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46"/>
  </p:notesMasterIdLst>
  <p:handoutMasterIdLst>
    <p:handoutMasterId r:id="rId47"/>
  </p:handoutMasterIdLst>
  <p:sldIdLst>
    <p:sldId id="257" r:id="rId5"/>
    <p:sldId id="598" r:id="rId6"/>
    <p:sldId id="604" r:id="rId7"/>
    <p:sldId id="605" r:id="rId8"/>
    <p:sldId id="606" r:id="rId9"/>
    <p:sldId id="597" r:id="rId10"/>
    <p:sldId id="600" r:id="rId11"/>
    <p:sldId id="554" r:id="rId12"/>
    <p:sldId id="557" r:id="rId13"/>
    <p:sldId id="601" r:id="rId14"/>
    <p:sldId id="602" r:id="rId15"/>
    <p:sldId id="563" r:id="rId16"/>
    <p:sldId id="564" r:id="rId17"/>
    <p:sldId id="565" r:id="rId18"/>
    <p:sldId id="566" r:id="rId19"/>
    <p:sldId id="567" r:id="rId20"/>
    <p:sldId id="603" r:id="rId21"/>
    <p:sldId id="572" r:id="rId22"/>
    <p:sldId id="573" r:id="rId23"/>
    <p:sldId id="574" r:id="rId24"/>
    <p:sldId id="575" r:id="rId25"/>
    <p:sldId id="576" r:id="rId26"/>
    <p:sldId id="577" r:id="rId27"/>
    <p:sldId id="578" r:id="rId28"/>
    <p:sldId id="579" r:id="rId29"/>
    <p:sldId id="580" r:id="rId30"/>
    <p:sldId id="581" r:id="rId31"/>
    <p:sldId id="582" r:id="rId32"/>
    <p:sldId id="583" r:id="rId33"/>
    <p:sldId id="584" r:id="rId34"/>
    <p:sldId id="585" r:id="rId35"/>
    <p:sldId id="586" r:id="rId36"/>
    <p:sldId id="587" r:id="rId37"/>
    <p:sldId id="589" r:id="rId38"/>
    <p:sldId id="590" r:id="rId39"/>
    <p:sldId id="591" r:id="rId40"/>
    <p:sldId id="592" r:id="rId41"/>
    <p:sldId id="593" r:id="rId42"/>
    <p:sldId id="594" r:id="rId43"/>
    <p:sldId id="595" r:id="rId44"/>
    <p:sldId id="596" r:id="rId4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18B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708"/>
  </p:normalViewPr>
  <p:slideViewPr>
    <p:cSldViewPr snapToGrid="0" snapToObjects="1" showGuides="1">
      <p:cViewPr varScale="1">
        <p:scale>
          <a:sx n="67" d="100"/>
          <a:sy n="67" d="100"/>
        </p:scale>
        <p:origin x="-1266" y="-90"/>
      </p:cViewPr>
      <p:guideLst>
        <p:guide orient="horz" pos="2174"/>
        <p:guide pos="2846"/>
      </p:guideLst>
    </p:cSldViewPr>
  </p:slideViewPr>
  <p:outlineViewPr>
    <p:cViewPr>
      <p:scale>
        <a:sx n="33" d="100"/>
        <a:sy n="33" d="100"/>
      </p:scale>
      <p:origin x="0" y="981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0" Type="http://schemas.openxmlformats.org/officeDocument/2006/relationships/tableStyles" Target="tableStyles.xml"/><Relationship Id="rId5" Type="http://schemas.openxmlformats.org/officeDocument/2006/relationships/slide" Target="slides/slide1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notesMaster" Target="notesMasters/notesMaster1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9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1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29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39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54188" y="1395413"/>
            <a:ext cx="34782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84800" y="1395413"/>
            <a:ext cx="3479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B4852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8188" y="449263"/>
            <a:ext cx="1776412" cy="56991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54188" y="449263"/>
            <a:ext cx="5181600" cy="56991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54188" y="1395413"/>
            <a:ext cx="34782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84800" y="1395413"/>
            <a:ext cx="3479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73D5BC5-9367-42AC-AC59-F98F3BF01A8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B4852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8188" y="449263"/>
            <a:ext cx="1776412" cy="56991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54188" y="449263"/>
            <a:ext cx="5181600" cy="56991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3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 cstate="print">
            <a:alphaModFix amt="40000"/>
            <a:lum/>
          </a:blip>
          <a:srcRect/>
          <a:stretch>
            <a:fillRect l="-11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13" cstate="print"/>
          <a:srcRect l="7198" t="183" r="10649" b="-183"/>
          <a:stretch>
            <a:fillRect/>
          </a:stretch>
        </p:blipFill>
        <p:spPr>
          <a:xfrm>
            <a:off x="0" y="0"/>
            <a:ext cx="9131300" cy="694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1754188" y="1395413"/>
            <a:ext cx="7110412" cy="4752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44767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47675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  <p:sp>
        <p:nvSpPr>
          <p:cNvPr id="2055" name="Title Placeholder 1"/>
          <p:cNvSpPr>
            <a:spLocks noGrp="1"/>
          </p:cNvSpPr>
          <p:nvPr>
            <p:ph type="title"/>
          </p:nvPr>
        </p:nvSpPr>
        <p:spPr>
          <a:xfrm>
            <a:off x="1754188" y="449263"/>
            <a:ext cx="7110412" cy="6016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447675" indent="-44767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"/>
        <a:defRPr sz="2400">
          <a:solidFill>
            <a:srgbClr val="B4852B"/>
          </a:solidFill>
          <a:latin typeface="+mn-lt"/>
          <a:ea typeface="+mn-ea"/>
          <a:cs typeface="+mn-cs"/>
        </a:defRPr>
      </a:lvl1pPr>
      <a:lvl2pPr marL="447675" indent="-44767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4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 cstate="print">
            <a:alphaModFix amt="40000"/>
            <a:lum/>
          </a:blip>
          <a:srcRect/>
          <a:stretch>
            <a:fillRect l="-11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13" cstate="print"/>
          <a:srcRect l="256" t="198" r="7681" b="3416"/>
          <a:stretch>
            <a:fillRect/>
          </a:stretch>
        </p:blipFill>
        <p:spPr>
          <a:xfrm>
            <a:off x="0" y="0"/>
            <a:ext cx="9144000" cy="618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>
          <a:xfrm>
            <a:off x="1754188" y="449263"/>
            <a:ext cx="7110412" cy="6016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/>
          </p:nvPr>
        </p:nvSpPr>
        <p:spPr>
          <a:xfrm>
            <a:off x="1754188" y="1395413"/>
            <a:ext cx="7110412" cy="4752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44767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47675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3077" name="Date Placeholder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73D5BC5-9367-42AC-AC59-F98F3BF01A8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Footer Placeholder 4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Slide Number Placeholder 5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447675" indent="-44767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"/>
        <a:defRPr sz="2400">
          <a:solidFill>
            <a:srgbClr val="B4852B"/>
          </a:solidFill>
          <a:latin typeface="+mn-lt"/>
          <a:ea typeface="+mn-ea"/>
          <a:cs typeface="+mn-cs"/>
        </a:defRPr>
      </a:lvl1pPr>
      <a:lvl2pPr marL="447675" indent="-44767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4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/>
          </p:nvPr>
        </p:nvSpPr>
        <p:spPr>
          <a:xfrm>
            <a:off x="577215" y="484505"/>
            <a:ext cx="7772400" cy="2117090"/>
          </a:xfrm>
        </p:spPr>
        <p:txBody>
          <a:bodyPr wrap="square" lIns="91440" tIns="45720" rIns="91440" bIns="45720" anchor="b"/>
          <a:lstStyle>
            <a:lvl1pPr lvl="0">
              <a:defRPr/>
            </a:lvl1pPr>
          </a:lstStyle>
          <a:p>
            <a:pPr lvl="0" algn="ctr" eaLnBrk="1" hangingPunct="1">
              <a:lnSpc>
                <a:spcPct val="110000"/>
              </a:lnSpc>
            </a:pPr>
            <a:r>
              <a:rPr lang="zh-CN" altLang="en-US" sz="3800" b="0" dirty="0" smtClean="0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rPr>
              <a:t>榆林市中级人民法院</a:t>
            </a:r>
            <a:br>
              <a:rPr lang="zh-CN" altLang="en-US" sz="3800" b="0" dirty="0" smtClean="0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rPr>
            </a:br>
            <a:r>
              <a:rPr lang="zh-CN" altLang="en-US" sz="3800" b="0" dirty="0" smtClean="0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rPr>
              <a:t>第十五批失信被执行人</a:t>
            </a:r>
            <a:r>
              <a:rPr lang="en-US" altLang="zh-CN" sz="3800" b="0" dirty="0" smtClean="0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rPr>
              <a:t>“</a:t>
            </a:r>
            <a:r>
              <a:rPr lang="zh-CN" altLang="en-US" sz="3800" b="0" dirty="0" smtClean="0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rPr>
              <a:t>黑名单</a:t>
            </a:r>
            <a:r>
              <a:rPr lang="en-US" altLang="zh-CN" sz="3800" b="0" dirty="0" smtClean="0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rPr>
              <a:t>”</a:t>
            </a:r>
            <a:r>
              <a:rPr lang="zh-CN" altLang="en-US" sz="3800" b="0" dirty="0" smtClean="0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rPr>
              <a:t>（一）</a:t>
            </a:r>
            <a:endParaRPr lang="zh-CN" altLang="en-US" sz="3800" b="0" dirty="0">
              <a:latin typeface="方正小标宋简体" panose="02010601030101010101" charset="-122"/>
              <a:ea typeface="方正小标宋简体" panose="02010601030101010101" charset="-122"/>
              <a:cs typeface="方正小标宋简体" panose="02010601030101010101" charset="-122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subTitle"/>
          </p:nvPr>
        </p:nvSpPr>
        <p:spPr>
          <a:xfrm>
            <a:off x="-23495" y="6400800"/>
            <a:ext cx="9167495" cy="405765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-45720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l" eaLnBrk="1" hangingPunct="1">
              <a:lnSpc>
                <a:spcPct val="7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方正大黑简体" charset="-122"/>
                <a:ea typeface="方正大黑简体" charset="-122"/>
              </a:rPr>
              <a:t>发布单位：榆林市中级人民法</a:t>
            </a:r>
            <a:r>
              <a:rPr lang="zh-CN" altLang="en-US" sz="2000" dirty="0" smtClean="0">
                <a:solidFill>
                  <a:schemeClr val="bg1"/>
                </a:solidFill>
                <a:latin typeface="方正大黑简体" charset="-122"/>
                <a:ea typeface="方正大黑简体" charset="-122"/>
              </a:rPr>
              <a:t>院              发布时间：二零一八年九月四日</a:t>
            </a:r>
            <a:endParaRPr lang="zh-CN" altLang="en-US" sz="2000" dirty="0" smtClean="0">
              <a:solidFill>
                <a:schemeClr val="bg1"/>
              </a:solidFill>
              <a:latin typeface="方正大黑简体" charset="-122"/>
              <a:ea typeface="方正大黑简体" charset="-122"/>
            </a:endParaRPr>
          </a:p>
          <a:p>
            <a:pPr marL="0" lvl="0" indent="0" algn="l" eaLnBrk="1" hangingPunct="1">
              <a:lnSpc>
                <a:spcPct val="70000"/>
              </a:lnSpc>
              <a:buNone/>
            </a:pPr>
            <a:endParaRPr lang="zh-CN" altLang="en-US" sz="2000" dirty="0" smtClean="0">
              <a:solidFill>
                <a:schemeClr val="bg1"/>
              </a:solidFill>
              <a:latin typeface="方正大黑简体" charset="-122"/>
              <a:ea typeface="方正大黑简体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张治富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6127221952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379X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 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766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192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池先平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0271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 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330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435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11" name="图片 10" descr="池先平6127221961091302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3" name="图片 12" descr="张治富61272219520727379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9863"/>
            <a:ext cx="2366962" cy="28643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陆朵朵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6127271982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1540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户籍所在地：陕西省榆林市绥德县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1000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155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崔东进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6127271988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1511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户籍所在地：陕西省榆林市绥德县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1000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155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14" name="图片 13" descr="崔东进6127271988010515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5" name="图片 14" descr="陆朵朵6127271982112015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8"/>
            <a:ext cx="2366962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杨德胜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0015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679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崔东瑞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6127271984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1520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户籍所在地：陕西省榆林市绥德县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1000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155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崔东瑞612727198402281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杨德胜612722196710200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杨德强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0010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679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杨德军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0010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679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杨德军61272219731207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杨德强61272219810714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王忠东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6127211960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1413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891.147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41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张彦斌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6127211969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0811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891.147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张彦斌6127211969083108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王忠东6127211960012914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王效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6127231969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0018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2500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152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王丽霞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6127231972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0046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 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2500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152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王丽霞6127231972091000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王效612723196905230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张林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0914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6000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128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茆支平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1527221968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0914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户籍所在地：内蒙古自治区鄂尔多斯市达拉特旗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 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6000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128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茆支平1527221968100509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张林6127221977020909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苗子堂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3030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 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18.62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2557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李海君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6127221976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3374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 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6000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128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11" name="图片 10" descr="李海君6127221976022133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2"/>
            <a:ext cx="2366962" cy="2832100"/>
          </a:xfrm>
          <a:prstGeom prst="rect">
            <a:avLst/>
          </a:prstGeom>
        </p:spPr>
      </p:pic>
      <p:pic>
        <p:nvPicPr>
          <p:cNvPr id="13" name="图片 12" descr="苗子堂6127221967110230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8"/>
            <a:ext cx="2306807" cy="28416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郭宏雄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6127281970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1613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户籍所在地：陕西省榆林市米脂县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43.4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555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张光胜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6127221959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2371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 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48.85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64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张光胜6127221959081623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郭宏雄6127281970012516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牛棚俭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6127211964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1415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43.4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555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方爱霞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6127291970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3923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户籍所在地：陕西省榆林市佳县</a:t>
            </a:r>
            <a:endParaRPr lang="en-US" altLang="zh-CN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 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43.4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555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方爱霞6127291970122639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牛棚俭6127211964092514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9862"/>
            <a:ext cx="2299075" cy="28320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崔福东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6127271980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1511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户籍所在地：陕西省榆林市绥德县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1000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155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17763" y="2559721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2000" b="1" dirty="0" smtClean="0">
                <a:solidFill>
                  <a:srgbClr val="92D050"/>
                </a:solidFill>
              </a:rPr>
              <a:t>陕西平安开源石油天然气有限公司</a:t>
            </a:r>
            <a:endParaRPr lang="zh-CN" altLang="en-US" sz="2000" b="1" dirty="0" smtClean="0">
              <a:solidFill>
                <a:srgbClr val="92D050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组织机构代码：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 smtClean="0">
                <a:solidFill>
                  <a:schemeClr val="bg1"/>
                </a:solidFill>
              </a:rPr>
              <a:t>5593528</a:t>
            </a:r>
            <a:r>
              <a:rPr lang="zh-CN" altLang="en-US" sz="2000" dirty="0" smtClean="0">
                <a:solidFill>
                  <a:schemeClr val="bg1"/>
                </a:solidFill>
              </a:rPr>
              <a:t>*</a:t>
            </a:r>
            <a:r>
              <a:rPr lang="en-US" altLang="zh-CN" sz="2000" dirty="0" smtClean="0">
                <a:solidFill>
                  <a:schemeClr val="bg1"/>
                </a:solidFill>
              </a:rPr>
              <a:t>-1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法定代表人：崔福东</a:t>
            </a:r>
            <a:endParaRPr lang="en-US" altLang="zh-CN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2000" dirty="0" smtClean="0">
                <a:solidFill>
                  <a:schemeClr val="bg1"/>
                </a:solidFill>
                <a:ea typeface="方正大黑简体" charset="-122"/>
              </a:rPr>
              <a:t> 1000</a:t>
            </a: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失信情形：其他有履行能力而拒不履行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执行案号：</a:t>
            </a:r>
            <a:r>
              <a:rPr lang="zh-CN" altLang="en-US" sz="2000" dirty="0" smtClean="0">
                <a:solidFill>
                  <a:schemeClr val="bg1"/>
                </a:solidFill>
              </a:rPr>
              <a:t> （</a:t>
            </a:r>
            <a:r>
              <a:rPr lang="en-US" altLang="zh-CN" sz="2000" dirty="0" smtClean="0">
                <a:solidFill>
                  <a:schemeClr val="bg1"/>
                </a:solidFill>
              </a:rPr>
              <a:t>2018</a:t>
            </a:r>
            <a:r>
              <a:rPr lang="zh-CN" altLang="en-US" sz="2000" dirty="0" smtClean="0">
                <a:solidFill>
                  <a:schemeClr val="bg1"/>
                </a:solidFill>
              </a:rPr>
              <a:t>）陕</a:t>
            </a:r>
            <a:r>
              <a:rPr lang="en-US" altLang="zh-CN" sz="2000" dirty="0" smtClean="0">
                <a:solidFill>
                  <a:schemeClr val="bg1"/>
                </a:solidFill>
              </a:rPr>
              <a:t>08</a:t>
            </a:r>
            <a:r>
              <a:rPr lang="zh-CN" altLang="en-US" sz="2000" dirty="0" smtClean="0">
                <a:solidFill>
                  <a:schemeClr val="bg1"/>
                </a:solidFill>
              </a:rPr>
              <a:t>执</a:t>
            </a:r>
            <a:r>
              <a:rPr lang="en-US" altLang="zh-CN" sz="2000" dirty="0" smtClean="0">
                <a:solidFill>
                  <a:schemeClr val="bg1"/>
                </a:solidFill>
              </a:rPr>
              <a:t>155</a:t>
            </a:r>
            <a:r>
              <a:rPr lang="zh-CN" altLang="en-US" sz="2000" dirty="0" smtClean="0">
                <a:solidFill>
                  <a:schemeClr val="bg1"/>
                </a:solidFill>
              </a:rPr>
              <a:t>号</a:t>
            </a:r>
            <a:endParaRPr lang="zh-CN" altLang="en-US" sz="2000" dirty="0">
              <a:solidFill>
                <a:schemeClr val="bg1"/>
              </a:solidFill>
              <a:ea typeface="方正大黑简体" charset="-122"/>
              <a:sym typeface="Wingdings" panose="05000000000000000000" pitchFamily="2" charset="2"/>
            </a:endParaRPr>
          </a:p>
        </p:txBody>
      </p:sp>
      <p:pic>
        <p:nvPicPr>
          <p:cNvPr id="11" name="图片 10" descr="崔福东6127271980110415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曹鹏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6127321983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0015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户籍所在地：陕西省榆林市子洲县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205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惠金龙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0038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 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4.86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3327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惠金龙612701198201090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曹鹏612732198310170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胡彦兵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2615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51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王永平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6127271978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1811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户籍所在地：陕西省榆林市绥德县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 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26.5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2626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王永平6127271978120518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胡彦兵6127011981060526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9862"/>
            <a:ext cx="2299075" cy="28320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谢安强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6127011954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2630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51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谢春利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262X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谢春利61270119810413262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谢安强6127011954041226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9862"/>
            <a:ext cx="2299075" cy="28320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杨亚峰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6127011978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3811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1369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杨俊锋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6127011975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1211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1369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杨俊锋612701197506131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杨亚峰6127011978020938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张培春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6127251975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4634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330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552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栗小海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6127011964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0613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330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552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栗小海6127011964090606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张培春6127251975051046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李亚东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6127261972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3311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户籍所在地：陕西省榆林市定边县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330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552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童霄峰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6127251960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0012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330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552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童霄峰61272519601221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李亚东61272619720918331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7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黄利平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6127271973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0438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户籍所在地：陕西省榆林市绥德县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4.2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3349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陈建平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5511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3.688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576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陈建平 6127011982082955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黄利平6127271973093004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贺开山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6127211973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261X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83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张静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6127271978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0441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户籍所在地：陕西省榆林市绥德县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4.2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3349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张静6127271978072804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贺开山61272119731219261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张保军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6127011974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0019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14.4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1380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冀爱荣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6123251977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2986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户籍所在地：陕西省汉中市勉县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14.4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1380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冀爱荣6123251977011429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张保军612701197404290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甘从竞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4130251967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0017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户籍所在地：河南省信阳市光山县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90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656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薛丹萍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6127211965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1425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558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薛丹萍6127211965122214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甘从竞41302519670110001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4" y="1439863"/>
            <a:ext cx="2299073" cy="28320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刘艳娥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3622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en-US" altLang="zh-CN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1000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155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17763" y="2559721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2000" b="1" dirty="0" smtClean="0">
                <a:solidFill>
                  <a:srgbClr val="92D050"/>
                </a:solidFill>
              </a:rPr>
              <a:t>榆林金瑞达商贸有限公司</a:t>
            </a:r>
            <a:endParaRPr lang="zh-CN" altLang="en-US" sz="2000" b="1" dirty="0" smtClean="0">
              <a:solidFill>
                <a:srgbClr val="92D050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组织机构代码：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 smtClean="0">
                <a:solidFill>
                  <a:schemeClr val="bg1"/>
                </a:solidFill>
              </a:rPr>
              <a:t>6611608</a:t>
            </a:r>
            <a:r>
              <a:rPr lang="zh-CN" altLang="en-US" sz="2000" dirty="0" smtClean="0">
                <a:solidFill>
                  <a:schemeClr val="bg1"/>
                </a:solidFill>
              </a:rPr>
              <a:t>*</a:t>
            </a:r>
            <a:r>
              <a:rPr lang="en-US" altLang="zh-CN" sz="2000" dirty="0" smtClean="0">
                <a:solidFill>
                  <a:schemeClr val="bg1"/>
                </a:solidFill>
              </a:rPr>
              <a:t>-6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法定代表人：刘艳娥</a:t>
            </a:r>
            <a:endParaRPr lang="en-US" altLang="zh-CN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2000" dirty="0" smtClean="0">
                <a:solidFill>
                  <a:schemeClr val="bg1"/>
                </a:solidFill>
                <a:ea typeface="方正大黑简体" charset="-122"/>
              </a:rPr>
              <a:t> 1000</a:t>
            </a: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失信情形：其他有履行能力而拒不履行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执行案号：</a:t>
            </a:r>
            <a:r>
              <a:rPr lang="zh-CN" altLang="en-US" sz="2000" dirty="0" smtClean="0">
                <a:solidFill>
                  <a:schemeClr val="bg1"/>
                </a:solidFill>
              </a:rPr>
              <a:t> （</a:t>
            </a:r>
            <a:r>
              <a:rPr lang="en-US" altLang="zh-CN" sz="2000" dirty="0" smtClean="0">
                <a:solidFill>
                  <a:schemeClr val="bg1"/>
                </a:solidFill>
              </a:rPr>
              <a:t>2018</a:t>
            </a:r>
            <a:r>
              <a:rPr lang="zh-CN" altLang="en-US" sz="2000" dirty="0" smtClean="0">
                <a:solidFill>
                  <a:schemeClr val="bg1"/>
                </a:solidFill>
              </a:rPr>
              <a:t>）陕</a:t>
            </a:r>
            <a:r>
              <a:rPr lang="en-US" altLang="zh-CN" sz="2000" dirty="0" smtClean="0">
                <a:solidFill>
                  <a:schemeClr val="bg1"/>
                </a:solidFill>
              </a:rPr>
              <a:t>08</a:t>
            </a:r>
            <a:r>
              <a:rPr lang="zh-CN" altLang="en-US" sz="2000" dirty="0" smtClean="0">
                <a:solidFill>
                  <a:schemeClr val="bg1"/>
                </a:solidFill>
              </a:rPr>
              <a:t>执</a:t>
            </a:r>
            <a:r>
              <a:rPr lang="en-US" altLang="zh-CN" sz="2000" dirty="0" smtClean="0">
                <a:solidFill>
                  <a:schemeClr val="bg1"/>
                </a:solidFill>
              </a:rPr>
              <a:t>155</a:t>
            </a:r>
            <a:r>
              <a:rPr lang="zh-CN" altLang="en-US" sz="2000" dirty="0" smtClean="0">
                <a:solidFill>
                  <a:schemeClr val="bg1"/>
                </a:solidFill>
              </a:rPr>
              <a:t>号</a:t>
            </a:r>
            <a:endParaRPr lang="zh-CN" altLang="en-US" sz="2000" dirty="0">
              <a:solidFill>
                <a:schemeClr val="bg1"/>
              </a:solidFill>
              <a:ea typeface="方正大黑简体" charset="-122"/>
              <a:sym typeface="Wingdings" panose="05000000000000000000" pitchFamily="2" charset="2"/>
            </a:endParaRPr>
          </a:p>
        </p:txBody>
      </p:sp>
      <p:pic>
        <p:nvPicPr>
          <p:cNvPr id="10" name="图片 9" descr="刘艳娥6127011982100836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高增桩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6127011955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2639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306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任军军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6127291984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6315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户籍所在地：陕西省榆林市佳县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10.5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1670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任军军6127291984031463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高增桩6127011955011526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9862"/>
            <a:ext cx="2299075" cy="283209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耿振兵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612722197005034570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14.6511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912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高云伟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6127011979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2610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306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高云伟6127011979060926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1" name="图片 10" descr="耿振兵6127221970050345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刘世强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0352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193.199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671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王秀英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6127011958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1423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1.44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350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王秀英6127011958050514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刘世强6127221977110203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9862"/>
            <a:ext cx="2299075" cy="28320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刘剑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0271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193.199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671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史景郁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0272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193.199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671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史景郁612722197711290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刘剑6127221979122402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刘旭平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1132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8.9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2112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高波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1613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21.96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1552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高波6127221981072616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刘旭平6127221979032211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苏芹芹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302X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1105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王候平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3011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1105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王候平612722196811023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苏芹芹61272219681006302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9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王蓉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0266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180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1631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郭宏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0278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180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1631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郭宏6127221989022502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王蓉6127221988082002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9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王海明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1502221975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0312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户籍所在地：内蒙古自治区包头市固阳县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92.65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2433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王秀军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4416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92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王秀军6127221978092044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王海明1502221975111503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王小平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6127221975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2371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108.443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130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沈俊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1502041976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0923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户籍所在地：内蒙古自治区包头市青山区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92.65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2433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沈俊1502041976040309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王小平6127221975120223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杨忠礼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2372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242.6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129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杨建刚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2379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242.6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129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杨建刚6127221981090823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杨忠礼6127221978092923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刘保平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6127011978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3617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1000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155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17763" y="2559721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2000" b="1" dirty="0" smtClean="0">
                <a:solidFill>
                  <a:srgbClr val="92D050"/>
                </a:solidFill>
              </a:rPr>
              <a:t>榆林龙汇油田技术服务有限公司</a:t>
            </a:r>
            <a:endParaRPr lang="zh-CN" altLang="en-US" sz="2000" b="1" dirty="0" smtClean="0">
              <a:solidFill>
                <a:srgbClr val="92D050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组织机构代码：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 smtClean="0">
                <a:solidFill>
                  <a:schemeClr val="bg1"/>
                </a:solidFill>
              </a:rPr>
              <a:t>7979226</a:t>
            </a:r>
            <a:r>
              <a:rPr lang="zh-CN" altLang="en-US" sz="2000" dirty="0" smtClean="0">
                <a:solidFill>
                  <a:schemeClr val="bg1"/>
                </a:solidFill>
              </a:rPr>
              <a:t>*</a:t>
            </a:r>
            <a:r>
              <a:rPr lang="en-US" altLang="zh-CN" sz="2000" dirty="0" smtClean="0">
                <a:solidFill>
                  <a:schemeClr val="bg1"/>
                </a:solidFill>
              </a:rPr>
              <a:t>-5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法定代表人：刘保平</a:t>
            </a:r>
            <a:endParaRPr lang="en-US" altLang="zh-CN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2000" dirty="0" smtClean="0">
                <a:solidFill>
                  <a:schemeClr val="bg1"/>
                </a:solidFill>
                <a:ea typeface="方正大黑简体" charset="-122"/>
              </a:rPr>
              <a:t> 1000</a:t>
            </a: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失信情形：其他有履行能力而拒不履行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执行案号：</a:t>
            </a:r>
            <a:r>
              <a:rPr lang="zh-CN" altLang="en-US" sz="2000" dirty="0" smtClean="0">
                <a:solidFill>
                  <a:schemeClr val="bg1"/>
                </a:solidFill>
              </a:rPr>
              <a:t> （</a:t>
            </a:r>
            <a:r>
              <a:rPr lang="en-US" altLang="zh-CN" sz="2000" dirty="0" smtClean="0">
                <a:solidFill>
                  <a:schemeClr val="bg1"/>
                </a:solidFill>
              </a:rPr>
              <a:t>2018</a:t>
            </a:r>
            <a:r>
              <a:rPr lang="zh-CN" altLang="en-US" sz="2000" dirty="0" smtClean="0">
                <a:solidFill>
                  <a:schemeClr val="bg1"/>
                </a:solidFill>
              </a:rPr>
              <a:t>）陕</a:t>
            </a:r>
            <a:r>
              <a:rPr lang="en-US" altLang="zh-CN" sz="2000" dirty="0" smtClean="0">
                <a:solidFill>
                  <a:schemeClr val="bg1"/>
                </a:solidFill>
              </a:rPr>
              <a:t>08</a:t>
            </a:r>
            <a:r>
              <a:rPr lang="zh-CN" altLang="en-US" sz="2000" dirty="0" smtClean="0">
                <a:solidFill>
                  <a:schemeClr val="bg1"/>
                </a:solidFill>
              </a:rPr>
              <a:t>执</a:t>
            </a:r>
            <a:r>
              <a:rPr lang="en-US" altLang="zh-CN" sz="2000" dirty="0" smtClean="0">
                <a:solidFill>
                  <a:schemeClr val="bg1"/>
                </a:solidFill>
              </a:rPr>
              <a:t>155</a:t>
            </a:r>
            <a:r>
              <a:rPr lang="zh-CN" altLang="en-US" sz="2000" dirty="0" smtClean="0">
                <a:solidFill>
                  <a:schemeClr val="bg1"/>
                </a:solidFill>
              </a:rPr>
              <a:t>号</a:t>
            </a:r>
            <a:endParaRPr lang="zh-CN" altLang="en-US" sz="2000" dirty="0">
              <a:solidFill>
                <a:schemeClr val="bg1"/>
              </a:solidFill>
              <a:ea typeface="方正大黑简体" charset="-122"/>
              <a:sym typeface="Wingdings" panose="05000000000000000000" pitchFamily="2" charset="2"/>
            </a:endParaRPr>
          </a:p>
        </p:txBody>
      </p:sp>
      <p:pic>
        <p:nvPicPr>
          <p:cNvPr id="11" name="图片 10" descr="刘保平6127011978080336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高秀梅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6127221976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2360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108.443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130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白云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3012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242.6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129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白云612722197304203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高秀梅6127221976081623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訾翠花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0024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11.75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416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李鑫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1503021973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1558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户籍所在地：内蒙古自治区乌海市海勃湾区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592.28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1095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李鑫1503021973070615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訾翠花612722196209030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李荣</a:t>
            </a:r>
            <a:endParaRPr lang="zh-CN" altLang="en-US" sz="1200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6127261967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0019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户籍所在地：陕西省榆林市定边县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 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2933.65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125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17763" y="2559721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2000" b="1" dirty="0" smtClean="0">
                <a:solidFill>
                  <a:srgbClr val="92D050"/>
                </a:solidFill>
              </a:rPr>
              <a:t>靖边县永薪工贸有限公司</a:t>
            </a:r>
            <a:endParaRPr lang="zh-CN" altLang="en-US" sz="2000" b="1" dirty="0" smtClean="0">
              <a:solidFill>
                <a:srgbClr val="92D050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组织机构代码：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 smtClean="0">
                <a:solidFill>
                  <a:schemeClr val="bg1"/>
                </a:solidFill>
              </a:rPr>
              <a:t>5807751</a:t>
            </a:r>
            <a:r>
              <a:rPr lang="zh-CN" altLang="en-US" sz="2000" dirty="0" smtClean="0">
                <a:solidFill>
                  <a:schemeClr val="bg1"/>
                </a:solidFill>
              </a:rPr>
              <a:t>*</a:t>
            </a:r>
            <a:r>
              <a:rPr lang="en-US" altLang="zh-CN" sz="2000" dirty="0" smtClean="0">
                <a:solidFill>
                  <a:schemeClr val="bg1"/>
                </a:solidFill>
              </a:rPr>
              <a:t>-5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法定代表人：李荣</a:t>
            </a:r>
            <a:endParaRPr lang="en-US" altLang="zh-CN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2000" dirty="0" smtClean="0">
                <a:solidFill>
                  <a:schemeClr val="bg1"/>
                </a:solidFill>
                <a:ea typeface="方正大黑简体" charset="-122"/>
              </a:rPr>
              <a:t> 2933.65</a:t>
            </a: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失信情形：其他有履行能力而拒不履行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执行案号：</a:t>
            </a:r>
            <a:r>
              <a:rPr lang="zh-CN" altLang="en-US" sz="2000" dirty="0" smtClean="0">
                <a:solidFill>
                  <a:schemeClr val="bg1"/>
                </a:solidFill>
              </a:rPr>
              <a:t> （</a:t>
            </a:r>
            <a:r>
              <a:rPr lang="en-US" altLang="zh-CN" sz="2000" dirty="0" smtClean="0">
                <a:solidFill>
                  <a:schemeClr val="bg1"/>
                </a:solidFill>
              </a:rPr>
              <a:t>2018</a:t>
            </a:r>
            <a:r>
              <a:rPr lang="zh-CN" altLang="en-US" sz="2000" dirty="0" smtClean="0">
                <a:solidFill>
                  <a:schemeClr val="bg1"/>
                </a:solidFill>
              </a:rPr>
              <a:t>）陕</a:t>
            </a:r>
            <a:r>
              <a:rPr lang="en-US" altLang="zh-CN" sz="2000" dirty="0" smtClean="0">
                <a:solidFill>
                  <a:schemeClr val="bg1"/>
                </a:solidFill>
              </a:rPr>
              <a:t>08</a:t>
            </a:r>
            <a:r>
              <a:rPr lang="zh-CN" altLang="en-US" sz="2000" dirty="0" smtClean="0">
                <a:solidFill>
                  <a:schemeClr val="bg1"/>
                </a:solidFill>
              </a:rPr>
              <a:t>执</a:t>
            </a:r>
            <a:r>
              <a:rPr lang="en-US" altLang="zh-CN" sz="2000" dirty="0" smtClean="0">
                <a:solidFill>
                  <a:schemeClr val="bg1"/>
                </a:solidFill>
              </a:rPr>
              <a:t>125</a:t>
            </a:r>
            <a:r>
              <a:rPr lang="zh-CN" altLang="en-US" sz="2000" dirty="0" smtClean="0">
                <a:solidFill>
                  <a:schemeClr val="bg1"/>
                </a:solidFill>
              </a:rPr>
              <a:t>号</a:t>
            </a:r>
            <a:endParaRPr lang="zh-CN" altLang="en-US" sz="2000" dirty="0">
              <a:solidFill>
                <a:schemeClr val="bg1"/>
              </a:solidFill>
              <a:ea typeface="方正大黑简体" charset="-122"/>
              <a:sym typeface="Wingdings" panose="05000000000000000000" pitchFamily="2" charset="2"/>
            </a:endParaRPr>
          </a:p>
        </p:txBody>
      </p:sp>
      <p:pic>
        <p:nvPicPr>
          <p:cNvPr id="10" name="图片 9" descr="李荣612726196707100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1" name="Rectangle 3"/>
          <p:cNvSpPr>
            <a:spLocks noGrp="1"/>
          </p:cNvSpPr>
          <p:nvPr/>
        </p:nvSpPr>
        <p:spPr>
          <a:xfrm>
            <a:off x="142881" y="2510429"/>
            <a:ext cx="4262437" cy="3135086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algn="just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2000" b="1" dirty="0" smtClean="0">
                <a:solidFill>
                  <a:srgbClr val="92D050"/>
                </a:solidFill>
              </a:rPr>
              <a:t>陕西九鼎麟州建筑工程有限公司</a:t>
            </a:r>
            <a:endParaRPr lang="zh-CN" altLang="en-US" sz="2000" b="1" dirty="0" smtClean="0">
              <a:solidFill>
                <a:srgbClr val="92D050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组织机构代码：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 smtClean="0">
                <a:solidFill>
                  <a:schemeClr val="bg1"/>
                </a:solidFill>
              </a:rPr>
              <a:t>5521722</a:t>
            </a:r>
            <a:r>
              <a:rPr lang="zh-CN" altLang="en-US" sz="2000" dirty="0" smtClean="0">
                <a:solidFill>
                  <a:schemeClr val="bg1"/>
                </a:solidFill>
              </a:rPr>
              <a:t>*</a:t>
            </a:r>
            <a:r>
              <a:rPr lang="en-US" altLang="zh-CN" sz="2000" dirty="0" smtClean="0">
                <a:solidFill>
                  <a:schemeClr val="bg1"/>
                </a:solidFill>
              </a:rPr>
              <a:t>-6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法定代表人：刘艳军</a:t>
            </a:r>
            <a:endParaRPr lang="en-US" altLang="zh-CN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2000" dirty="0" smtClean="0">
                <a:solidFill>
                  <a:schemeClr val="bg1"/>
                </a:solidFill>
                <a:ea typeface="方正大黑简体" charset="-122"/>
              </a:rPr>
              <a:t> 330</a:t>
            </a: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失信情形：其他有履行能力而拒不履行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执行案号：</a:t>
            </a:r>
            <a:r>
              <a:rPr lang="zh-CN" altLang="en-US" sz="2000" dirty="0" smtClean="0">
                <a:solidFill>
                  <a:schemeClr val="bg1"/>
                </a:solidFill>
              </a:rPr>
              <a:t>（</a:t>
            </a:r>
            <a:r>
              <a:rPr lang="en-US" altLang="zh-CN" sz="2000" dirty="0" smtClean="0">
                <a:solidFill>
                  <a:schemeClr val="bg1"/>
                </a:solidFill>
              </a:rPr>
              <a:t>2017</a:t>
            </a:r>
            <a:r>
              <a:rPr lang="zh-CN" altLang="en-US" sz="2000" dirty="0" smtClean="0">
                <a:solidFill>
                  <a:schemeClr val="bg1"/>
                </a:solidFill>
              </a:rPr>
              <a:t>）陕</a:t>
            </a:r>
            <a:r>
              <a:rPr lang="en-US" altLang="zh-CN" sz="2000" dirty="0" smtClean="0">
                <a:solidFill>
                  <a:schemeClr val="bg1"/>
                </a:solidFill>
              </a:rPr>
              <a:t>08</a:t>
            </a:r>
            <a:r>
              <a:rPr lang="zh-CN" altLang="en-US" sz="2000" dirty="0" smtClean="0">
                <a:solidFill>
                  <a:schemeClr val="bg1"/>
                </a:solidFill>
              </a:rPr>
              <a:t>执</a:t>
            </a:r>
            <a:r>
              <a:rPr lang="en-US" altLang="zh-CN" sz="2000" dirty="0" smtClean="0">
                <a:solidFill>
                  <a:schemeClr val="bg1"/>
                </a:solidFill>
              </a:rPr>
              <a:t>435</a:t>
            </a:r>
            <a:r>
              <a:rPr lang="zh-CN" altLang="en-US" sz="2000" dirty="0" smtClean="0">
                <a:solidFill>
                  <a:schemeClr val="bg1"/>
                </a:solidFill>
              </a:rPr>
              <a:t>号</a:t>
            </a:r>
            <a:endParaRPr lang="zh-CN" altLang="en-US" sz="2000" dirty="0">
              <a:solidFill>
                <a:schemeClr val="bg1"/>
              </a:solidFill>
              <a:ea typeface="方正大黑简体" charset="-122"/>
              <a:sym typeface="Wingdings" panose="05000000000000000000" pitchFamily="2" charset="2"/>
            </a:endParaRPr>
          </a:p>
        </p:txBody>
      </p:sp>
      <p:sp>
        <p:nvSpPr>
          <p:cNvPr id="13" name="Rectangle 3"/>
          <p:cNvSpPr>
            <a:spLocks noGrp="1"/>
          </p:cNvSpPr>
          <p:nvPr/>
        </p:nvSpPr>
        <p:spPr>
          <a:xfrm>
            <a:off x="4557718" y="2495564"/>
            <a:ext cx="4262437" cy="3135086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algn="just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2000" b="1" dirty="0" smtClean="0">
                <a:solidFill>
                  <a:srgbClr val="92D050"/>
                </a:solidFill>
              </a:rPr>
              <a:t>陕西普冉煤矿有限公司</a:t>
            </a:r>
            <a:endParaRPr lang="zh-CN" altLang="en-US" sz="2000" b="1" dirty="0" smtClean="0">
              <a:solidFill>
                <a:srgbClr val="92D050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组织机构代码：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 smtClean="0">
                <a:solidFill>
                  <a:schemeClr val="bg1"/>
                </a:solidFill>
              </a:rPr>
              <a:t>5671019</a:t>
            </a:r>
            <a:r>
              <a:rPr lang="zh-CN" altLang="en-US" sz="2000" dirty="0" smtClean="0">
                <a:solidFill>
                  <a:schemeClr val="bg1"/>
                </a:solidFill>
              </a:rPr>
              <a:t>*</a:t>
            </a:r>
            <a:r>
              <a:rPr lang="en-US" altLang="zh-CN" sz="2000" dirty="0" smtClean="0">
                <a:solidFill>
                  <a:schemeClr val="bg1"/>
                </a:solidFill>
              </a:rPr>
              <a:t>-8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法定代表人：刘凯</a:t>
            </a:r>
            <a:endParaRPr lang="en-US" altLang="zh-CN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2000" dirty="0" smtClean="0">
                <a:solidFill>
                  <a:schemeClr val="bg1"/>
                </a:solidFill>
                <a:ea typeface="方正大黑简体" charset="-122"/>
              </a:rPr>
              <a:t> 1308.0818</a:t>
            </a: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失信情形：其他有履行能力而拒不履行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执行案号：</a:t>
            </a:r>
            <a:r>
              <a:rPr lang="zh-CN" altLang="en-US" sz="2000" dirty="0" smtClean="0">
                <a:solidFill>
                  <a:schemeClr val="bg1"/>
                </a:solidFill>
              </a:rPr>
              <a:t> （</a:t>
            </a:r>
            <a:r>
              <a:rPr lang="en-US" altLang="zh-CN" sz="2000" dirty="0" smtClean="0">
                <a:solidFill>
                  <a:schemeClr val="bg1"/>
                </a:solidFill>
              </a:rPr>
              <a:t>2017</a:t>
            </a:r>
            <a:r>
              <a:rPr lang="zh-CN" altLang="en-US" sz="2000" dirty="0" smtClean="0">
                <a:solidFill>
                  <a:schemeClr val="bg1"/>
                </a:solidFill>
              </a:rPr>
              <a:t>）陕</a:t>
            </a:r>
            <a:r>
              <a:rPr lang="en-US" altLang="zh-CN" sz="2000" dirty="0" smtClean="0">
                <a:solidFill>
                  <a:schemeClr val="bg1"/>
                </a:solidFill>
              </a:rPr>
              <a:t>08</a:t>
            </a:r>
            <a:r>
              <a:rPr lang="zh-CN" altLang="en-US" sz="2000" dirty="0" smtClean="0">
                <a:solidFill>
                  <a:schemeClr val="bg1"/>
                </a:solidFill>
              </a:rPr>
              <a:t>执</a:t>
            </a:r>
            <a:r>
              <a:rPr lang="en-US" altLang="zh-CN" sz="2000" dirty="0" smtClean="0">
                <a:solidFill>
                  <a:schemeClr val="bg1"/>
                </a:solidFill>
              </a:rPr>
              <a:t>230</a:t>
            </a:r>
            <a:r>
              <a:rPr lang="zh-CN" altLang="en-US" sz="2000" dirty="0" smtClean="0">
                <a:solidFill>
                  <a:schemeClr val="bg1"/>
                </a:solidFill>
              </a:rPr>
              <a:t>号</a:t>
            </a:r>
            <a:endParaRPr lang="zh-CN" altLang="en-US" sz="2000" dirty="0">
              <a:solidFill>
                <a:schemeClr val="bg1"/>
              </a:solidFill>
              <a:ea typeface="方正大黑简体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1" name="Rectangle 3"/>
          <p:cNvSpPr>
            <a:spLocks noGrp="1"/>
          </p:cNvSpPr>
          <p:nvPr/>
        </p:nvSpPr>
        <p:spPr>
          <a:xfrm>
            <a:off x="142881" y="2510429"/>
            <a:ext cx="4262437" cy="3135086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algn="just">
              <a:lnSpc>
                <a:spcPct val="80000"/>
              </a:lnSpc>
              <a:spcBef>
                <a:spcPct val="80000"/>
              </a:spcBef>
            </a:pPr>
            <a:endParaRPr lang="zh-CN" altLang="en-US" sz="2000" dirty="0">
              <a:solidFill>
                <a:schemeClr val="bg1"/>
              </a:solidFill>
              <a:ea typeface="方正大黑简体" charset="-122"/>
              <a:sym typeface="Wingdings" panose="05000000000000000000" pitchFamily="2" charset="2"/>
            </a:endParaRPr>
          </a:p>
        </p:txBody>
      </p:sp>
      <p:sp>
        <p:nvSpPr>
          <p:cNvPr id="13" name="Rectangle 3"/>
          <p:cNvSpPr>
            <a:spLocks noGrp="1"/>
          </p:cNvSpPr>
          <p:nvPr/>
        </p:nvSpPr>
        <p:spPr>
          <a:xfrm>
            <a:off x="271473" y="2496141"/>
            <a:ext cx="4262437" cy="3135086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algn="just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2000" b="1" dirty="0" smtClean="0">
                <a:solidFill>
                  <a:srgbClr val="92D050"/>
                </a:solidFill>
              </a:rPr>
              <a:t>陕西长龙建筑安装工程有限公司</a:t>
            </a:r>
            <a:endParaRPr lang="zh-CN" altLang="en-US" sz="2000" b="1" dirty="0" smtClean="0">
              <a:solidFill>
                <a:srgbClr val="92D050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组织机构代码：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 smtClean="0">
                <a:solidFill>
                  <a:schemeClr val="bg1"/>
                </a:solidFill>
              </a:rPr>
              <a:t>7907657</a:t>
            </a:r>
            <a:r>
              <a:rPr lang="zh-CN" altLang="en-US" sz="2000" dirty="0" smtClean="0">
                <a:solidFill>
                  <a:schemeClr val="bg1"/>
                </a:solidFill>
              </a:rPr>
              <a:t>*</a:t>
            </a:r>
            <a:r>
              <a:rPr lang="en-US" altLang="zh-CN" sz="2000" dirty="0" smtClean="0">
                <a:solidFill>
                  <a:schemeClr val="bg1"/>
                </a:solidFill>
              </a:rPr>
              <a:t>-2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法定代表人：闫锡宏</a:t>
            </a:r>
            <a:endParaRPr lang="en-US" altLang="zh-CN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2000" dirty="0" smtClean="0">
                <a:solidFill>
                  <a:schemeClr val="bg1"/>
                </a:solidFill>
                <a:ea typeface="方正大黑简体" charset="-122"/>
              </a:rPr>
              <a:t> 324.4067</a:t>
            </a: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失信情形：其他有履行能力而拒不履行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执行案号：</a:t>
            </a:r>
            <a:r>
              <a:rPr lang="zh-CN" altLang="en-US" sz="2000" dirty="0" smtClean="0">
                <a:solidFill>
                  <a:schemeClr val="bg1"/>
                </a:solidFill>
              </a:rPr>
              <a:t> （</a:t>
            </a:r>
            <a:r>
              <a:rPr lang="en-US" altLang="zh-CN" sz="2000" dirty="0" smtClean="0">
                <a:solidFill>
                  <a:schemeClr val="bg1"/>
                </a:solidFill>
              </a:rPr>
              <a:t>2018</a:t>
            </a:r>
            <a:r>
              <a:rPr lang="zh-CN" altLang="en-US" sz="2000" dirty="0" smtClean="0">
                <a:solidFill>
                  <a:schemeClr val="bg1"/>
                </a:solidFill>
              </a:rPr>
              <a:t>）陕</a:t>
            </a:r>
            <a:r>
              <a:rPr lang="en-US" altLang="zh-CN" sz="2000" dirty="0" smtClean="0">
                <a:solidFill>
                  <a:schemeClr val="bg1"/>
                </a:solidFill>
              </a:rPr>
              <a:t>0881</a:t>
            </a:r>
            <a:r>
              <a:rPr lang="zh-CN" altLang="en-US" sz="2000" dirty="0" smtClean="0">
                <a:solidFill>
                  <a:schemeClr val="bg1"/>
                </a:solidFill>
              </a:rPr>
              <a:t>执</a:t>
            </a:r>
            <a:r>
              <a:rPr lang="en-US" altLang="zh-CN" sz="2000" dirty="0" smtClean="0">
                <a:solidFill>
                  <a:schemeClr val="bg1"/>
                </a:solidFill>
              </a:rPr>
              <a:t>765</a:t>
            </a:r>
            <a:r>
              <a:rPr lang="zh-CN" altLang="en-US" sz="2000" dirty="0" smtClean="0">
                <a:solidFill>
                  <a:schemeClr val="bg1"/>
                </a:solidFill>
              </a:rPr>
              <a:t>号</a:t>
            </a:r>
            <a:endParaRPr lang="zh-CN" altLang="en-US" sz="2000" dirty="0">
              <a:solidFill>
                <a:schemeClr val="bg1"/>
              </a:solidFill>
              <a:ea typeface="方正大黑简体" charset="-122"/>
              <a:sym typeface="Wingdings" panose="05000000000000000000" pitchFamily="2" charset="2"/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刘占栋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1875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20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243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刘占栋6127011981081818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拓鹏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6127311978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0019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户籍所在地：陕西省榆林市清涧县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968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193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黄惠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6127011977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0666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968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193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11" name="图片 10" descr="黄惠612701197710290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3" name="图片 12" descr="拓鹏612731197805200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中级人民法院第十五批失信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3698560" y="2708866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执行法院：榆林市中级人民法院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崔斌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6127011975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1419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157.6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388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10" name="图片 9" descr="崔斌6127011975031314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55" y="2133281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1203A11PWBG">
  <a:themeElements>
    <a:clrScheme name="A000120141203A11PWBG 1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D6A953"/>
      </a:accent1>
      <a:accent2>
        <a:srgbClr val="8F7E53"/>
      </a:accent2>
      <a:accent3>
        <a:srgbClr val="FFFFFF"/>
      </a:accent3>
      <a:accent4>
        <a:srgbClr val="5C5E5F"/>
      </a:accent4>
      <a:accent5>
        <a:srgbClr val="E8D1B3"/>
      </a:accent5>
      <a:accent6>
        <a:srgbClr val="81724A"/>
      </a:accent6>
      <a:hlink>
        <a:srgbClr val="00B0F0"/>
      </a:hlink>
      <a:folHlink>
        <a:srgbClr val="AFB2B4"/>
      </a:folHlink>
    </a:clrScheme>
    <a:fontScheme name="A000120141203A11PWBG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1203A11PWBG 1">
        <a:dk1>
          <a:srgbClr val="6D6F71"/>
        </a:dk1>
        <a:lt1>
          <a:srgbClr val="FFFFFF"/>
        </a:lt1>
        <a:dk2>
          <a:srgbClr val="6D6F71"/>
        </a:dk2>
        <a:lt2>
          <a:srgbClr val="FFFFFF"/>
        </a:lt2>
        <a:accent1>
          <a:srgbClr val="D6A953"/>
        </a:accent1>
        <a:accent2>
          <a:srgbClr val="8F7E53"/>
        </a:accent2>
        <a:accent3>
          <a:srgbClr val="FFFFFF"/>
        </a:accent3>
        <a:accent4>
          <a:srgbClr val="5C5E5F"/>
        </a:accent4>
        <a:accent5>
          <a:srgbClr val="E8D1B3"/>
        </a:accent5>
        <a:accent6>
          <a:srgbClr val="81724A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41203A11PWBG">
  <a:themeElements>
    <a:clrScheme name="1_A000120141203A11PWBG 1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D6A953"/>
      </a:accent1>
      <a:accent2>
        <a:srgbClr val="8F7E53"/>
      </a:accent2>
      <a:accent3>
        <a:srgbClr val="FFFFFF"/>
      </a:accent3>
      <a:accent4>
        <a:srgbClr val="5C5E5F"/>
      </a:accent4>
      <a:accent5>
        <a:srgbClr val="E8D1B3"/>
      </a:accent5>
      <a:accent6>
        <a:srgbClr val="81724A"/>
      </a:accent6>
      <a:hlink>
        <a:srgbClr val="00B0F0"/>
      </a:hlink>
      <a:folHlink>
        <a:srgbClr val="AFB2B4"/>
      </a:folHlink>
    </a:clrScheme>
    <a:fontScheme name="1_A000120141203A11PWBG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A000120141203A11PWBG 1">
        <a:dk1>
          <a:srgbClr val="6D6F71"/>
        </a:dk1>
        <a:lt1>
          <a:srgbClr val="FFFFFF"/>
        </a:lt1>
        <a:dk2>
          <a:srgbClr val="6D6F71"/>
        </a:dk2>
        <a:lt2>
          <a:srgbClr val="FFFFFF"/>
        </a:lt2>
        <a:accent1>
          <a:srgbClr val="D6A953"/>
        </a:accent1>
        <a:accent2>
          <a:srgbClr val="8F7E53"/>
        </a:accent2>
        <a:accent3>
          <a:srgbClr val="FFFFFF"/>
        </a:accent3>
        <a:accent4>
          <a:srgbClr val="5C5E5F"/>
        </a:accent4>
        <a:accent5>
          <a:srgbClr val="E8D1B3"/>
        </a:accent5>
        <a:accent6>
          <a:srgbClr val="81724A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11193</Words>
  <Application>WPS 演示</Application>
  <PresentationFormat>全屏显示(4:3)</PresentationFormat>
  <Paragraphs>804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41</vt:i4>
      </vt:variant>
    </vt:vector>
  </HeadingPairs>
  <TitlesOfParts>
    <vt:vector size="58" baseType="lpstr">
      <vt:lpstr>Arial</vt:lpstr>
      <vt:lpstr>宋体</vt:lpstr>
      <vt:lpstr>Wingdings</vt:lpstr>
      <vt:lpstr>华文中宋</vt:lpstr>
      <vt:lpstr>Wingdings 2</vt:lpstr>
      <vt:lpstr>Calibri</vt:lpstr>
      <vt:lpstr>方正小标宋简体</vt:lpstr>
      <vt:lpstr>方正大黑简体</vt:lpstr>
      <vt:lpstr>仿宋</vt:lpstr>
      <vt:lpstr>方正美黑简体</vt:lpstr>
      <vt:lpstr>微软雅黑</vt:lpstr>
      <vt:lpstr>黑体</vt:lpstr>
      <vt:lpstr>Arial Unicode MS</vt:lpstr>
      <vt:lpstr>Wingdings</vt:lpstr>
      <vt:lpstr>默认设计模板</vt:lpstr>
      <vt:lpstr>A000120141203A11PWBG</vt:lpstr>
      <vt:lpstr>1_A000120141203A11PWBG</vt:lpstr>
      <vt:lpstr>榆林市中级人民法院 第十五批失信被执行人“黑名单”（一）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  <vt:lpstr>榆林市中级人民法院第十五批失信被 执 行 人 名单 严厉打击老赖                重塑诚信榆林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1162</cp:revision>
  <dcterms:created xsi:type="dcterms:W3CDTF">2013-01-25T01:44:00Z</dcterms:created>
  <dcterms:modified xsi:type="dcterms:W3CDTF">2018-09-08T04:08:06Z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