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14"/>
  </p:notesMasterIdLst>
  <p:handoutMasterIdLst>
    <p:handoutMasterId r:id="rId115"/>
  </p:handoutMasterIdLst>
  <p:sldIdLst>
    <p:sldId id="257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07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400" r:id="rId38"/>
    <p:sldId id="401" r:id="rId39"/>
    <p:sldId id="402" r:id="rId40"/>
    <p:sldId id="403" r:id="rId41"/>
    <p:sldId id="404" r:id="rId42"/>
    <p:sldId id="405" r:id="rId43"/>
    <p:sldId id="406" r:id="rId44"/>
    <p:sldId id="418" r:id="rId45"/>
    <p:sldId id="419" r:id="rId46"/>
    <p:sldId id="420" r:id="rId47"/>
    <p:sldId id="430" r:id="rId48"/>
    <p:sldId id="429" r:id="rId49"/>
    <p:sldId id="428" r:id="rId50"/>
    <p:sldId id="427" r:id="rId51"/>
    <p:sldId id="426" r:id="rId52"/>
    <p:sldId id="425" r:id="rId53"/>
    <p:sldId id="421" r:id="rId54"/>
    <p:sldId id="422" r:id="rId55"/>
    <p:sldId id="431" r:id="rId56"/>
    <p:sldId id="495" r:id="rId57"/>
    <p:sldId id="438" r:id="rId58"/>
    <p:sldId id="437" r:id="rId59"/>
    <p:sldId id="436" r:id="rId60"/>
    <p:sldId id="435" r:id="rId61"/>
    <p:sldId id="434" r:id="rId62"/>
    <p:sldId id="433" r:id="rId63"/>
    <p:sldId id="432" r:id="rId64"/>
    <p:sldId id="440" r:id="rId65"/>
    <p:sldId id="441" r:id="rId66"/>
    <p:sldId id="442" r:id="rId67"/>
    <p:sldId id="443" r:id="rId68"/>
    <p:sldId id="444" r:id="rId69"/>
    <p:sldId id="445" r:id="rId70"/>
    <p:sldId id="446" r:id="rId71"/>
    <p:sldId id="447" r:id="rId72"/>
    <p:sldId id="448" r:id="rId73"/>
    <p:sldId id="449" r:id="rId74"/>
    <p:sldId id="450" r:id="rId75"/>
    <p:sldId id="451" r:id="rId76"/>
    <p:sldId id="452" r:id="rId77"/>
    <p:sldId id="453" r:id="rId78"/>
    <p:sldId id="454" r:id="rId79"/>
    <p:sldId id="455" r:id="rId80"/>
    <p:sldId id="456" r:id="rId81"/>
    <p:sldId id="457" r:id="rId82"/>
    <p:sldId id="458" r:id="rId83"/>
    <p:sldId id="459" r:id="rId84"/>
    <p:sldId id="460" r:id="rId85"/>
    <p:sldId id="461" r:id="rId86"/>
    <p:sldId id="462" r:id="rId87"/>
    <p:sldId id="463" r:id="rId88"/>
    <p:sldId id="464" r:id="rId89"/>
    <p:sldId id="465" r:id="rId90"/>
    <p:sldId id="466" r:id="rId91"/>
    <p:sldId id="467" r:id="rId92"/>
    <p:sldId id="468" r:id="rId93"/>
    <p:sldId id="469" r:id="rId94"/>
    <p:sldId id="470" r:id="rId95"/>
    <p:sldId id="471" r:id="rId96"/>
    <p:sldId id="472" r:id="rId97"/>
    <p:sldId id="473" r:id="rId98"/>
    <p:sldId id="474" r:id="rId99"/>
    <p:sldId id="475" r:id="rId100"/>
    <p:sldId id="476" r:id="rId101"/>
    <p:sldId id="477" r:id="rId102"/>
    <p:sldId id="478" r:id="rId103"/>
    <p:sldId id="479" r:id="rId104"/>
    <p:sldId id="480" r:id="rId105"/>
    <p:sldId id="481" r:id="rId106"/>
    <p:sldId id="482" r:id="rId107"/>
    <p:sldId id="483" r:id="rId108"/>
    <p:sldId id="484" r:id="rId109"/>
    <p:sldId id="485" r:id="rId110"/>
    <p:sldId id="486" r:id="rId111"/>
    <p:sldId id="487" r:id="rId112"/>
    <p:sldId id="488" r:id="rId113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18B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06" autoAdjust="0"/>
    <p:restoredTop sz="94708"/>
  </p:normalViewPr>
  <p:slideViewPr>
    <p:cSldViewPr snapToGrid="0" snapToObjects="1" showGuides="1">
      <p:cViewPr varScale="1">
        <p:scale>
          <a:sx n="65" d="100"/>
          <a:sy n="65" d="100"/>
        </p:scale>
        <p:origin x="-1536" y="-114"/>
      </p:cViewPr>
      <p:guideLst>
        <p:guide orient="horz" pos="2174"/>
        <p:guide pos="2846"/>
      </p:guideLst>
    </p:cSldViewPr>
  </p:slideViewPr>
  <p:outlineViewPr>
    <p:cViewPr>
      <p:scale>
        <a:sx n="33" d="100"/>
        <a:sy n="33" d="100"/>
      </p:scale>
      <p:origin x="0" y="981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3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5.xml"/><Relationship Id="rId98" Type="http://schemas.openxmlformats.org/officeDocument/2006/relationships/slide" Target="slides/slide94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" Type="http://schemas.openxmlformats.org/officeDocument/2006/relationships/slide" Target="slides/slide5.xml"/><Relationship Id="rId89" Type="http://schemas.openxmlformats.org/officeDocument/2006/relationships/slide" Target="slides/slide85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8" Type="http://schemas.openxmlformats.org/officeDocument/2006/relationships/tableStyles" Target="tableStyles.xml"/><Relationship Id="rId117" Type="http://schemas.openxmlformats.org/officeDocument/2006/relationships/viewProps" Target="viewProps.xml"/><Relationship Id="rId116" Type="http://schemas.openxmlformats.org/officeDocument/2006/relationships/presProps" Target="presProps.xml"/><Relationship Id="rId115" Type="http://schemas.openxmlformats.org/officeDocument/2006/relationships/handoutMaster" Target="handoutMasters/handoutMaster1.xml"/><Relationship Id="rId114" Type="http://schemas.openxmlformats.org/officeDocument/2006/relationships/notesMaster" Target="notesMasters/notesMaster1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110" Type="http://schemas.openxmlformats.org/officeDocument/2006/relationships/slide" Target="slides/slide106.xml"/><Relationship Id="rId11" Type="http://schemas.openxmlformats.org/officeDocument/2006/relationships/slide" Target="slides/slide7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9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0" name="Rectangle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1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29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39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754188" y="1395413"/>
            <a:ext cx="3478212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84800" y="1395413"/>
            <a:ext cx="34798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rgbClr val="B4852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88188" y="449263"/>
            <a:ext cx="1776412" cy="56991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754188" y="449263"/>
            <a:ext cx="5181600" cy="56991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754188" y="1395413"/>
            <a:ext cx="3478212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84800" y="1395413"/>
            <a:ext cx="34798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73D5BC5-9367-42AC-AC59-F98F3BF01A8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rgbClr val="B4852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88188" y="449263"/>
            <a:ext cx="1776412" cy="56991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754188" y="449263"/>
            <a:ext cx="5181600" cy="56991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z="1200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3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9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19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4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2" cstate="print">
            <a:alphaModFix amt="40000"/>
            <a:lum/>
          </a:blip>
          <a:srcRect/>
          <a:stretch>
            <a:fillRect l="-11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7"/>
          <p:cNvPicPr>
            <a:picLocks noChangeAspect="1"/>
          </p:cNvPicPr>
          <p:nvPr/>
        </p:nvPicPr>
        <p:blipFill>
          <a:blip r:embed="rId13" cstate="print"/>
          <a:srcRect l="7198" t="183" r="10649" b="-183"/>
          <a:stretch>
            <a:fillRect/>
          </a:stretch>
        </p:blipFill>
        <p:spPr>
          <a:xfrm>
            <a:off x="0" y="0"/>
            <a:ext cx="9131300" cy="6946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1754188" y="1395413"/>
            <a:ext cx="7110412" cy="47529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47675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47675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052" name="Date Placeholder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A6A6A6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Footer Placeholder 4"/>
          <p:cNvSpPr>
            <a:spLocks noGrp="1" noChangeArrowheads="1"/>
          </p:cNvSpPr>
          <p:nvPr>
            <p:ph type="ftr" sz="quarter" idx="9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A6A6A6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Slide Number Placeholder 5"/>
          <p:cNvSpPr>
            <a:spLocks noGrp="1" noChangeArrowheads="1"/>
          </p:cNvSpPr>
          <p:nvPr>
            <p:ph type="sldNum" sz="quarter" idx="19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>
          <a:xfrm>
            <a:off x="1754188" y="449263"/>
            <a:ext cx="7110412" cy="6016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9pPr>
    </p:titleStyle>
    <p:bodyStyle>
      <a:lvl1pPr marL="447675" indent="-447675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"/>
        <a:defRPr sz="2400">
          <a:solidFill>
            <a:srgbClr val="B4852B"/>
          </a:solidFill>
          <a:latin typeface="+mn-lt"/>
          <a:ea typeface="+mn-ea"/>
          <a:cs typeface="+mn-cs"/>
        </a:defRPr>
      </a:lvl1pPr>
      <a:lvl2pPr marL="447675" indent="-447675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400">
          <a:solidFill>
            <a:srgbClr val="7F7F7F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2" cstate="print">
            <a:alphaModFix amt="40000"/>
            <a:lum/>
          </a:blip>
          <a:srcRect/>
          <a:stretch>
            <a:fillRect l="-11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/>
          </p:cNvPicPr>
          <p:nvPr/>
        </p:nvPicPr>
        <p:blipFill>
          <a:blip r:embed="rId13" cstate="print"/>
          <a:srcRect l="256" t="198" r="7681" b="3416"/>
          <a:stretch>
            <a:fillRect/>
          </a:stretch>
        </p:blipFill>
        <p:spPr>
          <a:xfrm>
            <a:off x="0" y="0"/>
            <a:ext cx="9144000" cy="6184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>
          <a:xfrm>
            <a:off x="1754188" y="449263"/>
            <a:ext cx="7110412" cy="6016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6" name="Text Placeholder 2"/>
          <p:cNvSpPr>
            <a:spLocks noGrp="1"/>
          </p:cNvSpPr>
          <p:nvPr>
            <p:ph type="body"/>
          </p:nvPr>
        </p:nvSpPr>
        <p:spPr>
          <a:xfrm>
            <a:off x="1754188" y="1395413"/>
            <a:ext cx="7110412" cy="47529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447675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47675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3077" name="Date Placeholder 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A6A6A6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73D5BC5-9367-42AC-AC59-F98F3BF01A8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8" name="Footer Placeholder 4"/>
          <p:cNvSpPr>
            <a:spLocks noGrp="1" noChangeArrowheads="1"/>
          </p:cNvSpPr>
          <p:nvPr>
            <p:ph type="ftr" sz="quarter" idx="9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A6A6A6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9" name="Slide Number Placeholder 5"/>
          <p:cNvSpPr>
            <a:spLocks noGrp="1" noChangeArrowheads="1"/>
          </p:cNvSpPr>
          <p:nvPr>
            <p:ph type="sldNum" sz="quarter" idx="19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rgbClr val="A6A6A6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rgbClr val="A6A6A6"/>
              </a:solidFill>
              <a:ea typeface="华文中宋" panose="0201060004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8591D"/>
          </a:solidFill>
          <a:latin typeface="Arial" panose="020B0604020202020204" pitchFamily="34" charset="0"/>
          <a:ea typeface="华文中宋" panose="02010600040101010101" pitchFamily="2" charset="-122"/>
        </a:defRPr>
      </a:lvl9pPr>
    </p:titleStyle>
    <p:bodyStyle>
      <a:lvl1pPr marL="447675" indent="-447675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"/>
        <a:defRPr sz="2400">
          <a:solidFill>
            <a:srgbClr val="B4852B"/>
          </a:solidFill>
          <a:latin typeface="+mn-lt"/>
          <a:ea typeface="+mn-ea"/>
          <a:cs typeface="+mn-cs"/>
        </a:defRPr>
      </a:lvl1pPr>
      <a:lvl2pPr marL="447675" indent="-447675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400">
          <a:solidFill>
            <a:srgbClr val="7F7F7F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anose="020F0502020204030204" pitchFamily="34" charset="0"/>
        <a:buChar char="•"/>
        <a:defRPr sz="20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image" Target="../media/image4.png"/></Relationships>
</file>

<file path=ppt/slides/_rels/slide10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image" Target="../media/image4.pn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image" Target="../media/image4.png"/></Relationships>
</file>

<file path=ppt/slides/_rels/slide10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image" Target="../media/image4.png"/></Relationships>
</file>

<file path=ppt/slides/_rels/slide10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image" Target="../media/image4.png"/></Relationships>
</file>

<file path=ppt/slides/_rels/slide10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image" Target="../media/image4.png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4.jpeg"/><Relationship Id="rId2" Type="http://schemas.openxmlformats.org/officeDocument/2006/relationships/image" Target="../media/image213.png"/><Relationship Id="rId1" Type="http://schemas.openxmlformats.org/officeDocument/2006/relationships/image" Target="../media/image4.png"/></Relationships>
</file>

<file path=ppt/slides/_rels/slide10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image" Target="../media/image4.png"/></Relationships>
</file>

<file path=ppt/slides/_rels/slide10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8.png"/><Relationship Id="rId2" Type="http://schemas.openxmlformats.org/officeDocument/2006/relationships/image" Target="../media/image217.jpeg"/><Relationship Id="rId1" Type="http://schemas.openxmlformats.org/officeDocument/2006/relationships/image" Target="../media/image4.png"/></Relationships>
</file>

<file path=ppt/slides/_rels/slide10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1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2.png"/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image" Target="../media/image4.png"/></Relationships>
</file>

<file path=ppt/slides/_rels/slide9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image" Target="../media/image4.png"/></Relationships>
</file>

<file path=ppt/slides/_rels/slide9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8.jpeg"/><Relationship Id="rId2" Type="http://schemas.openxmlformats.org/officeDocument/2006/relationships/image" Target="../media/image197.png"/><Relationship Id="rId1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ctrTitle"/>
          </p:nvPr>
        </p:nvSpPr>
        <p:spPr>
          <a:xfrm>
            <a:off x="624205" y="1509395"/>
            <a:ext cx="7772400" cy="781685"/>
          </a:xfrm>
        </p:spPr>
        <p:txBody>
          <a:bodyPr wrap="square" lIns="91440" tIns="45720" rIns="91440" bIns="45720" anchor="b"/>
          <a:lstStyle>
            <a:lvl1pPr lvl="0">
              <a:defRPr/>
            </a:lvl1pPr>
          </a:lstStyle>
          <a:p>
            <a:pPr lvl="0" algn="ctr" eaLnBrk="1" hangingPunct="1">
              <a:lnSpc>
                <a:spcPct val="110000"/>
              </a:lnSpc>
            </a:pPr>
            <a:r>
              <a:rPr lang="zh-CN" altLang="en-US" sz="4000" dirty="0" smtClean="0">
                <a:ea typeface="方正大标宋简体" panose="02010601030101010101" charset="-122"/>
              </a:rPr>
              <a:t>第十四批失信被执行人</a:t>
            </a:r>
            <a:r>
              <a:rPr lang="en-US" altLang="zh-CN" sz="4000" dirty="0" smtClean="0">
                <a:ea typeface="方正大标宋简体" panose="02010601030101010101" charset="-122"/>
              </a:rPr>
              <a:t>“</a:t>
            </a:r>
            <a:r>
              <a:rPr lang="zh-CN" altLang="en-US" sz="4000" dirty="0" smtClean="0">
                <a:ea typeface="方正大标宋简体" panose="02010601030101010101" charset="-122"/>
              </a:rPr>
              <a:t>黑名单</a:t>
            </a:r>
            <a:r>
              <a:rPr lang="en-US" altLang="zh-CN" sz="4000" dirty="0" smtClean="0">
                <a:ea typeface="方正大标宋简体" panose="02010601030101010101" charset="-122"/>
              </a:rPr>
              <a:t>”</a:t>
            </a:r>
            <a:endParaRPr lang="en-US" altLang="zh-CN" sz="4000" dirty="0" smtClean="0">
              <a:ea typeface="方正大标宋简体" panose="02010601030101010101" charset="-122"/>
            </a:endParaRPr>
          </a:p>
        </p:txBody>
      </p:sp>
      <p:sp>
        <p:nvSpPr>
          <p:cNvPr id="15362" name="Rectangle 3"/>
          <p:cNvSpPr>
            <a:spLocks noGrp="1"/>
          </p:cNvSpPr>
          <p:nvPr>
            <p:ph type="subTitle"/>
          </p:nvPr>
        </p:nvSpPr>
        <p:spPr>
          <a:xfrm>
            <a:off x="85318" y="6408175"/>
            <a:ext cx="9058682" cy="398206"/>
          </a:xfrm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-45720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marL="0" lvl="0" indent="0" algn="l" eaLnBrk="1" hangingPunct="1">
              <a:lnSpc>
                <a:spcPct val="70000"/>
              </a:lnSpc>
              <a:buNone/>
            </a:pP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方正大黑简体" charset="-122"/>
                <a:ea typeface="方正大黑简体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方正大黑简体" charset="-122"/>
                <a:ea typeface="方正大黑简体" charset="-122"/>
              </a:rPr>
              <a:t>发布单位：榆林市中级人民法</a:t>
            </a:r>
            <a:r>
              <a:rPr lang="zh-CN" altLang="en-US" sz="2000" dirty="0" smtClean="0">
                <a:solidFill>
                  <a:schemeClr val="bg1"/>
                </a:solidFill>
                <a:latin typeface="方正大黑简体" charset="-122"/>
                <a:ea typeface="方正大黑简体" charset="-122"/>
              </a:rPr>
              <a:t>院      发布时间：二零一八年六月十四日</a:t>
            </a:r>
            <a:endParaRPr lang="zh-CN" altLang="en-US" sz="2000" dirty="0" smtClean="0">
              <a:solidFill>
                <a:schemeClr val="bg1"/>
              </a:solidFill>
              <a:latin typeface="方正大黑简体" charset="-122"/>
              <a:ea typeface="方正大黑简体" charset="-122"/>
            </a:endParaRPr>
          </a:p>
          <a:p>
            <a:pPr marL="0" lvl="0" indent="0" algn="l" eaLnBrk="1" hangingPunct="1">
              <a:lnSpc>
                <a:spcPct val="70000"/>
              </a:lnSpc>
              <a:buNone/>
            </a:pPr>
            <a:endParaRPr lang="zh-CN" altLang="en-US" sz="2000" dirty="0" smtClean="0">
              <a:solidFill>
                <a:schemeClr val="bg1"/>
              </a:solidFill>
              <a:latin typeface="方正大黑简体" charset="-122"/>
              <a:ea typeface="方正大黑简体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折贵芳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6127221975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6122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917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6"/>
            <a:ext cx="2903537" cy="19505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宋彩霞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6127221966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0289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165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贺秉龙612725198006275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66962" cy="2841626"/>
          </a:xfrm>
          <a:prstGeom prst="rect">
            <a:avLst/>
          </a:prstGeom>
        </p:spPr>
      </p:pic>
      <p:pic>
        <p:nvPicPr>
          <p:cNvPr id="10" name="图片 9" descr="王晋彪6127221980071718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7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李俊森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6127261990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6312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2.36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1517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张英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6127261985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3629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3.38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1516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高云霞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1820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1528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顾建梅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6127261991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1227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2.36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8"/>
            <a:ext cx="2274888" cy="2841625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白顺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6127261976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1818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1528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白河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1813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1528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8"/>
            <a:ext cx="2274888" cy="2865806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张玉梅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3925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7.8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1529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赵世程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3915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7.8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1529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吕建忠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6127261990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3613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1530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杨飞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7.8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1529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刘宝元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6127211970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181X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户籍所在地：陕西省榆林市榆阳区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6.8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2016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1097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吕广堂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3611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1530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吕志钢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3012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625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薛剑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546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8"/>
            <a:ext cx="2274888" cy="2841625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4174" y="1430339"/>
            <a:ext cx="2299132" cy="284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梁馨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6127261978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0031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2.2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452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关玉祥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1216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625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曹文科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456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杜小娟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6127261991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3021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14.8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542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崔红梅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6929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1348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李红梅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6127261972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0325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456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60416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张建军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051X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25.6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1340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6"/>
            <a:ext cx="2903537" cy="19505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折文焕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6113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918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任多余6127221966020402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16" y="1430337"/>
            <a:ext cx="2306806" cy="2841625"/>
          </a:xfrm>
          <a:prstGeom prst="rect">
            <a:avLst/>
          </a:prstGeom>
        </p:spPr>
      </p:pic>
      <p:pic>
        <p:nvPicPr>
          <p:cNvPr id="10" name="图片 9" descr="任栓狗61272219620514637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6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榆林市中级人民法院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第十四批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王绥琴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6127271967 **** 7129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户籍所在地：陕西省榆林市绥德县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8.107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885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张国田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6127221980 **** 051X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25.6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1340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熊梦蝶4290041993081516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9863"/>
            <a:ext cx="2366962" cy="2832100"/>
          </a:xfrm>
          <a:prstGeom prst="rect">
            <a:avLst/>
          </a:prstGeom>
        </p:spPr>
      </p:pic>
      <p:pic>
        <p:nvPicPr>
          <p:cNvPr id="10" name="图片 9" descr="熊亮4290041984020216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77500" cy="292870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榆林市中级人民法院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第十四批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尚利芳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6127221969 **** 026X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50.44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439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刘怀生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6127221969 **** 031X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50.44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439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杜海军6127251979122544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66962" cy="2841626"/>
          </a:xfrm>
          <a:prstGeom prst="rect">
            <a:avLst/>
          </a:prstGeom>
        </p:spPr>
      </p:pic>
      <p:pic>
        <p:nvPicPr>
          <p:cNvPr id="10" name="图片 9" descr="屈健6127251968070924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6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榆林市中级人民法院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第十四批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宋海峰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6127221985 **** 4172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470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</a:rPr>
              <a:t>389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牛增华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6127221975 **** 611X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470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</a:rPr>
              <a:t>389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高志英6127251972100624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66962" cy="2841626"/>
          </a:xfrm>
          <a:prstGeom prst="rect">
            <a:avLst/>
          </a:prstGeom>
        </p:spPr>
      </p:pic>
      <p:pic>
        <p:nvPicPr>
          <p:cNvPr id="10" name="图片 9" descr="王志虹6127251971031422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6"/>
            <a:ext cx="2306806" cy="28416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榆林市中级人民法院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第十四批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郭强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6127221980 **** 4419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14.8476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(2017)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3289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宋光伟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6127221956 **** 4170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470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389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熊小飞6127011981053016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66962" cy="2841625"/>
          </a:xfrm>
          <a:prstGeom prst="rect">
            <a:avLst/>
          </a:prstGeom>
        </p:spPr>
      </p:pic>
      <p:pic>
        <p:nvPicPr>
          <p:cNvPr id="10" name="图片 9" descr="张志东6127251974090146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5" y="1430337"/>
            <a:ext cx="2274888" cy="286550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榆林市中级人民法院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第十四批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李玉平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6127221968 **** 0272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</a:rPr>
              <a:t>523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王海荣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6127221983 **** 3777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35.2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:(2017)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3506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尚富鹏6127251978082922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9863"/>
            <a:ext cx="2366962" cy="2832100"/>
          </a:xfrm>
          <a:prstGeom prst="rect">
            <a:avLst/>
          </a:prstGeom>
        </p:spPr>
      </p:pic>
      <p:pic>
        <p:nvPicPr>
          <p:cNvPr id="10" name="图片 9" descr="刘杰6127251982080842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榆林市中级人民法院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第十四批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刘小卫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6127291974 **** 3617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户籍所在地：陕西省榆林市佳县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6.353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552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李岗亮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6127221965 **** 0298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528.72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297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马海军612725198605133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刘冰6127251982041600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榆林市中级人民法院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第十四批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任晓妮</a:t>
            </a:r>
            <a:endParaRPr lang="zh-CN" altLang="en-US" b="1" dirty="0" smtClean="0">
              <a:solidFill>
                <a:srgbClr val="92D050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6127221984 **** 0867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522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徐长荣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6127291967 **** 3312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户籍所在地：陕西省榆林市佳县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6.353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552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黄天伟6127251989052712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30198011160033 姓名：宋慧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5" y="1449997"/>
            <a:ext cx="2274888" cy="28219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榆林市中级人民法院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第十四批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惠亮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6126011980 **** 0616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户籍所在地：陕西省榆林市榆阳区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522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朱瑾6127251972092746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75" y="1430338"/>
            <a:ext cx="2363025" cy="2915726"/>
          </a:xfrm>
          <a:prstGeom prst="rect">
            <a:avLst/>
          </a:prstGeom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5249863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赵世林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6127221979 **** 2771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333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3" name="图片 12" descr="朱瑾6127251972092746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213" y="1443321"/>
            <a:ext cx="2366961" cy="29157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执行法院：榆林市中级人民法院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陈彪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6127211963 **** 001X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户籍所在地：陕西省榆林市榆阳区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1389.5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：榆林市中级人民法院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张彦斌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6127211969 **** 0811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户籍所在地：陕西省榆林市榆阳区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1389.5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乔增亮6127221956100858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9863"/>
            <a:ext cx="2366962" cy="2832100"/>
          </a:xfrm>
          <a:prstGeom prst="rect">
            <a:avLst/>
          </a:prstGeom>
        </p:spPr>
      </p:pic>
      <p:pic>
        <p:nvPicPr>
          <p:cNvPr id="10" name="图片 9" descr="薛秀芳6127221959010207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刘利军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6127221975 **** 0872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107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暴候琴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6127221984 **** 1861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333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高振渊6127241988042100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公民身份证号：612724196709260435 姓名：张彦龙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奥林霞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6127221968 **** 0726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500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(2017)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3611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刘世平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6127221967 **** 0710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500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(2017)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3611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公民身份证号：612724197606190731 姓名：师军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9863"/>
            <a:ext cx="2366961" cy="2915726"/>
          </a:xfrm>
          <a:prstGeom prst="rect">
            <a:avLst/>
          </a:prstGeom>
        </p:spPr>
      </p:pic>
      <p:pic>
        <p:nvPicPr>
          <p:cNvPr id="10" name="图片 9" descr="公民身份证号：612724198707021114 姓名：高振飞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崔补连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6127221967 **** 0861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255.1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(2016)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</a:rPr>
              <a:t>451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李兴明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6127221968 **** 087X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255.1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(2016)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451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" name="图片 9" descr="：612724198202101119 姓名：高振彭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1" name="图片 10" descr="612724198207290422 姓名：张利利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5" y="1430339"/>
            <a:ext cx="2306806" cy="28416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呼小林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6127221984 **** 2372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1488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张亚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6127231971 **** 6453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户籍所在地：陕西省榆林市府谷县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255.1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(2016)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451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4196511032015 姓名：梁文虎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9" y="1439863"/>
            <a:ext cx="2369768" cy="2919184"/>
          </a:xfrm>
          <a:prstGeom prst="rect">
            <a:avLst/>
          </a:prstGeom>
        </p:spPr>
      </p:pic>
      <p:pic>
        <p:nvPicPr>
          <p:cNvPr id="10" name="图片 9" descr="612729198104163318 姓名：郑铭成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5" y="1439863"/>
            <a:ext cx="2299074" cy="29191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36884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罗廷海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6124011983 **** 6016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户籍所在地：陕西省安康市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7.91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102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贾红霞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6127221987 **** 2365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1488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4196408110070 姓名：张生军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36884" cy="2841625"/>
          </a:xfrm>
          <a:prstGeom prst="rect">
            <a:avLst/>
          </a:prstGeom>
        </p:spPr>
      </p:pic>
      <p:pic>
        <p:nvPicPr>
          <p:cNvPr id="10" name="图片 9" descr="612724198207190114 姓名：李文华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5" y="1430337"/>
            <a:ext cx="2306806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36884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乔宝刚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6127221980 **** 4410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58.8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1386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刘志安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6127221982 **** 611X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1563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4198410260552 姓名：胡忠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36884" cy="2841625"/>
          </a:xfrm>
          <a:prstGeom prst="rect">
            <a:avLst/>
          </a:prstGeom>
        </p:spPr>
      </p:pic>
      <p:pic>
        <p:nvPicPr>
          <p:cNvPr id="10" name="图片 9" descr="612701198501135533 姓名：张存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7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36884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乔建平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6127221974 **** 071X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191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965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郝建刚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6127221977 **** 6750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1107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4197203180125 姓名：王治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36884" cy="2841625"/>
          </a:xfrm>
          <a:prstGeom prst="rect">
            <a:avLst/>
          </a:prstGeom>
        </p:spPr>
      </p:pic>
      <p:pic>
        <p:nvPicPr>
          <p:cNvPr id="10" name="图片 9" descr="61272419571004011X 姓名：郝志岐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6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36884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张海波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2311211984 **** 0125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户籍所在地：黑龙江省黑河市嫩江县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1.1843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1248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乔启荣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6127221948 **** 0019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191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965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4198011080116 姓名：常德玉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36884" cy="2841625"/>
          </a:xfrm>
          <a:prstGeom prst="rect">
            <a:avLst/>
          </a:prstGeom>
        </p:spPr>
      </p:pic>
      <p:pic>
        <p:nvPicPr>
          <p:cNvPr id="10" name="图片 9" descr="612724197008060937 姓名：朱利军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皱仙芝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3303241982 **** 2821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户籍所在地：浙江省温州市永嘉县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162.928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1161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王忠二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3303241982 **** 2815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户籍所在地：浙江省温州市永嘉县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162.928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1161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4196912282015 姓名：王子飞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2" cy="2841625"/>
          </a:xfrm>
          <a:prstGeom prst="rect">
            <a:avLst/>
          </a:prstGeom>
        </p:spPr>
      </p:pic>
      <p:pic>
        <p:nvPicPr>
          <p:cNvPr id="10" name="图片 9" descr="612724196602081111 姓名：常在来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张继军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6127221958 **** 1612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</a:rPr>
              <a:t>195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杜在平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6127221984 **** 4175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437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4197607061114 姓名：常在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66962" cy="2841626"/>
          </a:xfrm>
          <a:prstGeom prst="rect">
            <a:avLst/>
          </a:prstGeom>
        </p:spPr>
      </p:pic>
      <p:pic>
        <p:nvPicPr>
          <p:cNvPr id="10" name="图片 9" descr="61272419810709191X 姓名：赵子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6"/>
            <a:ext cx="2306806" cy="28416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执行法院：榆林市中级人民法院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乔双兔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6127221964**** 0012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1916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</a:t>
            </a:r>
            <a:r>
              <a:rPr lang="zh-CN" altLang="en-US" sz="1200" dirty="0" smtClean="0">
                <a:solidFill>
                  <a:schemeClr val="bg1"/>
                </a:solidFill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</a:rPr>
              <a:t>73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：榆林市中级人民法院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席彦飞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6127211962 **** 0219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户籍所在地：陕西省榆林市榆阳区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1389.5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白艳6127221979122402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9863"/>
            <a:ext cx="2366962" cy="2832100"/>
          </a:xfrm>
          <a:prstGeom prst="rect">
            <a:avLst/>
          </a:prstGeom>
        </p:spPr>
      </p:pic>
      <p:pic>
        <p:nvPicPr>
          <p:cNvPr id="10" name="图片 9" descr="贺建雄6127221987032608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高候祥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6127221973 **** 3010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</a:rPr>
              <a:t>195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房福美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6127221961 **** 1620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195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4198402252018 姓名：张树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29195609230017 姓名：屈志军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赵亚军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6127011986 **** 4010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户籍所在地：陕西省榆林市榆阳区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7.1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1032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高莉</a:t>
            </a:r>
            <a:endParaRPr lang="zh-CN" altLang="en-US" b="1" dirty="0" smtClean="0">
              <a:solidFill>
                <a:srgbClr val="92D050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6127221977 **** 0043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1059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0" name="图片 9" descr="612729197305122710 姓名：武保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  <p:pic>
        <p:nvPicPr>
          <p:cNvPr id="11" name="图片 10" descr="612730197808051219 姓名：贾建辉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38" y="1430338"/>
            <a:ext cx="2366962" cy="28416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张永珍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1527281976 **** 2719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户籍所在地：内蒙古自治区鄂尔多斯市伊金霍洛旗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29.2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626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高小平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6127221975 **** 6378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194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369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9197102173614 姓名：贺利民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66962" cy="2841626"/>
          </a:xfrm>
          <a:prstGeom prst="rect">
            <a:avLst/>
          </a:prstGeom>
        </p:spPr>
      </p:pic>
      <p:pic>
        <p:nvPicPr>
          <p:cNvPr id="10" name="图片 9" descr="612730197105060215 姓名：薛保卫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6"/>
            <a:ext cx="2306806" cy="292871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高亚玲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6127221972 **** 002X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192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1358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连怀枝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6127221970 **** 0013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192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1358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2197903290277 姓名：纪尚生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9863"/>
            <a:ext cx="2366962" cy="2841625"/>
          </a:xfrm>
          <a:prstGeom prst="rect">
            <a:avLst/>
          </a:prstGeom>
        </p:spPr>
      </p:pic>
      <p:pic>
        <p:nvPicPr>
          <p:cNvPr id="10" name="图片 9" descr="612701198101061635 姓名：杜宏桥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杨文忠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6127221970 **** 6133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337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01197012275514 姓名：张培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龚国余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6127261969 **** 0653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129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苗蓬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6127261989 **** 5119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714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0119641002146X 姓名：刘春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5145085" y="436856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王孝鹏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6127261982 **** 3318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1029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6525" y="1430338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王金勇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6127261985 **** 0018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1484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王富春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6127261969 **** 6911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1274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9195303054831 姓名：刘锦春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9863"/>
            <a:ext cx="2366962" cy="2832100"/>
          </a:xfrm>
          <a:prstGeom prst="rect">
            <a:avLst/>
          </a:prstGeom>
        </p:spPr>
      </p:pic>
      <p:pic>
        <p:nvPicPr>
          <p:cNvPr id="10" name="图片 9" descr="612701197701136210 姓名：姚志飞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李仲举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6127261966 **** 2716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89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1485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" name="图片 9" descr="612729196111255713 姓名：刘建静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66962" cy="2841626"/>
          </a:xfrm>
          <a:prstGeom prst="rect">
            <a:avLst/>
          </a:prstGeom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5128898" y="4366533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刘瑞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6127261983 **** 2739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1029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403720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李海成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0312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12.05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926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1" name="图片 10" descr="612725196304241013 姓名：温长生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9" y="1430338"/>
            <a:ext cx="2366961" cy="2915726"/>
          </a:xfrm>
          <a:prstGeom prst="rect">
            <a:avLst/>
          </a:prstGeom>
        </p:spPr>
      </p:pic>
      <p:sp>
        <p:nvSpPr>
          <p:cNvPr id="10" name="Rectangle 3"/>
          <p:cNvSpPr>
            <a:spLocks noGrp="1"/>
          </p:cNvSpPr>
          <p:nvPr/>
        </p:nvSpPr>
        <p:spPr>
          <a:xfrm>
            <a:off x="5145085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杨国文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6127261983 **** 3019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4.1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688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6525" y="1430338"/>
            <a:ext cx="2306804" cy="2841621"/>
          </a:xfrm>
          <a:prstGeom prst="rect">
            <a:avLst/>
          </a:prstGeom>
          <a:noFill/>
        </p:spPr>
      </p:pic>
      <p:pic>
        <p:nvPicPr>
          <p:cNvPr id="13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30338" y="1430334"/>
            <a:ext cx="2366962" cy="2956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张刚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6127261988 **** 6914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0.75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1489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武永宏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6127261979 **** 6015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1488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28197103231613 姓名：李建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24197010200513 姓名：周子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：榆林市中级人民法院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杨文芳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6127221966 **** 0049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en-US" altLang="zh-CN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1916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</a:t>
            </a:r>
            <a:r>
              <a:rPr lang="zh-CN" altLang="en-US" sz="1200" dirty="0" smtClean="0">
                <a:solidFill>
                  <a:schemeClr val="bg1"/>
                </a:solidFill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</a:rPr>
              <a:t>73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贺宝军6127221975082108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4405318" y="2343164"/>
            <a:ext cx="4262437" cy="3135086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algn="just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执行法院：榆林市中级人民法院</a:t>
            </a:r>
            <a:endParaRPr lang="zh-CN" altLang="en-US" sz="20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sz="2000" b="1" dirty="0" smtClean="0">
                <a:solidFill>
                  <a:srgbClr val="92D050"/>
                </a:solidFill>
              </a:rPr>
              <a:t>榆林市榆阳区顺达房地产开发有限公司</a:t>
            </a:r>
            <a:endParaRPr lang="zh-CN" altLang="en-US" sz="2000" b="1" dirty="0" smtClean="0">
              <a:solidFill>
                <a:srgbClr val="92D050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组织机构代码：</a:t>
            </a:r>
            <a:endParaRPr lang="zh-CN" altLang="en-US" sz="20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bg1"/>
                </a:solidFill>
              </a:rPr>
              <a:t>2239670</a:t>
            </a:r>
            <a:r>
              <a:rPr lang="zh-CN" altLang="en-US" sz="2000" dirty="0" smtClean="0">
                <a:solidFill>
                  <a:schemeClr val="bg1"/>
                </a:solidFill>
              </a:rPr>
              <a:t>*</a:t>
            </a:r>
            <a:r>
              <a:rPr lang="en-US" altLang="zh-CN" sz="2000" dirty="0" smtClean="0">
                <a:solidFill>
                  <a:schemeClr val="bg1"/>
                </a:solidFill>
              </a:rPr>
              <a:t>-2</a:t>
            </a:r>
            <a:endParaRPr lang="en-US" altLang="zh-CN" sz="2000" dirty="0" smtClean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法定代表人：曹福堂</a:t>
            </a:r>
            <a:endParaRPr lang="en-US" altLang="zh-CN" sz="2000" b="1" dirty="0" smtClean="0">
              <a:solidFill>
                <a:srgbClr val="92D050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2000" dirty="0" smtClean="0">
                <a:solidFill>
                  <a:schemeClr val="bg1"/>
                </a:solidFill>
                <a:ea typeface="方正大黑简体" charset="-122"/>
              </a:rPr>
              <a:t> 1300</a:t>
            </a: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20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失信情形：其他有履行能力而拒不履行</a:t>
            </a:r>
            <a:endParaRPr lang="zh-CN" altLang="en-US" sz="20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执行案号：</a:t>
            </a:r>
            <a:r>
              <a:rPr lang="zh-CN" altLang="en-US" sz="2000" dirty="0" smtClean="0">
                <a:solidFill>
                  <a:schemeClr val="bg1"/>
                </a:solidFill>
              </a:rPr>
              <a:t> （</a:t>
            </a:r>
            <a:r>
              <a:rPr lang="en-US" altLang="zh-CN" sz="2000" dirty="0" smtClean="0">
                <a:solidFill>
                  <a:schemeClr val="bg1"/>
                </a:solidFill>
              </a:rPr>
              <a:t>2017</a:t>
            </a:r>
            <a:r>
              <a:rPr lang="zh-CN" altLang="en-US" sz="2000" dirty="0" smtClean="0">
                <a:solidFill>
                  <a:schemeClr val="bg1"/>
                </a:solidFill>
              </a:rPr>
              <a:t>）陕</a:t>
            </a:r>
            <a:r>
              <a:rPr lang="en-US" altLang="zh-CN" sz="2000" dirty="0" smtClean="0">
                <a:solidFill>
                  <a:schemeClr val="bg1"/>
                </a:solidFill>
              </a:rPr>
              <a:t>08</a:t>
            </a:r>
            <a:r>
              <a:rPr lang="zh-CN" altLang="en-US" sz="2000" dirty="0" smtClean="0">
                <a:solidFill>
                  <a:schemeClr val="bg1"/>
                </a:solidFill>
              </a:rPr>
              <a:t>执</a:t>
            </a:r>
            <a:r>
              <a:rPr lang="en-US" altLang="zh-CN" sz="2000" dirty="0" smtClean="0">
                <a:solidFill>
                  <a:schemeClr val="bg1"/>
                </a:solidFill>
              </a:rPr>
              <a:t>180</a:t>
            </a:r>
            <a:r>
              <a:rPr lang="zh-CN" altLang="en-US" sz="2000" dirty="0" smtClean="0">
                <a:solidFill>
                  <a:schemeClr val="bg1"/>
                </a:solidFill>
              </a:rPr>
              <a:t>号</a:t>
            </a:r>
            <a:endParaRPr lang="zh-CN" altLang="en-US" sz="2000" dirty="0">
              <a:solidFill>
                <a:schemeClr val="bg1"/>
              </a:solidFill>
              <a:ea typeface="方正大黑简体" charset="-122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钟越锋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6127261983 **** 0111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11.27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1526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0" name="图片 9" descr="61272819850925203X 姓名：常少瑞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6" y="1430336"/>
            <a:ext cx="2306806" cy="2841625"/>
          </a:xfrm>
          <a:prstGeom prst="rect">
            <a:avLst/>
          </a:prstGeom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1344610" y="441891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王恒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6127261980 **** 6617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1.27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1312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6"/>
            <a:ext cx="2366962" cy="2841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朱小叶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6401211977 **** 0269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户籍所在地：宁夏回族自治区银川市永宁县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1527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汤铭海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6127261973 **** 8114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1527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：612730198905110078 姓名：张峰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66962" cy="2841625"/>
          </a:xfrm>
          <a:prstGeom prst="rect">
            <a:avLst/>
          </a:prstGeom>
        </p:spPr>
      </p:pic>
      <p:pic>
        <p:nvPicPr>
          <p:cNvPr id="10" name="图片 9" descr="61273019800323061X 姓名：王建利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6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姚立平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6127261966 **** 6915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7.27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2016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555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韦世军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6127261967 **** 1819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10.7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193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30197408160619 姓名：薛维增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9863"/>
            <a:ext cx="2366962" cy="2832100"/>
          </a:xfrm>
          <a:prstGeom prst="rect">
            <a:avLst/>
          </a:prstGeom>
        </p:spPr>
      </p:pic>
      <p:pic>
        <p:nvPicPr>
          <p:cNvPr id="10" name="图片 9" descr="612730197207110615 姓名：尚卫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张宏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6127261978 **** 6014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161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张彦云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6403811985 **** 1510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户籍所在地：宁夏回族自治区吴忠市青铜峡市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30198208100034 姓名：弓靖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30197004090116 姓名：王树生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邹素霞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6127261970 **** 2721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798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马库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6127261972 **** 121X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1377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30198208100034 姓名：弓靖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30197004090116 姓名：王树生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王勇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6127261972 **** 2737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1529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邹满江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6127261963 **** 2711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1529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30198208100034 姓名：弓靖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30197004090116 姓名：王树生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谢成平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6127261977 **** 7218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693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陈小红（陈宏）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6127261974 **** 2713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1529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30198208100034 姓名：弓靖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30197004090116 姓名：王树生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白忠华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6127221980 **** 211X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221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杨秀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6127261958 **** 1211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806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30198208100034 姓名：弓靖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30197004090116 姓名：王树生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王梦娇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6127261989 **** 3324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238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郭世林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6127261978 **** 0016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5.7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257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30198208100034 姓名：弓靖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30197004090116 姓名：王树生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李刚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6422231979 **** 0013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户籍所在地：宁夏回族自治区固原市西吉县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10.88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2014</a:t>
            </a:r>
            <a:r>
              <a:rPr lang="zh-CN" altLang="en-US" sz="1200" dirty="0" smtClean="0">
                <a:solidFill>
                  <a:schemeClr val="bg1"/>
                </a:solidFill>
              </a:rPr>
              <a:t>）定执字第</a:t>
            </a:r>
            <a:r>
              <a:rPr lang="en-US" altLang="zh-CN" sz="1200" dirty="0" smtClean="0">
                <a:solidFill>
                  <a:schemeClr val="bg1"/>
                </a:solidFill>
              </a:rPr>
              <a:t>00272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刘成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6127261983 **** 3353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6.55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719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612730198208100034 姓名：弓靖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612730197004090116 姓名：王树生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执行法院：榆阳区人民法院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邓宏伟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6127241975 **** 1439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户籍所在地：陕西省榆林市横山区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534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0802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734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执行法院：榆阳区人民法院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张国亮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6127281989 **** 0231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户籍所在地：陕西省榆林市米脂县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71.6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0802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3941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0" name="图片 9" descr="刘葡萄6127221961082316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6" y="1430337"/>
            <a:ext cx="2306806" cy="2841626"/>
          </a:xfrm>
          <a:prstGeom prst="rect">
            <a:avLst/>
          </a:prstGeom>
        </p:spPr>
      </p:pic>
      <p:pic>
        <p:nvPicPr>
          <p:cNvPr id="11" name="图片 10" descr="杨忠礼6127221978092923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38" y="1439863"/>
            <a:ext cx="2366961" cy="291572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苏颜龙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6127261983 **** 633X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2016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1488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0" name="图片 9" descr="61273019650126002X 姓名：贾建香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6" y="1430336"/>
            <a:ext cx="2306806" cy="2841625"/>
          </a:xfrm>
          <a:prstGeom prst="rect">
            <a:avLst/>
          </a:prstGeom>
        </p:spPr>
      </p:pic>
      <p:sp>
        <p:nvSpPr>
          <p:cNvPr id="9" name="Rectangle 3"/>
          <p:cNvSpPr>
            <a:spLocks noGrp="1"/>
          </p:cNvSpPr>
          <p:nvPr/>
        </p:nvSpPr>
        <p:spPr>
          <a:xfrm>
            <a:off x="695005" y="2343164"/>
            <a:ext cx="4262437" cy="3135086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algn="just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2000" smtClean="0">
                <a:solidFill>
                  <a:schemeClr val="bg1"/>
                </a:solidFill>
                <a:ea typeface="方正大黑简体" charset="-122"/>
              </a:rPr>
              <a:t>法院：定边县人民法院</a:t>
            </a:r>
            <a:endParaRPr lang="zh-CN" altLang="en-US" sz="20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sz="2000" b="1" dirty="0" smtClean="0">
                <a:solidFill>
                  <a:srgbClr val="92D050"/>
                </a:solidFill>
              </a:rPr>
              <a:t>延安力元工贸有限责任公司</a:t>
            </a:r>
            <a:endParaRPr lang="zh-CN" altLang="en-US" sz="2000" b="1" dirty="0" smtClean="0">
              <a:solidFill>
                <a:srgbClr val="92D050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组织机构代码：</a:t>
            </a:r>
            <a:endParaRPr lang="zh-CN" altLang="en-US" sz="20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bg1"/>
                </a:solidFill>
              </a:rPr>
              <a:t>7412503</a:t>
            </a:r>
            <a:r>
              <a:rPr lang="zh-CN" altLang="en-US" sz="2000" dirty="0" smtClean="0">
                <a:solidFill>
                  <a:schemeClr val="bg1"/>
                </a:solidFill>
              </a:rPr>
              <a:t>*</a:t>
            </a:r>
            <a:r>
              <a:rPr lang="en-US" altLang="zh-CN" sz="2000" dirty="0" smtClean="0">
                <a:solidFill>
                  <a:schemeClr val="bg1"/>
                </a:solidFill>
              </a:rPr>
              <a:t>-2</a:t>
            </a:r>
            <a:endParaRPr lang="en-US" altLang="zh-CN" sz="2000" dirty="0" smtClean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法定代表人：薛伟</a:t>
            </a:r>
            <a:endParaRPr lang="en-US" altLang="zh-CN" sz="2000" b="1" dirty="0" smtClean="0">
              <a:solidFill>
                <a:srgbClr val="92D050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20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20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失信情形：其他有履行能力而拒不履行</a:t>
            </a:r>
            <a:endParaRPr lang="zh-CN" altLang="en-US" sz="20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执行案号：</a:t>
            </a:r>
            <a:r>
              <a:rPr lang="zh-CN" altLang="en-US" sz="2000" dirty="0" smtClean="0">
                <a:solidFill>
                  <a:schemeClr val="bg1"/>
                </a:solidFill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20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2000" dirty="0" smtClean="0">
                <a:solidFill>
                  <a:schemeClr val="bg1"/>
                </a:solidFill>
                <a:ea typeface="方正大黑简体" charset="-122"/>
              </a:rPr>
              <a:t>827</a:t>
            </a:r>
            <a:r>
              <a:rPr lang="zh-CN" altLang="en-US" sz="20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2000" dirty="0">
              <a:solidFill>
                <a:schemeClr val="bg1"/>
              </a:solidFill>
              <a:ea typeface="方正大黑简体" charset="-122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60416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孙希耿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6127261970 **** 6312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1550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田景瑞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6127261976 **** 2712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(2018)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539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：612730196712021336 姓名：张启祥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16" y="1430337"/>
            <a:ext cx="2306806" cy="2841625"/>
          </a:xfrm>
          <a:prstGeom prst="rect">
            <a:avLst/>
          </a:prstGeom>
        </p:spPr>
      </p:pic>
      <p:pic>
        <p:nvPicPr>
          <p:cNvPr id="10" name="图片 9" descr="孙希耿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4" y="1430337"/>
            <a:ext cx="2306807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王银山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6127261980 **** 8419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2185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王武山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6127261978 **** 8411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万元、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2185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号、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1515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" name="图片 9" descr="：612730196712021336 姓名：张启祥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5" y="1439863"/>
            <a:ext cx="2306806" cy="2841623"/>
          </a:xfrm>
          <a:prstGeom prst="rect">
            <a:avLst/>
          </a:prstGeom>
        </p:spPr>
      </p:pic>
      <p:pic>
        <p:nvPicPr>
          <p:cNvPr id="11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66962" cy="284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白利萍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6127261970 **** 2726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万元、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1214</a:t>
            </a:r>
            <a:r>
              <a:rPr lang="zh-CN" altLang="en-US" sz="1200" dirty="0" smtClean="0">
                <a:solidFill>
                  <a:schemeClr val="bg1"/>
                </a:solidFill>
              </a:rPr>
              <a:t>号、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353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康会云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6228231984 **** 3622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户籍所在地：甘肃省庆阳市华池县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万元、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2185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号、 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1515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9863"/>
            <a:ext cx="2306806" cy="2841624"/>
          </a:xfrm>
          <a:prstGeom prst="rect">
            <a:avLst/>
          </a:prstGeom>
          <a:noFill/>
        </p:spPr>
      </p:pic>
      <p:pic>
        <p:nvPicPr>
          <p:cNvPr id="13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66962" cy="28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299075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杨迎春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6127261973 **** 1535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万元、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1214</a:t>
            </a:r>
            <a:r>
              <a:rPr lang="zh-CN" altLang="en-US" sz="1200" dirty="0" smtClean="0">
                <a:solidFill>
                  <a:schemeClr val="bg1"/>
                </a:solidFill>
              </a:rPr>
              <a:t>号、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353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蒙耀强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6127261964 **** 271X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1214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YLZY9\Desktop\失信PPT\20180607\公民身份证号：61272619640206271X 姓名：蒙耀强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0338" y="1439863"/>
            <a:ext cx="2299075" cy="2832100"/>
          </a:xfrm>
          <a:prstGeom prst="rect">
            <a:avLst/>
          </a:prstGeom>
          <a:noFill/>
        </p:spPr>
      </p:pic>
      <p:pic>
        <p:nvPicPr>
          <p:cNvPr id="10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6525" y="1454759"/>
            <a:ext cx="2274888" cy="2817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7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马建义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6127261965 **** 1515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1213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韩梅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6127261967 **** 0929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880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0338" y="1430338"/>
            <a:ext cx="2306807" cy="2841625"/>
          </a:xfrm>
          <a:prstGeom prst="rect">
            <a:avLst/>
          </a:prstGeom>
          <a:noFill/>
        </p:spPr>
      </p:pic>
      <p:pic>
        <p:nvPicPr>
          <p:cNvPr id="2051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6525" y="1439863"/>
            <a:ext cx="2274888" cy="283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韩智慧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6127261984 **** 0074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1210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乔汇金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6127261976 **** 2715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934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30338" y="1430338"/>
            <a:ext cx="2306806" cy="2841625"/>
          </a:xfrm>
          <a:prstGeom prst="rect">
            <a:avLst/>
          </a:prstGeom>
          <a:noFill/>
        </p:spPr>
      </p:pic>
      <p:pic>
        <p:nvPicPr>
          <p:cNvPr id="11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7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曹建海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6127261970</a:t>
            </a:r>
            <a:r>
              <a:rPr lang="zh-CN" altLang="en-US" sz="1200" dirty="0" smtClean="0">
                <a:solidFill>
                  <a:schemeClr val="bg1"/>
                </a:solidFill>
              </a:rPr>
              <a:t>****</a:t>
            </a:r>
            <a:r>
              <a:rPr lang="en-US" altLang="zh-CN" sz="1200" dirty="0" smtClean="0">
                <a:solidFill>
                  <a:schemeClr val="bg1"/>
                </a:solidFill>
              </a:rPr>
              <a:t>1515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4.3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万元、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1789</a:t>
            </a:r>
            <a:r>
              <a:rPr lang="zh-CN" altLang="en-US" sz="1200" dirty="0" smtClean="0">
                <a:solidFill>
                  <a:schemeClr val="bg1"/>
                </a:solidFill>
              </a:rPr>
              <a:t>号、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1201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王亚飞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6127261980</a:t>
            </a:r>
            <a:r>
              <a:rPr lang="zh-CN" altLang="en-US" sz="1200" dirty="0" smtClean="0">
                <a:solidFill>
                  <a:schemeClr val="bg1"/>
                </a:solidFill>
              </a:rPr>
              <a:t>****</a:t>
            </a:r>
            <a:r>
              <a:rPr lang="en-US" altLang="zh-CN" sz="1200" dirty="0" smtClean="0">
                <a:solidFill>
                  <a:schemeClr val="bg1"/>
                </a:solidFill>
              </a:rPr>
              <a:t>6310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2141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54759"/>
            <a:ext cx="2274888" cy="2904288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8"/>
            <a:ext cx="2306806" cy="2841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刘瑞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6127261978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0952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2143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8"/>
            <a:ext cx="2274888" cy="2841625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白文学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6228231982</a:t>
            </a:r>
            <a:r>
              <a:rPr lang="zh-CN" altLang="en-US" sz="1200" dirty="0" smtClean="0">
                <a:solidFill>
                  <a:schemeClr val="bg1"/>
                </a:solidFill>
              </a:rPr>
              <a:t>****</a:t>
            </a:r>
            <a:r>
              <a:rPr lang="en-US" altLang="zh-CN" sz="1200" dirty="0" smtClean="0">
                <a:solidFill>
                  <a:schemeClr val="bg1"/>
                </a:solidFill>
              </a:rPr>
              <a:t>1410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户籍所在地：甘肃省庆阳市华池县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6.6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429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郭档档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6127261990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2126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1.01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2139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高振禄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2414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1.3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2138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8"/>
            <a:ext cx="2306806" cy="2841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执行法院：榆阳区人民法院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朱雄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6127321981 **** 3711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户籍所在地：陕西省榆林市子洲县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13.65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0802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2056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：榆阳区人民法院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王国艳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6127241972 **** 1421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户籍所在地：陕西省榆林市横山区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534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案号</a:t>
            </a:r>
            <a:r>
              <a:rPr lang="en-US" altLang="zh-CN" sz="1200" dirty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0802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734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王小军6127221975122007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张涛6127281974081802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6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张应娥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3363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5.41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2250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曹芸珍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6127261991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3925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 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20.88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1088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4" y="1430339"/>
            <a:ext cx="2286981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8"/>
            <a:ext cx="2306806" cy="2841625"/>
          </a:xfrm>
          <a:prstGeom prst="rect">
            <a:avLst/>
          </a:prstGeom>
          <a:noFill/>
        </p:spPr>
      </p:pic>
      <p:pic>
        <p:nvPicPr>
          <p:cNvPr id="12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30338" y="1430340"/>
            <a:ext cx="2306804" cy="28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张云翔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0052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5.98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354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张存军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6127261968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0031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354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9863"/>
            <a:ext cx="2274888" cy="2832100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8"/>
            <a:ext cx="2306806" cy="2841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张耀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355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高海强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2433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6.6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429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刘小平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6127291977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5115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户籍所在地：陕西省榆林市佳县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12.2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131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54759"/>
            <a:ext cx="2274888" cy="2817203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杜发财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1812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2.2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1173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刘宇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6127251980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户籍所在地：陕西省榆林市靖边县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493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张艳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0324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12.2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131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呼延吉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1814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2.695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1024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崔亚茹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6401111991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1222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户籍所在地：宁夏回族自治区银川市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0.91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1405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7"/>
            <a:ext cx="2274888" cy="2841625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郭媛媛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6127251987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0225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户籍所在地：陕西省榆林市靖边县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1457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高建飞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6614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1189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7"/>
            <a:ext cx="2274888" cy="2841625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70827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蒋彦国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1814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1289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高宏军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6127261957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1279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9863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王军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61272621984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2418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0826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1190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张利利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6315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0.46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352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54760"/>
            <a:ext cx="2274888" cy="2802306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王俊山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8419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0828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508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武建斌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1257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3.8398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1181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执行法院：榆阳区人民法院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刘向荣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6127011959 **** 0039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户籍所在地：陕西省榆林市榆阳区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100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0802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241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：榆阳区人民法院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常建京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6127281987 **** 0210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户籍所在地：陕西省榆林市米脂县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0802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5133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贺海明6127221972121400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7"/>
            <a:ext cx="2366962" cy="2841626"/>
          </a:xfrm>
          <a:prstGeom prst="rect">
            <a:avLst/>
          </a:prstGeom>
        </p:spPr>
      </p:pic>
      <p:pic>
        <p:nvPicPr>
          <p:cNvPr id="10" name="图片 9" descr="段雄伟6127221987031707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6" y="1430337"/>
            <a:ext cx="2306807" cy="284162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魏振亮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1518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1.3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1188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马儒昌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6918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0.72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503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胡新梅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3022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1191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吕世强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6127261978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0918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1191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王红叶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6127261962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1521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7.625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564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康国祥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6127261957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557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9863"/>
            <a:ext cx="2274888" cy="2832100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白玉堂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6127261965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2139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7.7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357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田岗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151X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7.625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564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王强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0934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22.8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281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王强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6127261965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3313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572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7"/>
            <a:ext cx="2274888" cy="2841625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李荣娥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0022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乔铜川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7216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2.484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577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陈文学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6127261966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2738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579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王周权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3610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559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9863"/>
            <a:ext cx="2274888" cy="2832100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魏亚荣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6127261996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2124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1293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郑素霞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6127261965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3921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85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7"/>
            <a:ext cx="2274888" cy="2841625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6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魏明章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0316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2.78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1284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项伯渠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0314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5.58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1286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7"/>
            <a:ext cx="2274888" cy="2841625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李燕妮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0020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393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王以峰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6403231973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1632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户籍所在地：宁夏回族自治区吴忠市盐池县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17.6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执行法院：榆阳区人民法院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张光胜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6127221959 **** 2371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2015</a:t>
            </a:r>
            <a:r>
              <a:rPr lang="zh-CN" altLang="en-US" sz="1200" dirty="0" smtClean="0">
                <a:solidFill>
                  <a:schemeClr val="bg1"/>
                </a:solidFill>
              </a:rPr>
              <a:t>）榆执字第</a:t>
            </a:r>
            <a:r>
              <a:rPr lang="en-US" altLang="zh-CN" sz="1200" dirty="0" smtClean="0">
                <a:solidFill>
                  <a:schemeClr val="bg1"/>
                </a:solidFill>
              </a:rPr>
              <a:t>01632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：榆阳区人民法院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刘丽娟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6127011961 **** 0045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户籍所在地：陕西省榆林市榆阳区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0802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241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图片 8" descr="李海军6127221974090963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38" y="1430338"/>
            <a:ext cx="2366961" cy="2915726"/>
          </a:xfrm>
          <a:prstGeom prst="rect">
            <a:avLst/>
          </a:prstGeom>
        </p:spPr>
      </p:pic>
      <p:pic>
        <p:nvPicPr>
          <p:cNvPr id="10" name="图片 9" descr="高春霞6127221977032241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5" y="1454759"/>
            <a:ext cx="2274888" cy="281720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边万金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947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白巧娥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6228231982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1427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户籍所在地：甘肃省庆阳市华池县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467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孟繁铭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2132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504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高玉对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6918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946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王奇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003X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2016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1595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訾宝琛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14.68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）定法执字第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00296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7"/>
            <a:ext cx="2274888" cy="2841625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张向东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6127261988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003X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2016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1595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王飞飞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6127261982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3912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1595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49995"/>
            <a:ext cx="2274888" cy="2821967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周洁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6127261991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0066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849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李争桂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847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杨向春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6127261991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2136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1463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吕万金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6421031978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1910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户籍所在地：宁夏回族自治区吴忠市灵武市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1423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苏庆隆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2132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1463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杨文强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1463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杨虎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6611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135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韦世明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1813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15.6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9863"/>
            <a:ext cx="2274888" cy="2832099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张明强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2.3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339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白彦娥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6127261976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6629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135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49996"/>
            <a:ext cx="2274888" cy="2802306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祁汉忠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2432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20.67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415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左宝堂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6127261975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8118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340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7"/>
            <a:ext cx="2274888" cy="2841625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ctrTitle" idx="4294967295"/>
          </p:nvPr>
        </p:nvSpPr>
        <p:spPr>
          <a:xfrm>
            <a:off x="1156384" y="144463"/>
            <a:ext cx="7987616" cy="1349375"/>
          </a:xfrm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榆林市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中级人民法院第十四批失信</a:t>
            </a:r>
            <a:r>
              <a:rPr lang="zh-CN" altLang="en-US" sz="2400" b="1" dirty="0">
                <a:solidFill>
                  <a:srgbClr val="FFFF00"/>
                </a:solidFill>
                <a:ea typeface="方正大黑简体" charset="-122"/>
              </a:rPr>
              <a:t>被 执 行 人 </a:t>
            </a:r>
            <a:r>
              <a:rPr lang="zh-CN" altLang="en-US" sz="2800" dirty="0">
                <a:solidFill>
                  <a:schemeClr val="bg1"/>
                </a:solidFill>
                <a:ea typeface="方正大黑简体" charset="-122"/>
              </a:rPr>
              <a:t>名单</a:t>
            </a:r>
            <a:br>
              <a:rPr lang="zh-CN" altLang="en-US" sz="3200" dirty="0">
                <a:solidFill>
                  <a:schemeClr val="bg1"/>
                </a:solidFill>
                <a:ea typeface="方正大黑简体" charset="-122"/>
              </a:rPr>
            </a:br>
            <a:r>
              <a:rPr lang="zh-CN" altLang="en-US" sz="2200" b="1" dirty="0">
                <a:solidFill>
                  <a:schemeClr val="folHlink"/>
                </a:solidFill>
                <a:ea typeface="仿宋" panose="02010609060101010101" pitchFamily="1" charset="-122"/>
              </a:rPr>
              <a:t>严厉打击老赖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</a:t>
            </a:r>
            <a:r>
              <a:rPr lang="en-US" altLang="zh-CN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         </a:t>
            </a:r>
            <a:r>
              <a:rPr lang="zh-CN" altLang="en-US" sz="2200" b="1" dirty="0">
                <a:solidFill>
                  <a:schemeClr val="folHlink"/>
                </a:solidFill>
                <a:latin typeface="仿宋" panose="02010609060101010101" pitchFamily="1" charset="-122"/>
                <a:ea typeface="仿宋" panose="02010609060101010101" pitchFamily="1" charset="-122"/>
              </a:rPr>
              <a:t>  重塑诚信榆林</a:t>
            </a:r>
            <a:endParaRPr lang="zh-CN" altLang="en-US" sz="2200" b="1" dirty="0">
              <a:solidFill>
                <a:schemeClr val="folHlink"/>
              </a:solidFill>
              <a:latin typeface="仿宋" panose="02010609060101010101" pitchFamily="1" charset="-122"/>
              <a:ea typeface="仿宋" panose="02010609060101010101" pitchFamily="1" charset="-122"/>
            </a:endParaRPr>
          </a:p>
        </p:txBody>
      </p:sp>
      <p:sp>
        <p:nvSpPr>
          <p:cNvPr id="16387" name="Rectangle 4"/>
          <p:cNvSpPr/>
          <p:nvPr/>
        </p:nvSpPr>
        <p:spPr>
          <a:xfrm>
            <a:off x="1430338" y="1439863"/>
            <a:ext cx="2366962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16388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16390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33794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张茂荣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6127221963 **** 6377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165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>
            <a:spLocks noGrp="1"/>
          </p:cNvSpPr>
          <p:nvPr/>
        </p:nvSpPr>
        <p:spPr>
          <a:xfrm>
            <a:off x="1314226" y="4359046"/>
            <a:ext cx="2903537" cy="19505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" name="图片 9" descr="刘小平6127221977021223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5" y="1430338"/>
            <a:ext cx="2274888" cy="2925251"/>
          </a:xfrm>
          <a:prstGeom prst="rect">
            <a:avLst/>
          </a:prstGeom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1316034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执行法院：神木市人民法院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薛锋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6127221987 **** 6714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户籍所在地：陕西省榆林市神木市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(2018)</a:t>
            </a:r>
            <a:r>
              <a:rPr lang="zh-CN" altLang="en-US" sz="1200" dirty="0" smtClean="0">
                <a:solidFill>
                  <a:schemeClr val="bg1"/>
                </a:solidFill>
              </a:rPr>
              <a:t>陕</a:t>
            </a:r>
            <a:r>
              <a:rPr lang="en-US" altLang="zh-CN" sz="1200" dirty="0" smtClean="0">
                <a:solidFill>
                  <a:schemeClr val="bg1"/>
                </a:solidFill>
              </a:rPr>
              <a:t>0881</a:t>
            </a:r>
            <a:r>
              <a:rPr lang="zh-CN" altLang="en-US" sz="1200" dirty="0" smtClean="0">
                <a:solidFill>
                  <a:schemeClr val="bg1"/>
                </a:solidFill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</a:rPr>
              <a:t>566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3" name="图片 12" descr="612701196311231437 姓名：刘汉玉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38" y="1430337"/>
            <a:ext cx="2366962" cy="284162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成海云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061X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13.5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万元、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2.71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466</a:t>
            </a:r>
            <a:r>
              <a:rPr lang="zh-CN" altLang="en-US" sz="1200" dirty="0" smtClean="0">
                <a:solidFill>
                  <a:schemeClr val="bg1"/>
                </a:solidFill>
              </a:rPr>
              <a:t>号、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2122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谢小鹰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0055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465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  <p:pic>
        <p:nvPicPr>
          <p:cNvPr id="11" name="图片 10" descr="公民身份证号：61272619700313061X 姓名：成海云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25" y="1430338"/>
            <a:ext cx="2306806" cy="2841624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魏小栋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6127261976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0018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467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周世春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0620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13.5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466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9863"/>
            <a:ext cx="2274888" cy="2832100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王雪顺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8416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467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刘巧玲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0621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11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467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9863"/>
            <a:ext cx="2274888" cy="2832097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5" cy="2841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李小霞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6127261986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4846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482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何玮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6127261971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4817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482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39"/>
            <a:ext cx="2306804" cy="284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王敏江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6127261983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3939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538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牛翰星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0912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538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9863"/>
            <a:ext cx="2274888" cy="2832100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张月霞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6127261967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122X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708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白应发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6127261968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123X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13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708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余巧燕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0323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40.8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754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张宏炜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6127261975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0313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40.8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754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陈军国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6127261986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0031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1514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周玉兰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6127261969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2127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10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1492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陈舂霞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6127261984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3921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1514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30338" y="1430340"/>
            <a:ext cx="2306804" cy="2841623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白万武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6127261972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2115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2017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665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16525" y="1430338"/>
            <a:ext cx="2274888" cy="2841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56384" y="144463"/>
            <a:ext cx="7987616" cy="13493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lvl="0">
              <a:defRPr/>
            </a:lvl1pPr>
          </a:lstStyle>
          <a:p>
            <a:pPr lvl="0" algn="ctr" rtl="0"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榆林市中级人民法院第十</a:t>
            </a:r>
            <a:r>
              <a:rPr lang="zh-CN" altLang="en-US" sz="2800" dirty="0" smtClean="0">
                <a:solidFill>
                  <a:schemeClr val="bg1"/>
                </a:solidFill>
                <a:ea typeface="方正大黑简体" charset="-122"/>
              </a:rPr>
              <a:t>四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批失信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被 执 行 人 </a:t>
            </a: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  <a:t>名单</a:t>
            </a:r>
            <a:br>
              <a: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方正大黑简体" charset="-122"/>
                <a:cs typeface="+mj-cs"/>
              </a:rPr>
            </a:b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j-lt"/>
                <a:ea typeface="仿宋" panose="02010609060101010101" pitchFamily="1" charset="-122"/>
                <a:cs typeface="+mj-cs"/>
              </a:rPr>
              <a:t>严厉打击老赖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</a:t>
            </a:r>
            <a:r>
              <a:rPr kumimoji="0" lang="en-US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         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仿宋" panose="02010609060101010101" pitchFamily="1" charset="-122"/>
                <a:ea typeface="仿宋" panose="02010609060101010101" pitchFamily="1" charset="-122"/>
                <a:cs typeface="+mj-cs"/>
              </a:rPr>
              <a:t>  重塑诚信榆林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仿宋" panose="02010609060101010101" pitchFamily="1" charset="-122"/>
              <a:ea typeface="仿宋" panose="02010609060101010101" pitchFamily="1" charset="-122"/>
              <a:cs typeface="+mj-cs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1430338" y="1439863"/>
            <a:ext cx="2306806" cy="2832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pic>
        <p:nvPicPr>
          <p:cNvPr id="4" name="Picture 5" descr="fh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984" y="238127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16"/>
          <p:cNvSpPr>
            <a:spLocks noGrp="1"/>
          </p:cNvSpPr>
          <p:nvPr/>
        </p:nvSpPr>
        <p:spPr>
          <a:xfrm>
            <a:off x="512763" y="6503988"/>
            <a:ext cx="8012112" cy="354012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/>
          <a:lstStyle/>
          <a:p>
            <a:pPr lvl="0" indent="0" algn="ctr">
              <a:lnSpc>
                <a:spcPct val="80000"/>
              </a:lnSpc>
              <a:spcBef>
                <a:spcPct val="80000"/>
              </a:spcBef>
            </a:pPr>
            <a:r>
              <a:rPr lang="zh-CN" altLang="en-US" sz="2000" dirty="0">
                <a:solidFill>
                  <a:srgbClr val="FFFF00"/>
                </a:solidFill>
                <a:latin typeface="Arial" panose="020B0604020202020204" pitchFamily="34" charset="0"/>
                <a:ea typeface="方正美黑简体" charset="-122"/>
              </a:rPr>
              <a:t>榆林市中级人民法院举报电话：0912-3260553       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方正美黑简体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5216525" y="1430338"/>
            <a:ext cx="2274888" cy="28416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indent="0"/>
            <a:endParaRPr lang="zh-CN" altLang="en-US" sz="1200" dirty="0">
              <a:latin typeface="Arial" panose="020B0604020202020204" pitchFamily="34" charset="0"/>
              <a:ea typeface="方正大黑简体" charset="-122"/>
            </a:endParaRPr>
          </a:p>
        </p:txBody>
      </p:sp>
      <p:sp>
        <p:nvSpPr>
          <p:cNvPr id="7" name="Rectangle 3"/>
          <p:cNvSpPr>
            <a:spLocks noGrp="1"/>
          </p:cNvSpPr>
          <p:nvPr/>
        </p:nvSpPr>
        <p:spPr>
          <a:xfrm>
            <a:off x="5114610" y="4380821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执行法院：定边县人民法院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被执行人姓名：</a:t>
            </a:r>
            <a:r>
              <a:rPr lang="zh-CN" altLang="en-US" b="1" dirty="0" smtClean="0">
                <a:solidFill>
                  <a:srgbClr val="92D050"/>
                </a:solidFill>
              </a:rPr>
              <a:t>薛志红</a:t>
            </a:r>
            <a:endParaRPr lang="zh-CN" altLang="en-US" b="1" dirty="0" smtClean="0">
              <a:solidFill>
                <a:srgbClr val="92D050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6127261980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4217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执行标的：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3.38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执行案号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</a:t>
            </a:r>
            <a:r>
              <a:rPr lang="zh-CN" altLang="en-US" sz="1200" dirty="0" smtClean="0">
                <a:solidFill>
                  <a:schemeClr val="bg1"/>
                </a:solidFill>
              </a:rPr>
              <a:t> （</a:t>
            </a:r>
            <a:r>
              <a:rPr lang="en-US" altLang="zh-CN" sz="1200" dirty="0" smtClean="0">
                <a:solidFill>
                  <a:schemeClr val="bg1"/>
                </a:solidFill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</a:rPr>
              <a:t>执</a:t>
            </a:r>
            <a:r>
              <a:rPr lang="en-US" altLang="zh-CN" sz="1200" dirty="0" smtClean="0">
                <a:solidFill>
                  <a:schemeClr val="bg1"/>
                </a:solidFill>
              </a:rPr>
              <a:t>1516</a:t>
            </a:r>
            <a:r>
              <a:rPr lang="zh-CN" altLang="en-US" sz="1200" dirty="0" smtClean="0">
                <a:solidFill>
                  <a:schemeClr val="bg1"/>
                </a:solidFill>
              </a:rPr>
              <a:t>号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YLZY9\Desktop\失信PPT\20180607\公民身份证号：612726196501071515 姓名：马建义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16525" y="1430339"/>
            <a:ext cx="2274888" cy="2841624"/>
          </a:xfrm>
          <a:prstGeom prst="rect">
            <a:avLst/>
          </a:prstGeom>
          <a:noFill/>
        </p:spPr>
      </p:pic>
      <p:sp>
        <p:nvSpPr>
          <p:cNvPr id="11" name="Rectangle 3"/>
          <p:cNvSpPr>
            <a:spLocks noGrp="1"/>
          </p:cNvSpPr>
          <p:nvPr/>
        </p:nvSpPr>
        <p:spPr>
          <a:xfrm>
            <a:off x="1314226" y="4359047"/>
            <a:ext cx="2903537" cy="19288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0" lvl="0" indent="0" algn="ctr">
              <a:defRPr/>
            </a:lvl1pPr>
            <a:lvl2pPr marL="457200" lvl="1" indent="0" algn="ctr">
              <a:defRPr/>
            </a:lvl2pPr>
            <a:lvl3pPr marL="914400" lvl="2" indent="0" algn="ctr">
              <a:defRPr/>
            </a:lvl3pPr>
            <a:lvl4pPr marL="1371600" lvl="3" indent="0" algn="ctr">
              <a:defRPr/>
            </a:lvl4pPr>
            <a:lvl5pPr marL="1828800" lvl="4" indent="0" algn="ctr">
              <a:defRPr/>
            </a:lvl5pPr>
          </a:lstStyle>
          <a:p>
            <a:pPr lvl="0" algn="just">
              <a:spcBef>
                <a:spcPct val="80000"/>
              </a:spcBef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执行法院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：定边县人民法院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/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被执行人姓名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zh-CN" altLang="en-US" b="1" dirty="0" smtClean="0">
                <a:solidFill>
                  <a:srgbClr val="92D050"/>
                </a:solidFill>
              </a:rPr>
              <a:t>宋海斌</a:t>
            </a:r>
            <a:endParaRPr lang="zh-CN" altLang="en-US" sz="1200" b="1" dirty="0">
              <a:solidFill>
                <a:srgbClr val="92D050"/>
              </a:solidFill>
              <a:ea typeface="方正大黑简体" charset="-122"/>
            </a:endParaRPr>
          </a:p>
          <a:p>
            <a:pPr marL="0" lvl="0" indent="0" algn="just" eaLnBrk="1" hangingPunct="1">
              <a:lnSpc>
                <a:spcPct val="14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身份证号码：</a:t>
            </a:r>
            <a:endParaRPr lang="en-US" altLang="zh-CN" sz="1200" dirty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en-US" altLang="zh-CN" sz="1200" dirty="0" smtClean="0">
                <a:solidFill>
                  <a:schemeClr val="bg1"/>
                </a:solidFill>
              </a:rPr>
              <a:t>6127261979</a:t>
            </a:r>
            <a:r>
              <a:rPr lang="zh-CN" altLang="en-US" sz="1200" dirty="0" smtClean="0">
                <a:solidFill>
                  <a:schemeClr val="bg1"/>
                </a:solidFill>
              </a:rPr>
              <a:t> **** </a:t>
            </a:r>
            <a:r>
              <a:rPr lang="en-US" altLang="zh-CN" sz="1200" dirty="0" smtClean="0">
                <a:solidFill>
                  <a:schemeClr val="bg1"/>
                </a:solidFill>
              </a:rPr>
              <a:t>3334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户籍所在地：陕西省榆林市定边县</a:t>
            </a:r>
            <a:endParaRPr lang="zh-CN" altLang="en-US" sz="1200" dirty="0" smtClean="0">
              <a:solidFill>
                <a:schemeClr val="bg1"/>
              </a:solidFill>
              <a:ea typeface="方正大黑简体" charset="-122"/>
            </a:endParaRPr>
          </a:p>
          <a:p>
            <a:pPr lvl="0" algn="just">
              <a:lnSpc>
                <a:spcPct val="140000"/>
              </a:lnSpc>
            </a:pP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执行</a:t>
            </a: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标的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：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 14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万元</a:t>
            </a:r>
            <a:endParaRPr lang="zh-CN" altLang="en-US" sz="1200" dirty="0">
              <a:solidFill>
                <a:schemeClr val="bg1"/>
              </a:solidFill>
              <a:ea typeface="方正大黑简体" charset="-122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ea typeface="方正大黑简体" charset="-122"/>
              </a:rPr>
              <a:t>执行案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: 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2018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）陕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0825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执恢</a:t>
            </a:r>
            <a:r>
              <a:rPr lang="en-US" altLang="zh-CN" sz="1200" dirty="0" smtClean="0">
                <a:solidFill>
                  <a:schemeClr val="bg1"/>
                </a:solidFill>
                <a:ea typeface="方正大黑简体" charset="-122"/>
              </a:rPr>
              <a:t>104</a:t>
            </a:r>
            <a:r>
              <a:rPr lang="zh-CN" altLang="en-US" sz="1200" dirty="0" smtClean="0">
                <a:solidFill>
                  <a:schemeClr val="bg1"/>
                </a:solidFill>
                <a:ea typeface="方正大黑简体" charset="-122"/>
              </a:rPr>
              <a:t>号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YLZY9\Desktop\失信PPT\20180607\公民身份证号：612726196711140929 姓名：韩梅.bmp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0338" y="1430340"/>
            <a:ext cx="2306804" cy="28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1203A11PWBG">
  <a:themeElements>
    <a:clrScheme name="A000120141203A11PWBG 1">
      <a:dk1>
        <a:srgbClr val="6D6F71"/>
      </a:dk1>
      <a:lt1>
        <a:srgbClr val="FFFFFF"/>
      </a:lt1>
      <a:dk2>
        <a:srgbClr val="6D6F71"/>
      </a:dk2>
      <a:lt2>
        <a:srgbClr val="FFFFFF"/>
      </a:lt2>
      <a:accent1>
        <a:srgbClr val="D6A953"/>
      </a:accent1>
      <a:accent2>
        <a:srgbClr val="8F7E53"/>
      </a:accent2>
      <a:accent3>
        <a:srgbClr val="FFFFFF"/>
      </a:accent3>
      <a:accent4>
        <a:srgbClr val="5C5E5F"/>
      </a:accent4>
      <a:accent5>
        <a:srgbClr val="E8D1B3"/>
      </a:accent5>
      <a:accent6>
        <a:srgbClr val="81724A"/>
      </a:accent6>
      <a:hlink>
        <a:srgbClr val="00B0F0"/>
      </a:hlink>
      <a:folHlink>
        <a:srgbClr val="AFB2B4"/>
      </a:folHlink>
    </a:clrScheme>
    <a:fontScheme name="A000120141203A11PWBG">
      <a:majorFont>
        <a:latin typeface="Arial"/>
        <a:ea typeface="华文中宋"/>
        <a:cs typeface=""/>
      </a:majorFont>
      <a:minorFont>
        <a:latin typeface="Arial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A000120141203A11PWBG 1">
        <a:dk1>
          <a:srgbClr val="6D6F71"/>
        </a:dk1>
        <a:lt1>
          <a:srgbClr val="FFFFFF"/>
        </a:lt1>
        <a:dk2>
          <a:srgbClr val="6D6F71"/>
        </a:dk2>
        <a:lt2>
          <a:srgbClr val="FFFFFF"/>
        </a:lt2>
        <a:accent1>
          <a:srgbClr val="D6A953"/>
        </a:accent1>
        <a:accent2>
          <a:srgbClr val="8F7E53"/>
        </a:accent2>
        <a:accent3>
          <a:srgbClr val="FFFFFF"/>
        </a:accent3>
        <a:accent4>
          <a:srgbClr val="5C5E5F"/>
        </a:accent4>
        <a:accent5>
          <a:srgbClr val="E8D1B3"/>
        </a:accent5>
        <a:accent6>
          <a:srgbClr val="81724A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000120141203A11PWBG">
  <a:themeElements>
    <a:clrScheme name="1_A000120141203A11PWBG 1">
      <a:dk1>
        <a:srgbClr val="6D6F71"/>
      </a:dk1>
      <a:lt1>
        <a:srgbClr val="FFFFFF"/>
      </a:lt1>
      <a:dk2>
        <a:srgbClr val="6D6F71"/>
      </a:dk2>
      <a:lt2>
        <a:srgbClr val="FFFFFF"/>
      </a:lt2>
      <a:accent1>
        <a:srgbClr val="D6A953"/>
      </a:accent1>
      <a:accent2>
        <a:srgbClr val="8F7E53"/>
      </a:accent2>
      <a:accent3>
        <a:srgbClr val="FFFFFF"/>
      </a:accent3>
      <a:accent4>
        <a:srgbClr val="5C5E5F"/>
      </a:accent4>
      <a:accent5>
        <a:srgbClr val="E8D1B3"/>
      </a:accent5>
      <a:accent6>
        <a:srgbClr val="81724A"/>
      </a:accent6>
      <a:hlink>
        <a:srgbClr val="00B0F0"/>
      </a:hlink>
      <a:folHlink>
        <a:srgbClr val="AFB2B4"/>
      </a:folHlink>
    </a:clrScheme>
    <a:fontScheme name="1_A000120141203A11PWBG">
      <a:majorFont>
        <a:latin typeface="Arial"/>
        <a:ea typeface="华文中宋"/>
        <a:cs typeface=""/>
      </a:majorFont>
      <a:minorFont>
        <a:latin typeface="Arial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A000120141203A11PWBG 1">
        <a:dk1>
          <a:srgbClr val="6D6F71"/>
        </a:dk1>
        <a:lt1>
          <a:srgbClr val="FFFFFF"/>
        </a:lt1>
        <a:dk2>
          <a:srgbClr val="6D6F71"/>
        </a:dk2>
        <a:lt2>
          <a:srgbClr val="FFFFFF"/>
        </a:lt2>
        <a:accent1>
          <a:srgbClr val="D6A953"/>
        </a:accent1>
        <a:accent2>
          <a:srgbClr val="8F7E53"/>
        </a:accent2>
        <a:accent3>
          <a:srgbClr val="FFFFFF"/>
        </a:accent3>
        <a:accent4>
          <a:srgbClr val="5C5E5F"/>
        </a:accent4>
        <a:accent5>
          <a:srgbClr val="E8D1B3"/>
        </a:accent5>
        <a:accent6>
          <a:srgbClr val="81724A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30346</Words>
  <Application>WPS 演示</Application>
  <PresentationFormat>全屏显示(4:3)</PresentationFormat>
  <Paragraphs>2194</Paragraphs>
  <Slides>109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109</vt:i4>
      </vt:variant>
    </vt:vector>
  </HeadingPairs>
  <TitlesOfParts>
    <vt:vector size="126" baseType="lpstr">
      <vt:lpstr>Arial</vt:lpstr>
      <vt:lpstr>宋体</vt:lpstr>
      <vt:lpstr>Wingdings</vt:lpstr>
      <vt:lpstr>华文中宋</vt:lpstr>
      <vt:lpstr>Wingdings 2</vt:lpstr>
      <vt:lpstr>Calibri</vt:lpstr>
      <vt:lpstr>方正大标宋简体</vt:lpstr>
      <vt:lpstr>方正大黑简体</vt:lpstr>
      <vt:lpstr>仿宋</vt:lpstr>
      <vt:lpstr>方正美黑简体</vt:lpstr>
      <vt:lpstr>微软雅黑</vt:lpstr>
      <vt:lpstr>黑体</vt:lpstr>
      <vt:lpstr>Arial Unicode MS</vt:lpstr>
      <vt:lpstr>Wingdings</vt:lpstr>
      <vt:lpstr>默认设计模板</vt:lpstr>
      <vt:lpstr>A000120141203A11PWBG</vt:lpstr>
      <vt:lpstr>1_A000120141203A11PWBG</vt:lpstr>
      <vt:lpstr>第十四批失信被执行人“黑名单”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榆林市中级人民法院第十四批失信被 执 行 人 名单 严厉打击老赖                重塑诚信榆林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我要派大兴锝拥抱</cp:lastModifiedBy>
  <cp:revision>1082</cp:revision>
  <dcterms:created xsi:type="dcterms:W3CDTF">2013-01-25T01:44:00Z</dcterms:created>
  <dcterms:modified xsi:type="dcterms:W3CDTF">2018-06-14T08:32:16Z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