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notesMasterIdLst>
    <p:notesMasterId r:id="rId46"/>
  </p:notesMasterIdLst>
  <p:handoutMasterIdLst>
    <p:handoutMasterId r:id="rId47"/>
  </p:handoutMasterIdLst>
  <p:sldIdLst>
    <p:sldId id="257" r:id="rId5"/>
    <p:sldId id="357" r:id="rId6"/>
    <p:sldId id="358" r:id="rId7"/>
    <p:sldId id="359" r:id="rId8"/>
    <p:sldId id="360" r:id="rId9"/>
    <p:sldId id="361" r:id="rId10"/>
    <p:sldId id="362" r:id="rId11"/>
    <p:sldId id="363" r:id="rId12"/>
    <p:sldId id="364" r:id="rId13"/>
    <p:sldId id="365" r:id="rId14"/>
    <p:sldId id="366" r:id="rId15"/>
    <p:sldId id="367" r:id="rId16"/>
    <p:sldId id="368" r:id="rId17"/>
    <p:sldId id="369" r:id="rId18"/>
    <p:sldId id="370" r:id="rId19"/>
    <p:sldId id="371" r:id="rId20"/>
    <p:sldId id="372" r:id="rId21"/>
    <p:sldId id="373" r:id="rId22"/>
    <p:sldId id="374" r:id="rId23"/>
    <p:sldId id="375" r:id="rId24"/>
    <p:sldId id="376" r:id="rId25"/>
    <p:sldId id="377" r:id="rId26"/>
    <p:sldId id="378" r:id="rId27"/>
    <p:sldId id="379" r:id="rId28"/>
    <p:sldId id="380" r:id="rId29"/>
    <p:sldId id="381" r:id="rId30"/>
    <p:sldId id="382" r:id="rId31"/>
    <p:sldId id="383" r:id="rId32"/>
    <p:sldId id="384" r:id="rId33"/>
    <p:sldId id="385" r:id="rId34"/>
    <p:sldId id="386" r:id="rId35"/>
    <p:sldId id="387" r:id="rId36"/>
    <p:sldId id="388" r:id="rId37"/>
    <p:sldId id="389" r:id="rId38"/>
    <p:sldId id="390" r:id="rId39"/>
    <p:sldId id="391" r:id="rId40"/>
    <p:sldId id="392" r:id="rId41"/>
    <p:sldId id="393" r:id="rId42"/>
    <p:sldId id="394" r:id="rId43"/>
    <p:sldId id="395" r:id="rId44"/>
    <p:sldId id="396" r:id="rId45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18B8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7"/>
    <p:restoredTop sz="94708"/>
  </p:normalViewPr>
  <p:slideViewPr>
    <p:cSldViewPr snapToGrid="0" snapToObjects="1" showGuides="1">
      <p:cViewPr varScale="1">
        <p:scale>
          <a:sx n="66" d="100"/>
          <a:sy n="66" d="100"/>
        </p:scale>
        <p:origin x="-1284" y="-102"/>
      </p:cViewPr>
      <p:guideLst>
        <p:guide orient="horz" pos="2174"/>
        <p:guide pos="2846"/>
      </p:guideLst>
    </p:cSldViewPr>
  </p:slideViewPr>
  <p:outlineViewPr>
    <p:cViewPr>
      <p:scale>
        <a:sx n="33" d="100"/>
        <a:sy n="33" d="100"/>
      </p:scale>
      <p:origin x="0" y="981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32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0" Type="http://schemas.openxmlformats.org/officeDocument/2006/relationships/tableStyles" Target="tableStyles.xml"/><Relationship Id="rId5" Type="http://schemas.openxmlformats.org/officeDocument/2006/relationships/slide" Target="slides/slide1.xml"/><Relationship Id="rId49" Type="http://schemas.openxmlformats.org/officeDocument/2006/relationships/viewProps" Target="viewProps.xml"/><Relationship Id="rId48" Type="http://schemas.openxmlformats.org/officeDocument/2006/relationships/presProps" Target="presProps.xml"/><Relationship Id="rId47" Type="http://schemas.openxmlformats.org/officeDocument/2006/relationships/handoutMaster" Target="handoutMasters/handoutMaster1.xml"/><Relationship Id="rId46" Type="http://schemas.openxmlformats.org/officeDocument/2006/relationships/notesMaster" Target="notesMasters/notesMaster1.xml"/><Relationship Id="rId45" Type="http://schemas.openxmlformats.org/officeDocument/2006/relationships/slide" Target="slides/slide41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0" Type="http://schemas.openxmlformats.org/officeDocument/2006/relationships/slide" Target="slides/slide36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9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340" name="Rectangle 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19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29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39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400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400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400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A6A6A6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A6A6A6"/>
              </a:solidFill>
              <a:ea typeface="华文中宋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A6A6A6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A6A6A6"/>
              </a:solidFill>
              <a:ea typeface="华文中宋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A6A6A6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A6A6A6"/>
              </a:solidFill>
              <a:ea typeface="华文中宋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754188" y="1395413"/>
            <a:ext cx="3478212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384800" y="1395413"/>
            <a:ext cx="3479800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A6A6A6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A6A6A6"/>
              </a:solidFill>
              <a:ea typeface="华文中宋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A6A6A6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A6A6A6"/>
              </a:solidFill>
              <a:ea typeface="华文中宋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A6A6A6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A6A6A6"/>
              </a:solidFill>
              <a:ea typeface="华文中宋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A6A6A6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A6A6A6"/>
              </a:solidFill>
              <a:ea typeface="华文中宋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A6A6A6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A6A6A6"/>
              </a:solidFill>
              <a:ea typeface="华文中宋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400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rgbClr val="B4852B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A6A6A6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A6A6A6"/>
              </a:solidFill>
              <a:ea typeface="华文中宋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A6A6A6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A6A6A6"/>
              </a:solidFill>
              <a:ea typeface="华文中宋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088188" y="449263"/>
            <a:ext cx="1776412" cy="56991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754188" y="449263"/>
            <a:ext cx="5181600" cy="56991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A6A6A6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A6A6A6"/>
              </a:solidFill>
              <a:ea typeface="华文中宋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fontAlgn="base" hangingPunct="1"/>
            <a:fld id="{9A0DB2DC-4C9A-4742-B13C-FB6460FD3503}" type="slidenum">
              <a:rPr lang="zh-CN" altLang="en-US" sz="1200" noProof="1" dirty="0">
                <a:solidFill>
                  <a:srgbClr val="A6A6A6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noProof="1">
              <a:solidFill>
                <a:srgbClr val="A6A6A6"/>
              </a:solidFill>
              <a:ea typeface="华文中宋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fontAlgn="base" hangingPunct="1"/>
            <a:fld id="{9A0DB2DC-4C9A-4742-B13C-FB6460FD3503}" type="slidenum">
              <a:rPr lang="zh-CN" altLang="en-US" sz="1200" noProof="1" dirty="0">
                <a:solidFill>
                  <a:srgbClr val="A6A6A6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noProof="1">
              <a:solidFill>
                <a:srgbClr val="A6A6A6"/>
              </a:solidFill>
              <a:ea typeface="华文中宋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fontAlgn="base" hangingPunct="1"/>
            <a:fld id="{9A0DB2DC-4C9A-4742-B13C-FB6460FD3503}" type="slidenum">
              <a:rPr lang="zh-CN" altLang="en-US" sz="1200" noProof="1" dirty="0">
                <a:solidFill>
                  <a:srgbClr val="A6A6A6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noProof="1">
              <a:solidFill>
                <a:srgbClr val="A6A6A6"/>
              </a:solidFill>
              <a:ea typeface="华文中宋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754188" y="1395413"/>
            <a:ext cx="3478212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384800" y="1395413"/>
            <a:ext cx="3479800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fontAlgn="base" hangingPunct="1"/>
            <a:fld id="{9A0DB2DC-4C9A-4742-B13C-FB6460FD3503}" type="slidenum">
              <a:rPr lang="zh-CN" altLang="en-US" sz="1200" noProof="1" dirty="0">
                <a:solidFill>
                  <a:srgbClr val="A6A6A6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noProof="1">
              <a:solidFill>
                <a:srgbClr val="A6A6A6"/>
              </a:solidFill>
              <a:ea typeface="华文中宋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fontAlgn="base" hangingPunct="1"/>
            <a:fld id="{9A0DB2DC-4C9A-4742-B13C-FB6460FD3503}" type="slidenum">
              <a:rPr lang="zh-CN" altLang="en-US" sz="1200" noProof="1" dirty="0">
                <a:solidFill>
                  <a:srgbClr val="A6A6A6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noProof="1">
              <a:solidFill>
                <a:srgbClr val="A6A6A6"/>
              </a:solidFill>
              <a:ea typeface="华文中宋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fontAlgn="base" hangingPunct="1"/>
            <a:fld id="{9A0DB2DC-4C9A-4742-B13C-FB6460FD3503}" type="slidenum">
              <a:rPr lang="zh-CN" altLang="en-US" sz="1200" noProof="1" dirty="0">
                <a:solidFill>
                  <a:srgbClr val="A6A6A6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noProof="1">
              <a:solidFill>
                <a:srgbClr val="A6A6A6"/>
              </a:solidFill>
              <a:ea typeface="华文中宋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73D5BC5-9367-42AC-AC59-F98F3BF01A8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A6A6A6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A6A6A6"/>
              </a:solidFill>
              <a:ea typeface="华文中宋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400" strike="noStrike" noProof="1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fontAlgn="base" hangingPunct="1"/>
            <a:fld id="{9A0DB2DC-4C9A-4742-B13C-FB6460FD3503}" type="slidenum">
              <a:rPr lang="zh-CN" altLang="en-US" sz="1200" noProof="1" dirty="0">
                <a:solidFill>
                  <a:srgbClr val="A6A6A6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noProof="1">
              <a:solidFill>
                <a:srgbClr val="A6A6A6"/>
              </a:solidFill>
              <a:ea typeface="华文中宋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rgbClr val="B4852B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fontAlgn="base" hangingPunct="1"/>
            <a:fld id="{9A0DB2DC-4C9A-4742-B13C-FB6460FD3503}" type="slidenum">
              <a:rPr lang="zh-CN" altLang="en-US" sz="1200" noProof="1" dirty="0">
                <a:solidFill>
                  <a:srgbClr val="A6A6A6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noProof="1">
              <a:solidFill>
                <a:srgbClr val="A6A6A6"/>
              </a:solidFill>
              <a:ea typeface="华文中宋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fontAlgn="base" hangingPunct="1"/>
            <a:fld id="{9A0DB2DC-4C9A-4742-B13C-FB6460FD3503}" type="slidenum">
              <a:rPr lang="zh-CN" altLang="en-US" sz="1200" noProof="1" dirty="0">
                <a:solidFill>
                  <a:srgbClr val="A6A6A6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noProof="1">
              <a:solidFill>
                <a:srgbClr val="A6A6A6"/>
              </a:solidFill>
              <a:ea typeface="华文中宋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088188" y="449263"/>
            <a:ext cx="1776412" cy="56991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754188" y="449263"/>
            <a:ext cx="5181600" cy="56991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fontAlgn="base" hangingPunct="1"/>
            <a:fld id="{9A0DB2DC-4C9A-4742-B13C-FB6460FD3503}" type="slidenum">
              <a:rPr lang="zh-CN" altLang="en-US" sz="1200" noProof="1" dirty="0">
                <a:solidFill>
                  <a:srgbClr val="A6A6A6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noProof="1">
              <a:solidFill>
                <a:srgbClr val="A6A6A6"/>
              </a:solidFill>
              <a:ea typeface="华文中宋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400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400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400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400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400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400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image" Target="../media/image2.jpe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4" Type="http://schemas.openxmlformats.org/officeDocument/2006/relationships/theme" Target="../theme/theme3.xml"/><Relationship Id="rId13" Type="http://schemas.openxmlformats.org/officeDocument/2006/relationships/image" Target="../media/image3.jpe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4294967295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9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19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4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2" cstate="print">
            <a:alphaModFix amt="40000"/>
            <a:lum/>
          </a:blip>
          <a:srcRect/>
          <a:stretch>
            <a:fillRect l="-11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7"/>
          <p:cNvPicPr>
            <a:picLocks noChangeAspect="1"/>
          </p:cNvPicPr>
          <p:nvPr/>
        </p:nvPicPr>
        <p:blipFill>
          <a:blip r:embed="rId13" cstate="print"/>
          <a:srcRect l="7198" t="183" r="10649" b="-183"/>
          <a:stretch>
            <a:fillRect/>
          </a:stretch>
        </p:blipFill>
        <p:spPr>
          <a:xfrm>
            <a:off x="0" y="0"/>
            <a:ext cx="9131300" cy="6946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Text Placeholder 2"/>
          <p:cNvSpPr>
            <a:spLocks noGrp="1"/>
          </p:cNvSpPr>
          <p:nvPr>
            <p:ph type="body"/>
          </p:nvPr>
        </p:nvSpPr>
        <p:spPr>
          <a:xfrm>
            <a:off x="1754188" y="1395413"/>
            <a:ext cx="7110412" cy="47529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447675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447675"/>
            <a:r>
              <a:rPr lang="zh-CN" altLang="en-US" dirty="0"/>
              <a:t>第二级</a:t>
            </a:r>
            <a:endParaRPr lang="zh-CN" altLang="en-US" dirty="0"/>
          </a:p>
        </p:txBody>
      </p:sp>
      <p:sp>
        <p:nvSpPr>
          <p:cNvPr id="2052" name="Date Placeholder 3"/>
          <p:cNvSpPr>
            <a:spLocks noGrp="1" noChangeArrowheads="1"/>
          </p:cNvSpPr>
          <p:nvPr>
            <p:ph type="dt" sz="half" idx="4294967295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A6A6A6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3" name="Footer Placeholder 4"/>
          <p:cNvSpPr>
            <a:spLocks noGrp="1" noChangeArrowheads="1"/>
          </p:cNvSpPr>
          <p:nvPr>
            <p:ph type="ftr" sz="quarter" idx="9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A6A6A6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Slide Number Placeholder 5"/>
          <p:cNvSpPr>
            <a:spLocks noGrp="1" noChangeArrowheads="1"/>
          </p:cNvSpPr>
          <p:nvPr>
            <p:ph type="sldNum" sz="quarter" idx="19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A6A6A6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A6A6A6"/>
              </a:solidFill>
              <a:ea typeface="华文中宋" panose="02010600040101010101" pitchFamily="2" charset="-122"/>
            </a:endParaRPr>
          </a:p>
        </p:txBody>
      </p:sp>
      <p:sp>
        <p:nvSpPr>
          <p:cNvPr id="2055" name="Title Placeholder 1"/>
          <p:cNvSpPr>
            <a:spLocks noGrp="1"/>
          </p:cNvSpPr>
          <p:nvPr>
            <p:ph type="title"/>
          </p:nvPr>
        </p:nvSpPr>
        <p:spPr>
          <a:xfrm>
            <a:off x="1754188" y="449263"/>
            <a:ext cx="7110412" cy="601662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8591D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8591D"/>
          </a:solidFill>
          <a:latin typeface="Arial" panose="020B0604020202020204" pitchFamily="34" charset="0"/>
          <a:ea typeface="华文中宋" panose="0201060004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8591D"/>
          </a:solidFill>
          <a:latin typeface="Arial" panose="020B0604020202020204" pitchFamily="34" charset="0"/>
          <a:ea typeface="华文中宋" panose="0201060004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8591D"/>
          </a:solidFill>
          <a:latin typeface="Arial" panose="020B0604020202020204" pitchFamily="34" charset="0"/>
          <a:ea typeface="华文中宋" panose="0201060004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8591D"/>
          </a:solidFill>
          <a:latin typeface="Arial" panose="020B0604020202020204" pitchFamily="34" charset="0"/>
          <a:ea typeface="华文中宋" panose="02010600040101010101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8591D"/>
          </a:solidFill>
          <a:latin typeface="Arial" panose="020B0604020202020204" pitchFamily="34" charset="0"/>
          <a:ea typeface="华文中宋" panose="02010600040101010101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8591D"/>
          </a:solidFill>
          <a:latin typeface="Arial" panose="020B0604020202020204" pitchFamily="34" charset="0"/>
          <a:ea typeface="华文中宋" panose="02010600040101010101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8591D"/>
          </a:solidFill>
          <a:latin typeface="Arial" panose="020B0604020202020204" pitchFamily="34" charset="0"/>
          <a:ea typeface="华文中宋" panose="02010600040101010101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8591D"/>
          </a:solidFill>
          <a:latin typeface="Arial" panose="020B0604020202020204" pitchFamily="34" charset="0"/>
          <a:ea typeface="华文中宋" panose="02010600040101010101" pitchFamily="2" charset="-122"/>
        </a:defRPr>
      </a:lvl9pPr>
    </p:titleStyle>
    <p:bodyStyle>
      <a:lvl1pPr marL="447675" indent="-447675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"/>
        <a:defRPr sz="2400">
          <a:solidFill>
            <a:srgbClr val="B4852B"/>
          </a:solidFill>
          <a:latin typeface="+mn-lt"/>
          <a:ea typeface="+mn-ea"/>
          <a:cs typeface="+mn-cs"/>
        </a:defRPr>
      </a:lvl1pPr>
      <a:lvl2pPr marL="447675" indent="-447675" algn="l" rtl="0" eaLnBrk="0" fontAlgn="base" hangingPunct="0">
        <a:lnSpc>
          <a:spcPct val="130000"/>
        </a:lnSpc>
        <a:spcBef>
          <a:spcPct val="0"/>
        </a:spcBef>
        <a:spcAft>
          <a:spcPct val="0"/>
        </a:spcAft>
        <a:buFont typeface="Calibri" panose="020F0502020204030204" pitchFamily="34" charset="0"/>
        <a:buChar char=" "/>
        <a:defRPr sz="2400">
          <a:solidFill>
            <a:srgbClr val="7F7F7F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 sz="2000">
          <a:solidFill>
            <a:srgbClr val="7F7F7F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 sz="2000">
          <a:solidFill>
            <a:srgbClr val="7F7F7F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 sz="2000">
          <a:solidFill>
            <a:srgbClr val="7F7F7F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 sz="2000">
          <a:solidFill>
            <a:srgbClr val="7F7F7F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 sz="2000">
          <a:solidFill>
            <a:srgbClr val="7F7F7F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 sz="2000">
          <a:solidFill>
            <a:srgbClr val="7F7F7F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 sz="2000">
          <a:solidFill>
            <a:srgbClr val="7F7F7F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2" cstate="print">
            <a:alphaModFix amt="40000"/>
            <a:lum/>
          </a:blip>
          <a:srcRect/>
          <a:stretch>
            <a:fillRect l="-11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8"/>
          <p:cNvPicPr>
            <a:picLocks noChangeAspect="1"/>
          </p:cNvPicPr>
          <p:nvPr/>
        </p:nvPicPr>
        <p:blipFill>
          <a:blip r:embed="rId13" cstate="print"/>
          <a:srcRect l="256" t="198" r="7681" b="3416"/>
          <a:stretch>
            <a:fillRect/>
          </a:stretch>
        </p:blipFill>
        <p:spPr>
          <a:xfrm>
            <a:off x="0" y="0"/>
            <a:ext cx="9144000" cy="6184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5" name="Title Placeholder 1"/>
          <p:cNvSpPr>
            <a:spLocks noGrp="1"/>
          </p:cNvSpPr>
          <p:nvPr>
            <p:ph type="title"/>
          </p:nvPr>
        </p:nvSpPr>
        <p:spPr>
          <a:xfrm>
            <a:off x="1754188" y="449263"/>
            <a:ext cx="7110412" cy="601662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076" name="Text Placeholder 2"/>
          <p:cNvSpPr>
            <a:spLocks noGrp="1"/>
          </p:cNvSpPr>
          <p:nvPr>
            <p:ph type="body"/>
          </p:nvPr>
        </p:nvSpPr>
        <p:spPr>
          <a:xfrm>
            <a:off x="1754188" y="1395413"/>
            <a:ext cx="7110412" cy="47529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447675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447675"/>
            <a:r>
              <a:rPr lang="zh-CN" altLang="en-US" dirty="0"/>
              <a:t>第二级</a:t>
            </a:r>
            <a:endParaRPr lang="zh-CN" altLang="en-US" dirty="0"/>
          </a:p>
        </p:txBody>
      </p:sp>
      <p:sp>
        <p:nvSpPr>
          <p:cNvPr id="3077" name="Date Placeholder 3"/>
          <p:cNvSpPr>
            <a:spLocks noGrp="1" noChangeArrowheads="1"/>
          </p:cNvSpPr>
          <p:nvPr>
            <p:ph type="dt" sz="half" idx="4294967295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A6A6A6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73D5BC5-9367-42AC-AC59-F98F3BF01A8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8" name="Footer Placeholder 4"/>
          <p:cNvSpPr>
            <a:spLocks noGrp="1" noChangeArrowheads="1"/>
          </p:cNvSpPr>
          <p:nvPr>
            <p:ph type="ftr" sz="quarter" idx="9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A6A6A6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9" name="Slide Number Placeholder 5"/>
          <p:cNvSpPr>
            <a:spLocks noGrp="1" noChangeArrowheads="1"/>
          </p:cNvSpPr>
          <p:nvPr>
            <p:ph type="sldNum" sz="quarter" idx="19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A6A6A6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A6A6A6"/>
              </a:solidFill>
              <a:ea typeface="华文中宋" panose="0201060004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8591D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8591D"/>
          </a:solidFill>
          <a:latin typeface="Arial" panose="020B0604020202020204" pitchFamily="34" charset="0"/>
          <a:ea typeface="华文中宋" panose="0201060004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8591D"/>
          </a:solidFill>
          <a:latin typeface="Arial" panose="020B0604020202020204" pitchFamily="34" charset="0"/>
          <a:ea typeface="华文中宋" panose="0201060004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8591D"/>
          </a:solidFill>
          <a:latin typeface="Arial" panose="020B0604020202020204" pitchFamily="34" charset="0"/>
          <a:ea typeface="华文中宋" panose="0201060004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8591D"/>
          </a:solidFill>
          <a:latin typeface="Arial" panose="020B0604020202020204" pitchFamily="34" charset="0"/>
          <a:ea typeface="华文中宋" panose="02010600040101010101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8591D"/>
          </a:solidFill>
          <a:latin typeface="Arial" panose="020B0604020202020204" pitchFamily="34" charset="0"/>
          <a:ea typeface="华文中宋" panose="02010600040101010101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8591D"/>
          </a:solidFill>
          <a:latin typeface="Arial" panose="020B0604020202020204" pitchFamily="34" charset="0"/>
          <a:ea typeface="华文中宋" panose="02010600040101010101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8591D"/>
          </a:solidFill>
          <a:latin typeface="Arial" panose="020B0604020202020204" pitchFamily="34" charset="0"/>
          <a:ea typeface="华文中宋" panose="02010600040101010101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8591D"/>
          </a:solidFill>
          <a:latin typeface="Arial" panose="020B0604020202020204" pitchFamily="34" charset="0"/>
          <a:ea typeface="华文中宋" panose="02010600040101010101" pitchFamily="2" charset="-122"/>
        </a:defRPr>
      </a:lvl9pPr>
    </p:titleStyle>
    <p:bodyStyle>
      <a:lvl1pPr marL="447675" indent="-447675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"/>
        <a:defRPr sz="2400">
          <a:solidFill>
            <a:srgbClr val="B4852B"/>
          </a:solidFill>
          <a:latin typeface="+mn-lt"/>
          <a:ea typeface="+mn-ea"/>
          <a:cs typeface="+mn-cs"/>
        </a:defRPr>
      </a:lvl1pPr>
      <a:lvl2pPr marL="447675" indent="-447675" algn="l" rtl="0" eaLnBrk="0" fontAlgn="base" hangingPunct="0">
        <a:lnSpc>
          <a:spcPct val="130000"/>
        </a:lnSpc>
        <a:spcBef>
          <a:spcPct val="0"/>
        </a:spcBef>
        <a:spcAft>
          <a:spcPct val="0"/>
        </a:spcAft>
        <a:buFont typeface="Calibri" panose="020F0502020204030204" pitchFamily="34" charset="0"/>
        <a:buChar char=" "/>
        <a:defRPr sz="2400">
          <a:solidFill>
            <a:srgbClr val="7F7F7F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 sz="2000">
          <a:solidFill>
            <a:srgbClr val="7F7F7F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 sz="2000">
          <a:solidFill>
            <a:srgbClr val="7F7F7F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 sz="2000">
          <a:solidFill>
            <a:srgbClr val="7F7F7F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 sz="2000">
          <a:solidFill>
            <a:srgbClr val="7F7F7F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 sz="2000">
          <a:solidFill>
            <a:srgbClr val="7F7F7F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 sz="2000">
          <a:solidFill>
            <a:srgbClr val="7F7F7F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 sz="2000">
          <a:solidFill>
            <a:srgbClr val="7F7F7F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3.jpe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ctrTitle"/>
          </p:nvPr>
        </p:nvSpPr>
        <p:spPr>
          <a:xfrm>
            <a:off x="254000" y="1358265"/>
            <a:ext cx="8722360" cy="1370330"/>
          </a:xfrm>
        </p:spPr>
        <p:txBody>
          <a:bodyPr wrap="square" lIns="91440" tIns="45720" rIns="91440" bIns="45720" anchor="b"/>
          <a:lstStyle>
            <a:lvl1pPr lvl="0">
              <a:defRPr/>
            </a:lvl1pPr>
          </a:lstStyle>
          <a:p>
            <a:pPr lvl="0" algn="ctr" eaLnBrk="1" hangingPunct="1">
              <a:lnSpc>
                <a:spcPct val="110000"/>
              </a:lnSpc>
            </a:pPr>
            <a:r>
              <a:rPr lang="zh-CN" altLang="en-US" sz="4000" dirty="0" smtClean="0">
                <a:ea typeface="方正大标宋简体" panose="02010601030101010101" charset="-122"/>
              </a:rPr>
              <a:t>第 十 </a:t>
            </a:r>
            <a:r>
              <a:rPr lang="zh-CN" altLang="en-US" sz="4000" dirty="0">
                <a:ea typeface="方正大标宋简体" panose="02010601030101010101" charset="-122"/>
              </a:rPr>
              <a:t>批 失 信 被 执 行 人 </a:t>
            </a:r>
            <a:r>
              <a:rPr lang="en-US" altLang="zh-CN" sz="4000" dirty="0">
                <a:ea typeface="方正大标宋简体" panose="02010601030101010101" charset="-122"/>
              </a:rPr>
              <a:t>“</a:t>
            </a:r>
            <a:r>
              <a:rPr lang="zh-CN" altLang="en-US" sz="4000" dirty="0">
                <a:ea typeface="方正大标宋简体" panose="02010601030101010101" charset="-122"/>
              </a:rPr>
              <a:t>黑名</a:t>
            </a:r>
            <a:r>
              <a:rPr lang="zh-CN" altLang="en-US" sz="4000" dirty="0" smtClean="0">
                <a:ea typeface="方正大标宋简体" panose="02010601030101010101" charset="-122"/>
              </a:rPr>
              <a:t>单</a:t>
            </a:r>
            <a:r>
              <a:rPr lang="en-US" altLang="zh-CN" sz="4000" dirty="0" smtClean="0">
                <a:ea typeface="方正大标宋简体" panose="02010601030101010101" charset="-122"/>
              </a:rPr>
              <a:t>”</a:t>
            </a:r>
            <a:br>
              <a:rPr lang="en-US" altLang="zh-CN" sz="4000" dirty="0" smtClean="0">
                <a:ea typeface="方正大标宋简体" panose="02010601030101010101" charset="-122"/>
              </a:rPr>
            </a:br>
            <a:r>
              <a:rPr lang="zh-CN" altLang="en-US" sz="4000" dirty="0" smtClean="0">
                <a:ea typeface="方正大标宋简体" panose="02010601030101010101" charset="-122"/>
              </a:rPr>
              <a:t>（一）</a:t>
            </a:r>
            <a:endParaRPr lang="zh-CN" altLang="en-US" sz="4000" dirty="0">
              <a:ea typeface="方正大标宋简体" panose="02010601030101010101" charset="-122"/>
            </a:endParaRPr>
          </a:p>
        </p:txBody>
      </p:sp>
      <p:sp>
        <p:nvSpPr>
          <p:cNvPr id="15362" name="Rectangle 3"/>
          <p:cNvSpPr>
            <a:spLocks noGrp="1"/>
          </p:cNvSpPr>
          <p:nvPr>
            <p:ph type="subTitle"/>
          </p:nvPr>
        </p:nvSpPr>
        <p:spPr>
          <a:xfrm>
            <a:off x="85318" y="6408175"/>
            <a:ext cx="9058682" cy="398206"/>
          </a:xfrm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-45720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marL="0" lvl="0" indent="0" algn="l" eaLnBrk="1" hangingPunct="1">
              <a:lnSpc>
                <a:spcPct val="70000"/>
              </a:lnSpc>
              <a:buNone/>
            </a:pP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方正大黑简体" charset="-122"/>
                <a:ea typeface="方正大黑简体" charset="-122"/>
              </a:rPr>
              <a:t> </a:t>
            </a:r>
            <a:r>
              <a:rPr lang="zh-CN" altLang="en-US" sz="2000" dirty="0">
                <a:solidFill>
                  <a:schemeClr val="bg1"/>
                </a:solidFill>
                <a:latin typeface="方正大黑简体" charset="-122"/>
                <a:ea typeface="方正大黑简体" charset="-122"/>
              </a:rPr>
              <a:t>发布单位：榆林市中级人民法</a:t>
            </a:r>
            <a:r>
              <a:rPr lang="zh-CN" altLang="en-US" sz="2000" dirty="0" smtClean="0">
                <a:solidFill>
                  <a:schemeClr val="bg1"/>
                </a:solidFill>
                <a:latin typeface="方正大黑简体" charset="-122"/>
                <a:ea typeface="方正大黑简体" charset="-122"/>
              </a:rPr>
              <a:t>院      发布时间：二零一七年六月七日</a:t>
            </a:r>
            <a:endParaRPr lang="zh-CN" altLang="en-US" sz="2000" dirty="0" smtClean="0">
              <a:solidFill>
                <a:schemeClr val="bg1"/>
              </a:solidFill>
              <a:latin typeface="方正大黑简体" charset="-122"/>
              <a:ea typeface="方正大黑简体" charset="-122"/>
            </a:endParaRPr>
          </a:p>
          <a:p>
            <a:pPr marL="0" lvl="0" indent="0" algn="l" eaLnBrk="1" hangingPunct="1">
              <a:lnSpc>
                <a:spcPct val="70000"/>
              </a:lnSpc>
              <a:buNone/>
            </a:pPr>
            <a:endParaRPr lang="zh-CN" altLang="en-US" sz="2000" dirty="0" smtClean="0">
              <a:solidFill>
                <a:schemeClr val="bg1"/>
              </a:solidFill>
              <a:latin typeface="方正大黑简体" charset="-122"/>
              <a:ea typeface="方正大黑简体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ctrTitle" idx="4294967295"/>
          </p:nvPr>
        </p:nvSpPr>
        <p:spPr>
          <a:xfrm>
            <a:off x="1598613" y="144463"/>
            <a:ext cx="7545387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榆林市中级人民法院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第十批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  <a:endParaRPr lang="zh-CN" altLang="en-US" sz="2200" b="1" dirty="0">
              <a:solidFill>
                <a:schemeClr val="folHlink"/>
              </a:solidFill>
              <a:latin typeface="仿宋" panose="02010609060101010101" pitchFamily="1" charset="-122"/>
              <a:ea typeface="仿宋" panose="02010609060101010101" pitchFamily="1" charset="-122"/>
            </a:endParaRPr>
          </a:p>
        </p:txBody>
      </p:sp>
      <p:sp>
        <p:nvSpPr>
          <p:cNvPr id="16387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16388" name="Picture 5" descr="fh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01638" y="339725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9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方正美黑简体" charset="-122"/>
            </a:endParaRPr>
          </a:p>
        </p:txBody>
      </p:sp>
      <p:sp>
        <p:nvSpPr>
          <p:cNvPr id="16390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33794" name="Rectangle 3"/>
          <p:cNvSpPr>
            <a:spLocks noGrp="1"/>
          </p:cNvSpPr>
          <p:nvPr/>
        </p:nvSpPr>
        <p:spPr>
          <a:xfrm>
            <a:off x="5114610" y="4380821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执行法院：靖边县人民法院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b="1" dirty="0" smtClean="0">
                <a:solidFill>
                  <a:srgbClr val="92D050"/>
                </a:solidFill>
              </a:rPr>
              <a:t>巴图</a:t>
            </a:r>
            <a:endParaRPr lang="zh-CN" altLang="en-US" b="1" dirty="0" smtClean="0">
              <a:solidFill>
                <a:srgbClr val="92D050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1527241966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1814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户籍所在地：内蒙古自治区鄂托克前旗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6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</a:rPr>
              <a:t> 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2016</a:t>
            </a:r>
            <a:r>
              <a:rPr lang="zh-CN" altLang="en-US" sz="1200" dirty="0" smtClean="0">
                <a:solidFill>
                  <a:schemeClr val="bg1"/>
                </a:solidFill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</a:rPr>
              <a:t>0824</a:t>
            </a:r>
            <a:r>
              <a:rPr lang="zh-CN" altLang="en-US" sz="1200" dirty="0" smtClean="0">
                <a:solidFill>
                  <a:schemeClr val="bg1"/>
                </a:solidFill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</a:rPr>
              <a:t>664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2" name="Rectangle 3"/>
          <p:cNvSpPr>
            <a:spLocks noGrp="1"/>
          </p:cNvSpPr>
          <p:nvPr/>
        </p:nvSpPr>
        <p:spPr>
          <a:xfrm>
            <a:off x="1314226" y="4359047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：靖边县人民法院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被执行人姓名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zh-CN" altLang="en-US" b="1" dirty="0" smtClean="0">
                <a:solidFill>
                  <a:srgbClr val="92D050"/>
                </a:solidFill>
              </a:rPr>
              <a:t>贺东成</a:t>
            </a:r>
            <a:endParaRPr lang="zh-CN" altLang="en-US" sz="1200" b="1" dirty="0">
              <a:solidFill>
                <a:srgbClr val="92D050"/>
              </a:solidFill>
              <a:ea typeface="方正大黑简体" charset="-122"/>
            </a:endParaRPr>
          </a:p>
          <a:p>
            <a:pPr marL="0" lvl="0" indent="0" algn="just" eaLnBrk="1" hangingPunct="1">
              <a:lnSpc>
                <a:spcPct val="140000"/>
              </a:lnSpc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1527241979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213X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户籍所在地：内蒙古自治区鄂托克前旗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标的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50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 smtClean="0">
                <a:solidFill>
                  <a:schemeClr val="bg1"/>
                </a:solidFill>
              </a:rPr>
              <a:t>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2016</a:t>
            </a:r>
            <a:r>
              <a:rPr lang="zh-CN" altLang="en-US" sz="1200" dirty="0" smtClean="0">
                <a:solidFill>
                  <a:schemeClr val="bg1"/>
                </a:solidFill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</a:rPr>
              <a:t>0824</a:t>
            </a:r>
            <a:r>
              <a:rPr lang="zh-CN" altLang="en-US" sz="1200" dirty="0" smtClean="0">
                <a:solidFill>
                  <a:schemeClr val="bg1"/>
                </a:solidFill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</a:rPr>
              <a:t>111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sz="1200" dirty="0">
              <a:solidFill>
                <a:schemeClr val="bg1"/>
              </a:solidFill>
            </a:endParaRPr>
          </a:p>
        </p:txBody>
      </p:sp>
      <p:pic>
        <p:nvPicPr>
          <p:cNvPr id="9" name="图片 8" descr="贺东成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338" y="1430337"/>
            <a:ext cx="2366962" cy="2841625"/>
          </a:xfrm>
          <a:prstGeom prst="rect">
            <a:avLst/>
          </a:prstGeom>
        </p:spPr>
      </p:pic>
      <p:pic>
        <p:nvPicPr>
          <p:cNvPr id="10" name="图片 9" descr="巴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524" y="1430336"/>
            <a:ext cx="2299133" cy="28416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ctrTitle" idx="4294967295"/>
          </p:nvPr>
        </p:nvSpPr>
        <p:spPr>
          <a:xfrm>
            <a:off x="1598613" y="144463"/>
            <a:ext cx="7545387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榆林市中级人民法院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第十批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  <a:endParaRPr lang="zh-CN" altLang="en-US" sz="2200" b="1" dirty="0">
              <a:solidFill>
                <a:schemeClr val="folHlink"/>
              </a:solidFill>
              <a:latin typeface="仿宋" panose="02010609060101010101" pitchFamily="1" charset="-122"/>
              <a:ea typeface="仿宋" panose="02010609060101010101" pitchFamily="1" charset="-122"/>
            </a:endParaRPr>
          </a:p>
        </p:txBody>
      </p:sp>
      <p:sp>
        <p:nvSpPr>
          <p:cNvPr id="16387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16388" name="Picture 5" descr="fh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01638" y="339725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9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方正美黑简体" charset="-122"/>
            </a:endParaRPr>
          </a:p>
        </p:txBody>
      </p:sp>
      <p:sp>
        <p:nvSpPr>
          <p:cNvPr id="16390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33794" name="Rectangle 3"/>
          <p:cNvSpPr>
            <a:spLocks noGrp="1"/>
          </p:cNvSpPr>
          <p:nvPr/>
        </p:nvSpPr>
        <p:spPr>
          <a:xfrm>
            <a:off x="5114610" y="4380821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执行法院：靖边县人民法院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b="1" dirty="0" smtClean="0">
                <a:solidFill>
                  <a:srgbClr val="92D050"/>
                </a:solidFill>
              </a:rPr>
              <a:t>白智伟</a:t>
            </a:r>
            <a:endParaRPr lang="zh-CN" altLang="en-US" b="1" dirty="0" smtClean="0">
              <a:solidFill>
                <a:srgbClr val="92D050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6127251981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2017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户籍所在地：陕西省榆林市靖边县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7.4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</a:rPr>
              <a:t> 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2016</a:t>
            </a:r>
            <a:r>
              <a:rPr lang="zh-CN" altLang="en-US" sz="1200" dirty="0" smtClean="0">
                <a:solidFill>
                  <a:schemeClr val="bg1"/>
                </a:solidFill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</a:rPr>
              <a:t>0824</a:t>
            </a:r>
            <a:r>
              <a:rPr lang="zh-CN" altLang="en-US" sz="1200" dirty="0" smtClean="0">
                <a:solidFill>
                  <a:schemeClr val="bg1"/>
                </a:solidFill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</a:rPr>
              <a:t>1248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2" name="Rectangle 3"/>
          <p:cNvSpPr>
            <a:spLocks noGrp="1"/>
          </p:cNvSpPr>
          <p:nvPr/>
        </p:nvSpPr>
        <p:spPr>
          <a:xfrm>
            <a:off x="1314226" y="4359047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：靖边县人民法院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被执行人姓名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zh-CN" altLang="en-US" b="1" dirty="0" smtClean="0">
                <a:solidFill>
                  <a:srgbClr val="92D050"/>
                </a:solidFill>
              </a:rPr>
              <a:t>闫鹏亮</a:t>
            </a:r>
            <a:endParaRPr lang="zh-CN" altLang="en-US" sz="1200" b="1" dirty="0">
              <a:solidFill>
                <a:srgbClr val="92D050"/>
              </a:solidFill>
              <a:ea typeface="方正大黑简体" charset="-122"/>
            </a:endParaRPr>
          </a:p>
          <a:p>
            <a:pPr marL="0" lvl="0" indent="0" algn="just" eaLnBrk="1" hangingPunct="1">
              <a:lnSpc>
                <a:spcPct val="140000"/>
              </a:lnSpc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6127241973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1010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户籍所在地：陕西省榆林市横山区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标的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1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 smtClean="0">
                <a:solidFill>
                  <a:schemeClr val="bg1"/>
                </a:solidFill>
              </a:rPr>
              <a:t>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2015</a:t>
            </a:r>
            <a:r>
              <a:rPr lang="zh-CN" altLang="en-US" sz="1200" dirty="0" smtClean="0">
                <a:solidFill>
                  <a:schemeClr val="bg1"/>
                </a:solidFill>
              </a:rPr>
              <a:t>）靖法执字第</a:t>
            </a:r>
            <a:r>
              <a:rPr lang="en-US" altLang="zh-CN" sz="1200" dirty="0" smtClean="0">
                <a:solidFill>
                  <a:schemeClr val="bg1"/>
                </a:solidFill>
              </a:rPr>
              <a:t>00621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sz="1200" dirty="0">
              <a:solidFill>
                <a:schemeClr val="bg1"/>
              </a:solidFill>
            </a:endParaRPr>
          </a:p>
        </p:txBody>
      </p:sp>
      <p:pic>
        <p:nvPicPr>
          <p:cNvPr id="9" name="图片 8" descr="闫鹏亮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338" y="1430337"/>
            <a:ext cx="2366962" cy="2841625"/>
          </a:xfrm>
          <a:prstGeom prst="rect">
            <a:avLst/>
          </a:prstGeom>
        </p:spPr>
      </p:pic>
      <p:pic>
        <p:nvPicPr>
          <p:cNvPr id="10" name="图片 9" descr="白智伟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525" y="1430338"/>
            <a:ext cx="2306807" cy="284162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ctrTitle" idx="4294967295"/>
          </p:nvPr>
        </p:nvSpPr>
        <p:spPr>
          <a:xfrm>
            <a:off x="1598613" y="144463"/>
            <a:ext cx="7545387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榆林市中级人民法院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第十批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  <a:endParaRPr lang="zh-CN" altLang="en-US" sz="2200" b="1" dirty="0">
              <a:solidFill>
                <a:schemeClr val="folHlink"/>
              </a:solidFill>
              <a:latin typeface="仿宋" panose="02010609060101010101" pitchFamily="1" charset="-122"/>
              <a:ea typeface="仿宋" panose="02010609060101010101" pitchFamily="1" charset="-122"/>
            </a:endParaRPr>
          </a:p>
        </p:txBody>
      </p:sp>
      <p:sp>
        <p:nvSpPr>
          <p:cNvPr id="16387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16388" name="Picture 5" descr="fh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01638" y="339725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9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方正美黑简体" charset="-122"/>
            </a:endParaRPr>
          </a:p>
        </p:txBody>
      </p:sp>
      <p:sp>
        <p:nvSpPr>
          <p:cNvPr id="16390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33794" name="Rectangle 3"/>
          <p:cNvSpPr>
            <a:spLocks noGrp="1"/>
          </p:cNvSpPr>
          <p:nvPr/>
        </p:nvSpPr>
        <p:spPr>
          <a:xfrm>
            <a:off x="5114610" y="4380821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执行法院：靖边县人民法院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b="1" dirty="0" smtClean="0">
                <a:solidFill>
                  <a:srgbClr val="92D050"/>
                </a:solidFill>
              </a:rPr>
              <a:t>雷富喜</a:t>
            </a:r>
            <a:endParaRPr lang="zh-CN" altLang="en-US" b="1" dirty="0" smtClean="0">
              <a:solidFill>
                <a:srgbClr val="92D050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6127241982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2113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户籍所在地：陕西省榆林市横山区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34.8133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</a:rPr>
              <a:t> 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2015</a:t>
            </a:r>
            <a:r>
              <a:rPr lang="zh-CN" altLang="en-US" sz="1200" dirty="0" smtClean="0">
                <a:solidFill>
                  <a:schemeClr val="bg1"/>
                </a:solidFill>
              </a:rPr>
              <a:t>）靖法执字第</a:t>
            </a:r>
            <a:r>
              <a:rPr lang="en-US" altLang="zh-CN" sz="1200" dirty="0" smtClean="0">
                <a:solidFill>
                  <a:schemeClr val="bg1"/>
                </a:solidFill>
              </a:rPr>
              <a:t>01154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2" name="Rectangle 3"/>
          <p:cNvSpPr>
            <a:spLocks noGrp="1"/>
          </p:cNvSpPr>
          <p:nvPr/>
        </p:nvSpPr>
        <p:spPr>
          <a:xfrm>
            <a:off x="1314226" y="4359047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：靖边县人民法院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被执行人姓名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zh-CN" altLang="en-US" b="1" dirty="0" smtClean="0">
                <a:solidFill>
                  <a:srgbClr val="92D050"/>
                </a:solidFill>
              </a:rPr>
              <a:t>罗晨曦</a:t>
            </a:r>
            <a:endParaRPr lang="zh-CN" altLang="en-US" sz="1200" b="1" dirty="0">
              <a:solidFill>
                <a:srgbClr val="92D050"/>
              </a:solidFill>
              <a:ea typeface="方正大黑简体" charset="-122"/>
            </a:endParaRPr>
          </a:p>
          <a:p>
            <a:pPr marL="0" lvl="0" indent="0" algn="just" eaLnBrk="1" hangingPunct="1">
              <a:lnSpc>
                <a:spcPct val="140000"/>
              </a:lnSpc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6127241990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0813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户籍所在地：陕西省榆林市横山区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标的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37.4655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 smtClean="0">
                <a:solidFill>
                  <a:schemeClr val="bg1"/>
                </a:solidFill>
              </a:rPr>
              <a:t>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2015</a:t>
            </a:r>
            <a:r>
              <a:rPr lang="zh-CN" altLang="en-US" sz="1200" dirty="0" smtClean="0">
                <a:solidFill>
                  <a:schemeClr val="bg1"/>
                </a:solidFill>
              </a:rPr>
              <a:t>）靖法执字第</a:t>
            </a:r>
            <a:r>
              <a:rPr lang="en-US" altLang="zh-CN" sz="1200" dirty="0" smtClean="0">
                <a:solidFill>
                  <a:schemeClr val="bg1"/>
                </a:solidFill>
              </a:rPr>
              <a:t>01156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sz="1200" dirty="0">
              <a:solidFill>
                <a:schemeClr val="bg1"/>
              </a:solidFill>
            </a:endParaRPr>
          </a:p>
        </p:txBody>
      </p:sp>
      <p:pic>
        <p:nvPicPr>
          <p:cNvPr id="9" name="图片 8" descr="罗晨曦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338" y="1430337"/>
            <a:ext cx="2366962" cy="2841625"/>
          </a:xfrm>
          <a:prstGeom prst="rect">
            <a:avLst/>
          </a:prstGeom>
        </p:spPr>
      </p:pic>
      <p:pic>
        <p:nvPicPr>
          <p:cNvPr id="10" name="图片 9" descr="雷富喜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525" y="1430336"/>
            <a:ext cx="2306808" cy="28416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ctrTitle" idx="4294967295"/>
          </p:nvPr>
        </p:nvSpPr>
        <p:spPr>
          <a:xfrm>
            <a:off x="1598613" y="144463"/>
            <a:ext cx="7545387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榆林市中级人民法院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第十批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  <a:endParaRPr lang="zh-CN" altLang="en-US" sz="2200" b="1" dirty="0">
              <a:solidFill>
                <a:schemeClr val="folHlink"/>
              </a:solidFill>
              <a:latin typeface="仿宋" panose="02010609060101010101" pitchFamily="1" charset="-122"/>
              <a:ea typeface="仿宋" panose="02010609060101010101" pitchFamily="1" charset="-122"/>
            </a:endParaRPr>
          </a:p>
        </p:txBody>
      </p:sp>
      <p:sp>
        <p:nvSpPr>
          <p:cNvPr id="16387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16388" name="Picture 5" descr="fh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01638" y="339725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9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方正美黑简体" charset="-122"/>
            </a:endParaRPr>
          </a:p>
        </p:txBody>
      </p:sp>
      <p:sp>
        <p:nvSpPr>
          <p:cNvPr id="16390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33794" name="Rectangle 3"/>
          <p:cNvSpPr>
            <a:spLocks noGrp="1"/>
          </p:cNvSpPr>
          <p:nvPr/>
        </p:nvSpPr>
        <p:spPr>
          <a:xfrm>
            <a:off x="5114610" y="4380821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执行法院：靖边县人民法院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b="1" dirty="0" smtClean="0">
                <a:solidFill>
                  <a:srgbClr val="92D050"/>
                </a:solidFill>
              </a:rPr>
              <a:t>宋翔</a:t>
            </a:r>
            <a:endParaRPr lang="zh-CN" altLang="en-US" b="1" dirty="0" smtClean="0">
              <a:solidFill>
                <a:srgbClr val="92D050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6127251988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003X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户籍所在地：陕西省榆林市靖边县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34.8346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</a:rPr>
              <a:t> 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2015</a:t>
            </a:r>
            <a:r>
              <a:rPr lang="zh-CN" altLang="en-US" sz="1200" dirty="0" smtClean="0">
                <a:solidFill>
                  <a:schemeClr val="bg1"/>
                </a:solidFill>
              </a:rPr>
              <a:t>）靖法执字第</a:t>
            </a:r>
            <a:r>
              <a:rPr lang="en-US" altLang="zh-CN" sz="1200" dirty="0" smtClean="0">
                <a:solidFill>
                  <a:schemeClr val="bg1"/>
                </a:solidFill>
              </a:rPr>
              <a:t>01162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2" name="Rectangle 3"/>
          <p:cNvSpPr>
            <a:spLocks noGrp="1"/>
          </p:cNvSpPr>
          <p:nvPr/>
        </p:nvSpPr>
        <p:spPr>
          <a:xfrm>
            <a:off x="1314226" y="4359047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：靖边县人民法院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被执行人姓名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zh-CN" altLang="en-US" b="1" dirty="0" smtClean="0">
                <a:solidFill>
                  <a:srgbClr val="92D050"/>
                </a:solidFill>
              </a:rPr>
              <a:t>郝菊苹</a:t>
            </a:r>
            <a:endParaRPr lang="zh-CN" altLang="en-US" sz="1200" b="1" dirty="0">
              <a:solidFill>
                <a:srgbClr val="92D050"/>
              </a:solidFill>
              <a:ea typeface="方正大黑简体" charset="-122"/>
            </a:endParaRPr>
          </a:p>
          <a:p>
            <a:pPr marL="0" lvl="0" indent="0" algn="just" eaLnBrk="1" hangingPunct="1">
              <a:lnSpc>
                <a:spcPct val="140000"/>
              </a:lnSpc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6127241990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0825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户籍所在地：陕西省榆林市横山区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标的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33.8463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 smtClean="0">
                <a:solidFill>
                  <a:schemeClr val="bg1"/>
                </a:solidFill>
              </a:rPr>
              <a:t>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2015</a:t>
            </a:r>
            <a:r>
              <a:rPr lang="zh-CN" altLang="en-US" sz="1200" dirty="0" smtClean="0">
                <a:solidFill>
                  <a:schemeClr val="bg1"/>
                </a:solidFill>
              </a:rPr>
              <a:t>）靖法执字第</a:t>
            </a:r>
            <a:r>
              <a:rPr lang="en-US" altLang="zh-CN" sz="1200" dirty="0" smtClean="0">
                <a:solidFill>
                  <a:schemeClr val="bg1"/>
                </a:solidFill>
              </a:rPr>
              <a:t>01160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sz="1200" dirty="0">
              <a:solidFill>
                <a:schemeClr val="bg1"/>
              </a:solidFill>
            </a:endParaRPr>
          </a:p>
        </p:txBody>
      </p:sp>
      <p:pic>
        <p:nvPicPr>
          <p:cNvPr id="9" name="图片 8" descr="郝菊苹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338" y="1439863"/>
            <a:ext cx="2366962" cy="2832100"/>
          </a:xfrm>
          <a:prstGeom prst="rect">
            <a:avLst/>
          </a:prstGeom>
        </p:spPr>
      </p:pic>
      <p:pic>
        <p:nvPicPr>
          <p:cNvPr id="10" name="图片 9" descr="宋翔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525" y="1439863"/>
            <a:ext cx="2299075" cy="28321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ctrTitle" idx="4294967295"/>
          </p:nvPr>
        </p:nvSpPr>
        <p:spPr>
          <a:xfrm>
            <a:off x="1598613" y="144463"/>
            <a:ext cx="7545387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榆林市中级人民法院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第十批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  <a:endParaRPr lang="zh-CN" altLang="en-US" sz="2200" b="1" dirty="0">
              <a:solidFill>
                <a:schemeClr val="folHlink"/>
              </a:solidFill>
              <a:latin typeface="仿宋" panose="02010609060101010101" pitchFamily="1" charset="-122"/>
              <a:ea typeface="仿宋" panose="02010609060101010101" pitchFamily="1" charset="-122"/>
            </a:endParaRPr>
          </a:p>
        </p:txBody>
      </p:sp>
      <p:sp>
        <p:nvSpPr>
          <p:cNvPr id="16387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16388" name="Picture 5" descr="fh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01638" y="339725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9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方正美黑简体" charset="-122"/>
            </a:endParaRPr>
          </a:p>
        </p:txBody>
      </p:sp>
      <p:sp>
        <p:nvSpPr>
          <p:cNvPr id="16390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33794" name="Rectangle 3"/>
          <p:cNvSpPr>
            <a:spLocks noGrp="1"/>
          </p:cNvSpPr>
          <p:nvPr/>
        </p:nvSpPr>
        <p:spPr>
          <a:xfrm>
            <a:off x="5114610" y="4380821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执行法院：靖边县人民法院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b="1" dirty="0" smtClean="0">
                <a:solidFill>
                  <a:srgbClr val="92D050"/>
                </a:solidFill>
              </a:rPr>
              <a:t>刘厚恩</a:t>
            </a:r>
            <a:endParaRPr lang="zh-CN" altLang="en-US" b="1" dirty="0" smtClean="0">
              <a:solidFill>
                <a:srgbClr val="92D050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6127251984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5016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户籍所在地：陕西省榆林市靖边县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18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</a:rPr>
              <a:t> 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2016</a:t>
            </a:r>
            <a:r>
              <a:rPr lang="zh-CN" altLang="en-US" sz="1200" dirty="0" smtClean="0">
                <a:solidFill>
                  <a:schemeClr val="bg1"/>
                </a:solidFill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</a:rPr>
              <a:t>0824</a:t>
            </a:r>
            <a:r>
              <a:rPr lang="zh-CN" altLang="en-US" sz="1200" dirty="0" smtClean="0">
                <a:solidFill>
                  <a:schemeClr val="bg1"/>
                </a:solidFill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</a:rPr>
              <a:t>1999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2" name="Rectangle 3"/>
          <p:cNvSpPr>
            <a:spLocks noGrp="1"/>
          </p:cNvSpPr>
          <p:nvPr/>
        </p:nvSpPr>
        <p:spPr>
          <a:xfrm>
            <a:off x="1314226" y="4359047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：靖边县人民法院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被执行人姓名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zh-CN" altLang="en-US" b="1" dirty="0" smtClean="0">
                <a:solidFill>
                  <a:srgbClr val="92D050"/>
                </a:solidFill>
              </a:rPr>
              <a:t>思文英</a:t>
            </a:r>
            <a:endParaRPr lang="zh-CN" altLang="en-US" sz="1200" b="1" dirty="0">
              <a:solidFill>
                <a:srgbClr val="92D050"/>
              </a:solidFill>
              <a:ea typeface="方正大黑简体" charset="-122"/>
            </a:endParaRPr>
          </a:p>
          <a:p>
            <a:pPr marL="0" lvl="0" indent="0" algn="just" eaLnBrk="1" hangingPunct="1">
              <a:lnSpc>
                <a:spcPct val="140000"/>
              </a:lnSpc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6127251976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4612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户籍所在地：陕西省榆林市靖边县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标的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4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 smtClean="0">
                <a:solidFill>
                  <a:schemeClr val="bg1"/>
                </a:solidFill>
              </a:rPr>
              <a:t>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2015</a:t>
            </a:r>
            <a:r>
              <a:rPr lang="zh-CN" altLang="en-US" sz="1200" dirty="0" smtClean="0">
                <a:solidFill>
                  <a:schemeClr val="bg1"/>
                </a:solidFill>
              </a:rPr>
              <a:t>）靖法执字第</a:t>
            </a:r>
            <a:r>
              <a:rPr lang="en-US" altLang="zh-CN" sz="1200" dirty="0" smtClean="0">
                <a:solidFill>
                  <a:schemeClr val="bg1"/>
                </a:solidFill>
              </a:rPr>
              <a:t>00244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sz="1200" dirty="0">
              <a:solidFill>
                <a:schemeClr val="bg1"/>
              </a:solidFill>
            </a:endParaRPr>
          </a:p>
        </p:txBody>
      </p:sp>
      <p:pic>
        <p:nvPicPr>
          <p:cNvPr id="9" name="图片 8" descr="思文英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338" y="1430338"/>
            <a:ext cx="2366962" cy="2915726"/>
          </a:xfrm>
          <a:prstGeom prst="rect">
            <a:avLst/>
          </a:prstGeom>
        </p:spPr>
      </p:pic>
      <p:pic>
        <p:nvPicPr>
          <p:cNvPr id="10" name="图片 9" descr="刘厚恩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525" y="1430337"/>
            <a:ext cx="2306808" cy="284162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ctrTitle" idx="4294967295"/>
          </p:nvPr>
        </p:nvSpPr>
        <p:spPr>
          <a:xfrm>
            <a:off x="1598613" y="144463"/>
            <a:ext cx="7545387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榆林市中级人民法院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第十批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  <a:endParaRPr lang="zh-CN" altLang="en-US" sz="2200" b="1" dirty="0">
              <a:solidFill>
                <a:schemeClr val="folHlink"/>
              </a:solidFill>
              <a:latin typeface="仿宋" panose="02010609060101010101" pitchFamily="1" charset="-122"/>
              <a:ea typeface="仿宋" panose="02010609060101010101" pitchFamily="1" charset="-122"/>
            </a:endParaRPr>
          </a:p>
        </p:txBody>
      </p:sp>
      <p:sp>
        <p:nvSpPr>
          <p:cNvPr id="16387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16388" name="Picture 5" descr="fh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01638" y="339725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9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方正美黑简体" charset="-122"/>
            </a:endParaRPr>
          </a:p>
        </p:txBody>
      </p:sp>
      <p:sp>
        <p:nvSpPr>
          <p:cNvPr id="16390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33794" name="Rectangle 3"/>
          <p:cNvSpPr>
            <a:spLocks noGrp="1"/>
          </p:cNvSpPr>
          <p:nvPr/>
        </p:nvSpPr>
        <p:spPr>
          <a:xfrm>
            <a:off x="5114610" y="4380821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执行法院：靖边县人民法院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b="1" dirty="0" smtClean="0">
                <a:solidFill>
                  <a:srgbClr val="92D050"/>
                </a:solidFill>
              </a:rPr>
              <a:t>谢强</a:t>
            </a:r>
            <a:endParaRPr lang="zh-CN" altLang="en-US" b="1" dirty="0" smtClean="0">
              <a:solidFill>
                <a:srgbClr val="92D050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6127241981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0213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户籍所在地：陕西省榆林市横山区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33.1889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</a:rPr>
              <a:t> 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2016</a:t>
            </a:r>
            <a:r>
              <a:rPr lang="zh-CN" altLang="en-US" sz="1200" dirty="0" smtClean="0">
                <a:solidFill>
                  <a:schemeClr val="bg1"/>
                </a:solidFill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</a:rPr>
              <a:t>0824</a:t>
            </a:r>
            <a:r>
              <a:rPr lang="zh-CN" altLang="en-US" sz="1200" dirty="0" smtClean="0">
                <a:solidFill>
                  <a:schemeClr val="bg1"/>
                </a:solidFill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</a:rPr>
              <a:t>1414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2" name="Rectangle 3"/>
          <p:cNvSpPr>
            <a:spLocks noGrp="1"/>
          </p:cNvSpPr>
          <p:nvPr/>
        </p:nvSpPr>
        <p:spPr>
          <a:xfrm>
            <a:off x="1314226" y="4359047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：靖边县人民法院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被执行人姓名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zh-CN" altLang="en-US" b="1" dirty="0" smtClean="0">
                <a:solidFill>
                  <a:srgbClr val="92D050"/>
                </a:solidFill>
              </a:rPr>
              <a:t>王志成</a:t>
            </a:r>
            <a:endParaRPr lang="zh-CN" altLang="en-US" sz="1200" b="1" dirty="0">
              <a:solidFill>
                <a:srgbClr val="92D050"/>
              </a:solidFill>
              <a:ea typeface="方正大黑简体" charset="-122"/>
            </a:endParaRPr>
          </a:p>
          <a:p>
            <a:pPr marL="0" lvl="0" indent="0" algn="just" eaLnBrk="1" hangingPunct="1">
              <a:lnSpc>
                <a:spcPct val="140000"/>
              </a:lnSpc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6127251965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2418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户籍所在地：陕西省榆林市靖边县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标的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42.5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 smtClean="0">
                <a:solidFill>
                  <a:schemeClr val="bg1"/>
                </a:solidFill>
              </a:rPr>
              <a:t>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2016</a:t>
            </a:r>
            <a:r>
              <a:rPr lang="zh-CN" altLang="en-US" sz="1200" dirty="0" smtClean="0">
                <a:solidFill>
                  <a:schemeClr val="bg1"/>
                </a:solidFill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</a:rPr>
              <a:t>0824</a:t>
            </a:r>
            <a:r>
              <a:rPr lang="zh-CN" altLang="en-US" sz="1200" dirty="0" smtClean="0">
                <a:solidFill>
                  <a:schemeClr val="bg1"/>
                </a:solidFill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</a:rPr>
              <a:t>839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sz="1200" dirty="0">
              <a:solidFill>
                <a:schemeClr val="bg1"/>
              </a:solidFill>
            </a:endParaRPr>
          </a:p>
        </p:txBody>
      </p:sp>
      <p:pic>
        <p:nvPicPr>
          <p:cNvPr id="9" name="图片 8" descr="王志成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338" y="1430337"/>
            <a:ext cx="2366962" cy="2841625"/>
          </a:xfrm>
          <a:prstGeom prst="rect">
            <a:avLst/>
          </a:prstGeom>
        </p:spPr>
      </p:pic>
      <p:pic>
        <p:nvPicPr>
          <p:cNvPr id="10" name="图片 9" descr="谢强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525" y="1430336"/>
            <a:ext cx="2306808" cy="284162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ctrTitle" idx="4294967295"/>
          </p:nvPr>
        </p:nvSpPr>
        <p:spPr>
          <a:xfrm>
            <a:off x="1598613" y="144463"/>
            <a:ext cx="7545387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榆林市中级人民法院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第十批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  <a:endParaRPr lang="zh-CN" altLang="en-US" sz="2200" b="1" dirty="0">
              <a:solidFill>
                <a:schemeClr val="folHlink"/>
              </a:solidFill>
              <a:latin typeface="仿宋" panose="02010609060101010101" pitchFamily="1" charset="-122"/>
              <a:ea typeface="仿宋" panose="02010609060101010101" pitchFamily="1" charset="-122"/>
            </a:endParaRPr>
          </a:p>
        </p:txBody>
      </p:sp>
      <p:sp>
        <p:nvSpPr>
          <p:cNvPr id="16387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16388" name="Picture 5" descr="fh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01638" y="339725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9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方正美黑简体" charset="-122"/>
            </a:endParaRPr>
          </a:p>
        </p:txBody>
      </p:sp>
      <p:sp>
        <p:nvSpPr>
          <p:cNvPr id="16390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33794" name="Rectangle 3"/>
          <p:cNvSpPr>
            <a:spLocks noGrp="1"/>
          </p:cNvSpPr>
          <p:nvPr/>
        </p:nvSpPr>
        <p:spPr>
          <a:xfrm>
            <a:off x="5114610" y="4380821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执行法院：靖边县人民法院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b="1" dirty="0" smtClean="0">
                <a:solidFill>
                  <a:srgbClr val="92D050"/>
                </a:solidFill>
              </a:rPr>
              <a:t>刘红梅</a:t>
            </a:r>
            <a:endParaRPr lang="zh-CN" altLang="en-US" b="1" dirty="0" smtClean="0">
              <a:solidFill>
                <a:srgbClr val="92D050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6127011980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144X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户籍所在地：陕西省榆林市榆阳区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30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</a:rPr>
              <a:t> 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2016</a:t>
            </a:r>
            <a:r>
              <a:rPr lang="zh-CN" altLang="en-US" sz="1200" dirty="0" smtClean="0">
                <a:solidFill>
                  <a:schemeClr val="bg1"/>
                </a:solidFill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</a:rPr>
              <a:t>0824</a:t>
            </a:r>
            <a:r>
              <a:rPr lang="zh-CN" altLang="en-US" sz="1200" dirty="0" smtClean="0">
                <a:solidFill>
                  <a:schemeClr val="bg1"/>
                </a:solidFill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</a:rPr>
              <a:t>1284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2" name="Rectangle 3"/>
          <p:cNvSpPr>
            <a:spLocks noGrp="1"/>
          </p:cNvSpPr>
          <p:nvPr/>
        </p:nvSpPr>
        <p:spPr>
          <a:xfrm>
            <a:off x="1314226" y="4359047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：靖边县人民法院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被执行人姓名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zh-CN" altLang="en-US" b="1" dirty="0" smtClean="0">
                <a:solidFill>
                  <a:srgbClr val="92D050"/>
                </a:solidFill>
              </a:rPr>
              <a:t>韩慧宁</a:t>
            </a:r>
            <a:endParaRPr lang="zh-CN" altLang="en-US" sz="1200" b="1" dirty="0">
              <a:solidFill>
                <a:srgbClr val="92D050"/>
              </a:solidFill>
              <a:ea typeface="方正大黑简体" charset="-122"/>
            </a:endParaRPr>
          </a:p>
          <a:p>
            <a:pPr marL="0" lvl="0" indent="0" algn="just" eaLnBrk="1" hangingPunct="1">
              <a:lnSpc>
                <a:spcPct val="140000"/>
              </a:lnSpc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6127251978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5010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户籍所在地：陕西省榆林市靖边县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标的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30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 smtClean="0">
                <a:solidFill>
                  <a:schemeClr val="bg1"/>
                </a:solidFill>
              </a:rPr>
              <a:t>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2016</a:t>
            </a:r>
            <a:r>
              <a:rPr lang="zh-CN" altLang="en-US" sz="1200" dirty="0" smtClean="0">
                <a:solidFill>
                  <a:schemeClr val="bg1"/>
                </a:solidFill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</a:rPr>
              <a:t>0824</a:t>
            </a:r>
            <a:r>
              <a:rPr lang="zh-CN" altLang="en-US" sz="1200" dirty="0" smtClean="0">
                <a:solidFill>
                  <a:schemeClr val="bg1"/>
                </a:solidFill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</a:rPr>
              <a:t>1284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sz="1200" dirty="0">
              <a:solidFill>
                <a:schemeClr val="bg1"/>
              </a:solidFill>
            </a:endParaRPr>
          </a:p>
        </p:txBody>
      </p:sp>
      <p:pic>
        <p:nvPicPr>
          <p:cNvPr id="9" name="图片 8" descr="韩慧宁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338" y="1430337"/>
            <a:ext cx="2366962" cy="2841625"/>
          </a:xfrm>
          <a:prstGeom prst="rect">
            <a:avLst/>
          </a:prstGeom>
        </p:spPr>
      </p:pic>
      <p:pic>
        <p:nvPicPr>
          <p:cNvPr id="10" name="图片 9" descr="刘红梅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525" y="1439862"/>
            <a:ext cx="2299075" cy="283209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ctrTitle" idx="4294967295"/>
          </p:nvPr>
        </p:nvSpPr>
        <p:spPr>
          <a:xfrm>
            <a:off x="1598613" y="144463"/>
            <a:ext cx="7545387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榆林市中级人民法院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第十批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  <a:endParaRPr lang="zh-CN" altLang="en-US" sz="2200" b="1" dirty="0">
              <a:solidFill>
                <a:schemeClr val="folHlink"/>
              </a:solidFill>
              <a:latin typeface="仿宋" panose="02010609060101010101" pitchFamily="1" charset="-122"/>
              <a:ea typeface="仿宋" panose="02010609060101010101" pitchFamily="1" charset="-122"/>
            </a:endParaRPr>
          </a:p>
        </p:txBody>
      </p:sp>
      <p:sp>
        <p:nvSpPr>
          <p:cNvPr id="16387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16388" name="Picture 5" descr="fh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01638" y="339725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9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方正美黑简体" charset="-122"/>
            </a:endParaRPr>
          </a:p>
        </p:txBody>
      </p:sp>
      <p:sp>
        <p:nvSpPr>
          <p:cNvPr id="16390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33794" name="Rectangle 3"/>
          <p:cNvSpPr>
            <a:spLocks noGrp="1"/>
          </p:cNvSpPr>
          <p:nvPr/>
        </p:nvSpPr>
        <p:spPr>
          <a:xfrm>
            <a:off x="5114610" y="4380821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执行法院：府谷县人民法院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b="1" dirty="0" smtClean="0">
                <a:solidFill>
                  <a:srgbClr val="92D050"/>
                </a:solidFill>
              </a:rPr>
              <a:t>马越驰</a:t>
            </a:r>
            <a:endParaRPr lang="zh-CN" altLang="en-US" b="1" dirty="0" smtClean="0">
              <a:solidFill>
                <a:srgbClr val="92D050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6127231983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2419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户籍所在地：陕西省榆林市府谷县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116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</a:rPr>
              <a:t> </a:t>
            </a:r>
            <a:r>
              <a:rPr lang="en-US" altLang="zh-CN" sz="1200" dirty="0" smtClean="0">
                <a:solidFill>
                  <a:schemeClr val="bg1"/>
                </a:solidFill>
              </a:rPr>
              <a:t>(2016)</a:t>
            </a:r>
            <a:r>
              <a:rPr lang="zh-CN" altLang="en-US" sz="1200" dirty="0" smtClean="0">
                <a:solidFill>
                  <a:schemeClr val="bg1"/>
                </a:solidFill>
              </a:rPr>
              <a:t>陕</a:t>
            </a:r>
            <a:r>
              <a:rPr lang="en-US" altLang="zh-CN" sz="1200" dirty="0" smtClean="0">
                <a:solidFill>
                  <a:schemeClr val="bg1"/>
                </a:solidFill>
              </a:rPr>
              <a:t>0822</a:t>
            </a:r>
            <a:r>
              <a:rPr lang="zh-CN" altLang="en-US" sz="1200" dirty="0" smtClean="0">
                <a:solidFill>
                  <a:schemeClr val="bg1"/>
                </a:solidFill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</a:rPr>
              <a:t>1419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 smtClean="0">
              <a:solidFill>
                <a:schemeClr val="bg1"/>
              </a:solidFill>
            </a:endParaRPr>
          </a:p>
          <a:p>
            <a:pPr lvl="0" algn="just">
              <a:spcBef>
                <a:spcPct val="80000"/>
              </a:spcBef>
            </a:pP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2" name="Rectangle 3"/>
          <p:cNvSpPr>
            <a:spLocks noGrp="1"/>
          </p:cNvSpPr>
          <p:nvPr/>
        </p:nvSpPr>
        <p:spPr>
          <a:xfrm>
            <a:off x="1314226" y="4359047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：靖边县人民法院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被执行人姓名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zh-CN" altLang="en-US" b="1" dirty="0" smtClean="0">
                <a:solidFill>
                  <a:srgbClr val="92D050"/>
                </a:solidFill>
              </a:rPr>
              <a:t>李锦星</a:t>
            </a:r>
            <a:endParaRPr lang="zh-CN" altLang="en-US" sz="1200" b="1" dirty="0">
              <a:solidFill>
                <a:srgbClr val="92D050"/>
              </a:solidFill>
              <a:ea typeface="方正大黑简体" charset="-122"/>
            </a:endParaRPr>
          </a:p>
          <a:p>
            <a:pPr marL="0" lvl="0" indent="0" algn="just" eaLnBrk="1" hangingPunct="1">
              <a:lnSpc>
                <a:spcPct val="140000"/>
              </a:lnSpc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6127251962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0216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户籍所在地：陕西省榆林市靖边县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标的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30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 smtClean="0">
                <a:solidFill>
                  <a:schemeClr val="bg1"/>
                </a:solidFill>
              </a:rPr>
              <a:t>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2016</a:t>
            </a:r>
            <a:r>
              <a:rPr lang="zh-CN" altLang="en-US" sz="1200" dirty="0" smtClean="0">
                <a:solidFill>
                  <a:schemeClr val="bg1"/>
                </a:solidFill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</a:rPr>
              <a:t>0824</a:t>
            </a:r>
            <a:r>
              <a:rPr lang="zh-CN" altLang="en-US" sz="1200" dirty="0" smtClean="0">
                <a:solidFill>
                  <a:schemeClr val="bg1"/>
                </a:solidFill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</a:rPr>
              <a:t>1284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sz="1200" dirty="0">
              <a:solidFill>
                <a:schemeClr val="bg1"/>
              </a:solidFill>
            </a:endParaRPr>
          </a:p>
        </p:txBody>
      </p:sp>
      <p:pic>
        <p:nvPicPr>
          <p:cNvPr id="9" name="图片 8" descr="李锦星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338" y="1430337"/>
            <a:ext cx="2366962" cy="2841625"/>
          </a:xfrm>
          <a:prstGeom prst="rect">
            <a:avLst/>
          </a:prstGeom>
        </p:spPr>
      </p:pic>
      <p:pic>
        <p:nvPicPr>
          <p:cNvPr id="11" name="图片 10" descr="马越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525" y="1439862"/>
            <a:ext cx="2299075" cy="283209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ctrTitle" idx="4294967295"/>
          </p:nvPr>
        </p:nvSpPr>
        <p:spPr>
          <a:xfrm>
            <a:off x="1598613" y="144463"/>
            <a:ext cx="7545387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榆林市中级人民法院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第十批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  <a:endParaRPr lang="zh-CN" altLang="en-US" sz="2200" b="1" dirty="0">
              <a:solidFill>
                <a:schemeClr val="folHlink"/>
              </a:solidFill>
              <a:latin typeface="仿宋" panose="02010609060101010101" pitchFamily="1" charset="-122"/>
              <a:ea typeface="仿宋" panose="02010609060101010101" pitchFamily="1" charset="-122"/>
            </a:endParaRPr>
          </a:p>
        </p:txBody>
      </p:sp>
      <p:sp>
        <p:nvSpPr>
          <p:cNvPr id="16387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16388" name="Picture 5" descr="fh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01638" y="339725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9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方正美黑简体" charset="-122"/>
            </a:endParaRPr>
          </a:p>
        </p:txBody>
      </p:sp>
      <p:sp>
        <p:nvSpPr>
          <p:cNvPr id="16390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33794" name="Rectangle 3"/>
          <p:cNvSpPr>
            <a:spLocks noGrp="1"/>
          </p:cNvSpPr>
          <p:nvPr/>
        </p:nvSpPr>
        <p:spPr>
          <a:xfrm>
            <a:off x="5114610" y="4380821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执行法院：榆阳区人民法院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b="1" dirty="0" smtClean="0">
                <a:solidFill>
                  <a:srgbClr val="92D050"/>
                </a:solidFill>
              </a:rPr>
              <a:t>郭彩艳</a:t>
            </a:r>
            <a:endParaRPr lang="zh-CN" altLang="en-US" b="1" dirty="0" smtClean="0">
              <a:solidFill>
                <a:srgbClr val="92D050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6127011979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2422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户籍所在地：陕西省榆林市榆阳区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34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</a:rPr>
              <a:t> 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2015</a:t>
            </a:r>
            <a:r>
              <a:rPr lang="zh-CN" altLang="en-US" sz="1200" dirty="0" smtClean="0">
                <a:solidFill>
                  <a:schemeClr val="bg1"/>
                </a:solidFill>
              </a:rPr>
              <a:t>）榆执字第</a:t>
            </a:r>
            <a:r>
              <a:rPr lang="en-US" altLang="zh-CN" sz="1200" dirty="0" smtClean="0">
                <a:solidFill>
                  <a:schemeClr val="bg1"/>
                </a:solidFill>
              </a:rPr>
              <a:t>00824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2" name="Rectangle 3"/>
          <p:cNvSpPr>
            <a:spLocks noGrp="1"/>
          </p:cNvSpPr>
          <p:nvPr/>
        </p:nvSpPr>
        <p:spPr>
          <a:xfrm>
            <a:off x="1314226" y="4359047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：靖边县人民法院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被执行人姓名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zh-CN" altLang="en-US" b="1" dirty="0" smtClean="0">
                <a:solidFill>
                  <a:srgbClr val="92D050"/>
                </a:solidFill>
              </a:rPr>
              <a:t>陈小东</a:t>
            </a:r>
            <a:endParaRPr lang="zh-CN" altLang="en-US" sz="1200" b="1" dirty="0">
              <a:solidFill>
                <a:srgbClr val="92D050"/>
              </a:solidFill>
              <a:ea typeface="方正大黑简体" charset="-122"/>
            </a:endParaRPr>
          </a:p>
          <a:p>
            <a:pPr marL="0" lvl="0" indent="0" algn="just" eaLnBrk="1" hangingPunct="1">
              <a:lnSpc>
                <a:spcPct val="140000"/>
              </a:lnSpc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6127241986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0817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户籍所在地：陕西省榆林市横山区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标的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16.33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 smtClean="0">
                <a:solidFill>
                  <a:schemeClr val="bg1"/>
                </a:solidFill>
              </a:rPr>
              <a:t>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2014</a:t>
            </a:r>
            <a:r>
              <a:rPr lang="zh-CN" altLang="en-US" sz="1200" dirty="0" smtClean="0">
                <a:solidFill>
                  <a:schemeClr val="bg1"/>
                </a:solidFill>
              </a:rPr>
              <a:t>）靖法执字第</a:t>
            </a:r>
            <a:r>
              <a:rPr lang="en-US" altLang="zh-CN" sz="1200" dirty="0" smtClean="0">
                <a:solidFill>
                  <a:schemeClr val="bg1"/>
                </a:solidFill>
              </a:rPr>
              <a:t>00456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sz="1200" dirty="0">
              <a:solidFill>
                <a:schemeClr val="bg1"/>
              </a:solidFill>
            </a:endParaRPr>
          </a:p>
        </p:txBody>
      </p:sp>
      <p:pic>
        <p:nvPicPr>
          <p:cNvPr id="9" name="图片 8" descr="陈小东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338" y="1430337"/>
            <a:ext cx="2366962" cy="2841625"/>
          </a:xfrm>
          <a:prstGeom prst="rect">
            <a:avLst/>
          </a:prstGeom>
        </p:spPr>
      </p:pic>
      <p:pic>
        <p:nvPicPr>
          <p:cNvPr id="10" name="图片 9" descr="郭彩艳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525" y="1430336"/>
            <a:ext cx="2306808" cy="284162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ctrTitle" idx="4294967295"/>
          </p:nvPr>
        </p:nvSpPr>
        <p:spPr>
          <a:xfrm>
            <a:off x="1598613" y="144463"/>
            <a:ext cx="7545387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榆林市中级人民法院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第十批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  <a:endParaRPr lang="zh-CN" altLang="en-US" sz="2200" b="1" dirty="0">
              <a:solidFill>
                <a:schemeClr val="folHlink"/>
              </a:solidFill>
              <a:latin typeface="仿宋" panose="02010609060101010101" pitchFamily="1" charset="-122"/>
              <a:ea typeface="仿宋" panose="02010609060101010101" pitchFamily="1" charset="-122"/>
            </a:endParaRPr>
          </a:p>
        </p:txBody>
      </p:sp>
      <p:sp>
        <p:nvSpPr>
          <p:cNvPr id="16387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16388" name="Picture 5" descr="fh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01638" y="339725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9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方正美黑简体" charset="-122"/>
            </a:endParaRPr>
          </a:p>
        </p:txBody>
      </p:sp>
      <p:sp>
        <p:nvSpPr>
          <p:cNvPr id="16390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33794" name="Rectangle 3"/>
          <p:cNvSpPr>
            <a:spLocks noGrp="1"/>
          </p:cNvSpPr>
          <p:nvPr/>
        </p:nvSpPr>
        <p:spPr>
          <a:xfrm>
            <a:off x="5114610" y="4380821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执行法院：榆阳区人民法院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b="1" dirty="0" smtClean="0">
                <a:solidFill>
                  <a:srgbClr val="92D050"/>
                </a:solidFill>
              </a:rPr>
              <a:t>杨晓飞</a:t>
            </a:r>
            <a:endParaRPr lang="zh-CN" altLang="en-US" b="1" dirty="0" smtClean="0">
              <a:solidFill>
                <a:srgbClr val="92D050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6127011967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0630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户籍所在地：陕西省榆林市榆阳区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40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</a:rPr>
              <a:t> 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2016</a:t>
            </a:r>
            <a:r>
              <a:rPr lang="zh-CN" altLang="en-US" sz="1200" dirty="0" smtClean="0">
                <a:solidFill>
                  <a:schemeClr val="bg1"/>
                </a:solidFill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</a:rPr>
              <a:t>0802</a:t>
            </a:r>
            <a:r>
              <a:rPr lang="zh-CN" altLang="en-US" sz="1200" dirty="0" smtClean="0">
                <a:solidFill>
                  <a:schemeClr val="bg1"/>
                </a:solidFill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</a:rPr>
              <a:t>1507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2" name="Rectangle 3"/>
          <p:cNvSpPr>
            <a:spLocks noGrp="1"/>
          </p:cNvSpPr>
          <p:nvPr/>
        </p:nvSpPr>
        <p:spPr>
          <a:xfrm>
            <a:off x="1314226" y="4359047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：榆阳区人民法院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被执行人姓名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zh-CN" altLang="en-US" b="1" dirty="0" smtClean="0">
                <a:solidFill>
                  <a:srgbClr val="92D050"/>
                </a:solidFill>
              </a:rPr>
              <a:t>李华堂</a:t>
            </a:r>
            <a:endParaRPr lang="zh-CN" altLang="en-US" sz="1200" b="1" dirty="0">
              <a:solidFill>
                <a:srgbClr val="92D050"/>
              </a:solidFill>
              <a:ea typeface="方正大黑简体" charset="-122"/>
            </a:endParaRPr>
          </a:p>
          <a:p>
            <a:pPr marL="0" lvl="0" indent="0" algn="just" eaLnBrk="1" hangingPunct="1">
              <a:lnSpc>
                <a:spcPct val="140000"/>
              </a:lnSpc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6127011961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0819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户籍所在地：陕西省榆林市榆阳区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标的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40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 smtClean="0">
                <a:solidFill>
                  <a:schemeClr val="bg1"/>
                </a:solidFill>
              </a:rPr>
              <a:t>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2016</a:t>
            </a:r>
            <a:r>
              <a:rPr lang="zh-CN" altLang="en-US" sz="1200" dirty="0" smtClean="0">
                <a:solidFill>
                  <a:schemeClr val="bg1"/>
                </a:solidFill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</a:rPr>
              <a:t>0802</a:t>
            </a:r>
            <a:r>
              <a:rPr lang="zh-CN" altLang="en-US" sz="1200" dirty="0" smtClean="0">
                <a:solidFill>
                  <a:schemeClr val="bg1"/>
                </a:solidFill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</a:rPr>
              <a:t>1507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sz="1200" dirty="0">
              <a:solidFill>
                <a:schemeClr val="bg1"/>
              </a:solidFill>
            </a:endParaRPr>
          </a:p>
        </p:txBody>
      </p:sp>
      <p:pic>
        <p:nvPicPr>
          <p:cNvPr id="9" name="图片 8" descr="李华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338" y="1430337"/>
            <a:ext cx="2366962" cy="2841625"/>
          </a:xfrm>
          <a:prstGeom prst="rect">
            <a:avLst/>
          </a:prstGeom>
        </p:spPr>
      </p:pic>
      <p:pic>
        <p:nvPicPr>
          <p:cNvPr id="10" name="图片 9" descr="杨晓飞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525" y="1430336"/>
            <a:ext cx="2306808" cy="28416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ctrTitle"/>
          </p:nvPr>
        </p:nvSpPr>
        <p:spPr>
          <a:xfrm>
            <a:off x="1598613" y="144463"/>
            <a:ext cx="7545387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榆林市中级人民法院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第十批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  <a:endParaRPr lang="zh-CN" altLang="en-US" sz="2200" b="1" dirty="0">
              <a:solidFill>
                <a:schemeClr val="folHlink"/>
              </a:solidFill>
              <a:latin typeface="仿宋" panose="02010609060101010101" pitchFamily="1" charset="-122"/>
              <a:ea typeface="仿宋" panose="02010609060101010101" pitchFamily="1" charset="-122"/>
            </a:endParaRPr>
          </a:p>
        </p:txBody>
      </p:sp>
      <p:sp>
        <p:nvSpPr>
          <p:cNvPr id="16387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16388" name="Picture 5" descr="fh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01638" y="339725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9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方正美黑简体" charset="-122"/>
            </a:endParaRPr>
          </a:p>
        </p:txBody>
      </p:sp>
      <p:sp>
        <p:nvSpPr>
          <p:cNvPr id="16390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33794" name="Rectangle 3"/>
          <p:cNvSpPr>
            <a:spLocks noGrp="1"/>
          </p:cNvSpPr>
          <p:nvPr/>
        </p:nvSpPr>
        <p:spPr>
          <a:xfrm>
            <a:off x="5114610" y="4380821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执行法院：靖边县人民法院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b="1" dirty="0" smtClean="0">
                <a:solidFill>
                  <a:srgbClr val="92D050"/>
                </a:solidFill>
              </a:rPr>
              <a:t>苗静</a:t>
            </a:r>
            <a:endParaRPr lang="zh-CN" altLang="en-US" b="1" dirty="0" smtClean="0">
              <a:solidFill>
                <a:srgbClr val="92D050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6127241980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0614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户籍所在地：陕西省榆林市横山区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执行标的： 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11.3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</a:rPr>
              <a:t> 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2015</a:t>
            </a:r>
            <a:r>
              <a:rPr lang="zh-CN" altLang="en-US" sz="1200" dirty="0" smtClean="0">
                <a:solidFill>
                  <a:schemeClr val="bg1"/>
                </a:solidFill>
              </a:rPr>
              <a:t>）靖法执字第</a:t>
            </a:r>
            <a:r>
              <a:rPr lang="en-US" altLang="zh-CN" sz="1200" dirty="0" smtClean="0">
                <a:solidFill>
                  <a:schemeClr val="bg1"/>
                </a:solidFill>
              </a:rPr>
              <a:t>00401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2" name="Rectangle 3"/>
          <p:cNvSpPr>
            <a:spLocks noGrp="1"/>
          </p:cNvSpPr>
          <p:nvPr/>
        </p:nvSpPr>
        <p:spPr>
          <a:xfrm>
            <a:off x="1314226" y="4359047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：靖边县人民法院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被执行人姓名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zh-CN" altLang="en-US" b="1" dirty="0" smtClean="0">
                <a:solidFill>
                  <a:srgbClr val="92D050"/>
                </a:solidFill>
              </a:rPr>
              <a:t>蒋志忠</a:t>
            </a:r>
            <a:endParaRPr lang="zh-CN" altLang="en-US" sz="1200" b="1" dirty="0">
              <a:solidFill>
                <a:srgbClr val="92D050"/>
              </a:solidFill>
              <a:ea typeface="方正大黑简体" charset="-122"/>
            </a:endParaRPr>
          </a:p>
          <a:p>
            <a:pPr marL="0" lvl="0" indent="0" algn="just" eaLnBrk="1" hangingPunct="1">
              <a:lnSpc>
                <a:spcPct val="140000"/>
              </a:lnSpc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6127251973</a:t>
            </a:r>
            <a:r>
              <a:rPr lang="zh-CN" altLang="en-US" sz="1200" dirty="0" smtClean="0">
                <a:solidFill>
                  <a:schemeClr val="bg1"/>
                </a:solidFill>
              </a:rPr>
              <a:t>****</a:t>
            </a:r>
            <a:r>
              <a:rPr lang="en-US" altLang="zh-CN" sz="1200" dirty="0" smtClean="0">
                <a:solidFill>
                  <a:schemeClr val="bg1"/>
                </a:solidFill>
              </a:rPr>
              <a:t>0431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户籍所在地：陕西省榆林市靖边县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标的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11.29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smtClean="0">
                <a:solidFill>
                  <a:schemeClr val="bg1"/>
                </a:solidFill>
              </a:rPr>
              <a:t>(2016)</a:t>
            </a:r>
            <a:r>
              <a:rPr lang="zh-CN" altLang="en-US" sz="1200" dirty="0" smtClean="0">
                <a:solidFill>
                  <a:schemeClr val="bg1"/>
                </a:solidFill>
              </a:rPr>
              <a:t>陕</a:t>
            </a:r>
            <a:r>
              <a:rPr lang="en-US" altLang="zh-CN" sz="1200" dirty="0" smtClean="0">
                <a:solidFill>
                  <a:schemeClr val="bg1"/>
                </a:solidFill>
              </a:rPr>
              <a:t>0824</a:t>
            </a:r>
            <a:r>
              <a:rPr lang="zh-CN" altLang="en-US" sz="1200" dirty="0" smtClean="0">
                <a:solidFill>
                  <a:schemeClr val="bg1"/>
                </a:solidFill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</a:rPr>
              <a:t>448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sz="1200" dirty="0">
              <a:solidFill>
                <a:schemeClr val="bg1"/>
              </a:solidFill>
            </a:endParaRPr>
          </a:p>
        </p:txBody>
      </p:sp>
      <p:pic>
        <p:nvPicPr>
          <p:cNvPr id="9" name="图片 8" descr="蒋志忠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337" y="1430338"/>
            <a:ext cx="2366963" cy="2841625"/>
          </a:xfrm>
          <a:prstGeom prst="rect">
            <a:avLst/>
          </a:prstGeom>
        </p:spPr>
      </p:pic>
      <p:pic>
        <p:nvPicPr>
          <p:cNvPr id="10" name="图片 9" descr="苗静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525" y="1430338"/>
            <a:ext cx="2306807" cy="284162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ctrTitle" idx="4294967295"/>
          </p:nvPr>
        </p:nvSpPr>
        <p:spPr>
          <a:xfrm>
            <a:off x="1598613" y="144463"/>
            <a:ext cx="7545387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榆林市中级人民法院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第十批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  <a:endParaRPr lang="zh-CN" altLang="en-US" sz="2200" b="1" dirty="0">
              <a:solidFill>
                <a:schemeClr val="folHlink"/>
              </a:solidFill>
              <a:latin typeface="仿宋" panose="02010609060101010101" pitchFamily="1" charset="-122"/>
              <a:ea typeface="仿宋" panose="02010609060101010101" pitchFamily="1" charset="-122"/>
            </a:endParaRPr>
          </a:p>
        </p:txBody>
      </p:sp>
      <p:sp>
        <p:nvSpPr>
          <p:cNvPr id="16387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16388" name="Picture 5" descr="fh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01638" y="339725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9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方正美黑简体" charset="-122"/>
            </a:endParaRPr>
          </a:p>
        </p:txBody>
      </p:sp>
      <p:sp>
        <p:nvSpPr>
          <p:cNvPr id="16390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33794" name="Rectangle 3"/>
          <p:cNvSpPr>
            <a:spLocks noGrp="1"/>
          </p:cNvSpPr>
          <p:nvPr/>
        </p:nvSpPr>
        <p:spPr>
          <a:xfrm>
            <a:off x="5114610" y="4380821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执行法院：榆阳区人民法院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b="1" dirty="0" smtClean="0">
                <a:solidFill>
                  <a:srgbClr val="92D050"/>
                </a:solidFill>
              </a:rPr>
              <a:t>裴建国</a:t>
            </a:r>
            <a:endParaRPr lang="zh-CN" altLang="en-US" b="1" dirty="0" smtClean="0">
              <a:solidFill>
                <a:srgbClr val="92D050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6127211964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6019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户籍所在地：陕西省榆林市榆阳区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204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</a:rPr>
              <a:t> 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2016</a:t>
            </a:r>
            <a:r>
              <a:rPr lang="zh-CN" altLang="en-US" sz="1200" dirty="0" smtClean="0">
                <a:solidFill>
                  <a:schemeClr val="bg1"/>
                </a:solidFill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</a:rPr>
              <a:t>0802</a:t>
            </a:r>
            <a:r>
              <a:rPr lang="zh-CN" altLang="en-US" sz="1200" dirty="0" smtClean="0">
                <a:solidFill>
                  <a:schemeClr val="bg1"/>
                </a:solidFill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</a:rPr>
              <a:t>3783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2" name="Rectangle 3"/>
          <p:cNvSpPr>
            <a:spLocks noGrp="1"/>
          </p:cNvSpPr>
          <p:nvPr/>
        </p:nvSpPr>
        <p:spPr>
          <a:xfrm>
            <a:off x="1314226" y="4359047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：榆阳区人民法院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被执行人姓名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zh-CN" altLang="en-US" b="1" dirty="0" smtClean="0">
                <a:solidFill>
                  <a:srgbClr val="92D050"/>
                </a:solidFill>
              </a:rPr>
              <a:t>吴培成</a:t>
            </a:r>
            <a:endParaRPr lang="zh-CN" altLang="en-US" sz="1200" b="1" dirty="0">
              <a:solidFill>
                <a:srgbClr val="92D050"/>
              </a:solidFill>
              <a:ea typeface="方正大黑简体" charset="-122"/>
            </a:endParaRPr>
          </a:p>
          <a:p>
            <a:pPr marL="0" lvl="0" indent="0" algn="just" eaLnBrk="1" hangingPunct="1">
              <a:lnSpc>
                <a:spcPct val="140000"/>
              </a:lnSpc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6127011961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4619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户籍所在地：陕西省榆林市榆阳区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标的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110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 smtClean="0">
                <a:solidFill>
                  <a:schemeClr val="bg1"/>
                </a:solidFill>
              </a:rPr>
              <a:t>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2016</a:t>
            </a:r>
            <a:r>
              <a:rPr lang="zh-CN" altLang="en-US" sz="1200" dirty="0" smtClean="0">
                <a:solidFill>
                  <a:schemeClr val="bg1"/>
                </a:solidFill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</a:rPr>
              <a:t>0802</a:t>
            </a:r>
            <a:r>
              <a:rPr lang="zh-CN" altLang="en-US" sz="1200" dirty="0" smtClean="0">
                <a:solidFill>
                  <a:schemeClr val="bg1"/>
                </a:solidFill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</a:rPr>
              <a:t>4240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sz="1200" dirty="0">
              <a:solidFill>
                <a:schemeClr val="bg1"/>
              </a:solidFill>
            </a:endParaRPr>
          </a:p>
        </p:txBody>
      </p:sp>
      <p:pic>
        <p:nvPicPr>
          <p:cNvPr id="9" name="图片 8" descr="吴培成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338" y="1439863"/>
            <a:ext cx="2366962" cy="2832100"/>
          </a:xfrm>
          <a:prstGeom prst="rect">
            <a:avLst/>
          </a:prstGeom>
        </p:spPr>
      </p:pic>
      <p:pic>
        <p:nvPicPr>
          <p:cNvPr id="10" name="图片 9" descr="裴建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525" y="1430337"/>
            <a:ext cx="2306808" cy="284162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ctrTitle" idx="4294967295"/>
          </p:nvPr>
        </p:nvSpPr>
        <p:spPr>
          <a:xfrm>
            <a:off x="1598613" y="144463"/>
            <a:ext cx="7545387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榆林市中级人民法院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第十批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  <a:endParaRPr lang="zh-CN" altLang="en-US" sz="2200" b="1" dirty="0">
              <a:solidFill>
                <a:schemeClr val="folHlink"/>
              </a:solidFill>
              <a:latin typeface="仿宋" panose="02010609060101010101" pitchFamily="1" charset="-122"/>
              <a:ea typeface="仿宋" panose="02010609060101010101" pitchFamily="1" charset="-122"/>
            </a:endParaRPr>
          </a:p>
        </p:txBody>
      </p:sp>
      <p:sp>
        <p:nvSpPr>
          <p:cNvPr id="16387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16388" name="Picture 5" descr="fh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01638" y="339725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9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方正美黑简体" charset="-122"/>
            </a:endParaRPr>
          </a:p>
        </p:txBody>
      </p:sp>
      <p:sp>
        <p:nvSpPr>
          <p:cNvPr id="16390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33794" name="Rectangle 3"/>
          <p:cNvSpPr>
            <a:spLocks noGrp="1"/>
          </p:cNvSpPr>
          <p:nvPr/>
        </p:nvSpPr>
        <p:spPr>
          <a:xfrm>
            <a:off x="5114610" y="4380821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执行法院：榆阳区人民法院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b="1" dirty="0" smtClean="0">
                <a:solidFill>
                  <a:srgbClr val="92D050"/>
                </a:solidFill>
              </a:rPr>
              <a:t>解国平</a:t>
            </a:r>
            <a:endParaRPr lang="zh-CN" altLang="en-US" b="1" dirty="0" smtClean="0">
              <a:solidFill>
                <a:srgbClr val="92D050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6127011970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0831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户籍所在地：陕西省榆林市榆阳区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305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</a:rPr>
              <a:t> 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2016</a:t>
            </a:r>
            <a:r>
              <a:rPr lang="zh-CN" altLang="en-US" sz="1200" dirty="0" smtClean="0">
                <a:solidFill>
                  <a:schemeClr val="bg1"/>
                </a:solidFill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</a:rPr>
              <a:t>0802</a:t>
            </a:r>
            <a:r>
              <a:rPr lang="zh-CN" altLang="en-US" sz="1200" dirty="0" smtClean="0">
                <a:solidFill>
                  <a:schemeClr val="bg1"/>
                </a:solidFill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</a:rPr>
              <a:t>2681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2" name="Rectangle 3"/>
          <p:cNvSpPr>
            <a:spLocks noGrp="1"/>
          </p:cNvSpPr>
          <p:nvPr/>
        </p:nvSpPr>
        <p:spPr>
          <a:xfrm>
            <a:off x="1314226" y="4359047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：榆阳区人民法院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被执行人姓名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zh-CN" altLang="en-US" b="1" dirty="0" smtClean="0">
                <a:solidFill>
                  <a:srgbClr val="92D050"/>
                </a:solidFill>
              </a:rPr>
              <a:t>任如冰</a:t>
            </a:r>
            <a:endParaRPr lang="zh-CN" altLang="en-US" sz="1200" b="1" dirty="0">
              <a:solidFill>
                <a:srgbClr val="92D050"/>
              </a:solidFill>
              <a:ea typeface="方正大黑简体" charset="-122"/>
            </a:endParaRPr>
          </a:p>
          <a:p>
            <a:pPr marL="0" lvl="0" indent="0" algn="just" eaLnBrk="1" hangingPunct="1">
              <a:lnSpc>
                <a:spcPct val="140000"/>
              </a:lnSpc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6127011964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4919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户籍所在地：陕西省榆林市榆阳区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标的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204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 smtClean="0">
                <a:solidFill>
                  <a:schemeClr val="bg1"/>
                </a:solidFill>
              </a:rPr>
              <a:t>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2016</a:t>
            </a:r>
            <a:r>
              <a:rPr lang="zh-CN" altLang="en-US" sz="1200" dirty="0" smtClean="0">
                <a:solidFill>
                  <a:schemeClr val="bg1"/>
                </a:solidFill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</a:rPr>
              <a:t>0802</a:t>
            </a:r>
            <a:r>
              <a:rPr lang="zh-CN" altLang="en-US" sz="1200" dirty="0" smtClean="0">
                <a:solidFill>
                  <a:schemeClr val="bg1"/>
                </a:solidFill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</a:rPr>
              <a:t>3783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sz="1200" dirty="0">
              <a:solidFill>
                <a:schemeClr val="bg1"/>
              </a:solidFill>
            </a:endParaRPr>
          </a:p>
        </p:txBody>
      </p:sp>
      <p:pic>
        <p:nvPicPr>
          <p:cNvPr id="9" name="图片 8" descr="任如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338" y="1430338"/>
            <a:ext cx="2366962" cy="2915726"/>
          </a:xfrm>
          <a:prstGeom prst="rect">
            <a:avLst/>
          </a:prstGeom>
        </p:spPr>
      </p:pic>
      <p:pic>
        <p:nvPicPr>
          <p:cNvPr id="10" name="图片 9" descr="解国平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525" y="1430337"/>
            <a:ext cx="2306808" cy="284162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ctrTitle" idx="4294967295"/>
          </p:nvPr>
        </p:nvSpPr>
        <p:spPr>
          <a:xfrm>
            <a:off x="1598613" y="144463"/>
            <a:ext cx="7545387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榆林市中级人民法院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第十批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  <a:endParaRPr lang="zh-CN" altLang="en-US" sz="2200" b="1" dirty="0">
              <a:solidFill>
                <a:schemeClr val="folHlink"/>
              </a:solidFill>
              <a:latin typeface="仿宋" panose="02010609060101010101" pitchFamily="1" charset="-122"/>
              <a:ea typeface="仿宋" panose="02010609060101010101" pitchFamily="1" charset="-122"/>
            </a:endParaRPr>
          </a:p>
        </p:txBody>
      </p:sp>
      <p:sp>
        <p:nvSpPr>
          <p:cNvPr id="16387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16388" name="Picture 5" descr="fh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01638" y="339725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9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方正美黑简体" charset="-122"/>
            </a:endParaRPr>
          </a:p>
        </p:txBody>
      </p:sp>
      <p:sp>
        <p:nvSpPr>
          <p:cNvPr id="16390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33794" name="Rectangle 3"/>
          <p:cNvSpPr>
            <a:spLocks noGrp="1"/>
          </p:cNvSpPr>
          <p:nvPr/>
        </p:nvSpPr>
        <p:spPr>
          <a:xfrm>
            <a:off x="5114610" y="4380821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执行法院：榆阳区人民法院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b="1" dirty="0" smtClean="0">
                <a:solidFill>
                  <a:srgbClr val="92D050"/>
                </a:solidFill>
              </a:rPr>
              <a:t>柳国庆</a:t>
            </a:r>
            <a:endParaRPr lang="zh-CN" altLang="en-US" b="1" dirty="0" smtClean="0">
              <a:solidFill>
                <a:srgbClr val="92D050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6127011984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5564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户籍所在地：陕西省榆林市榆阳区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22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</a:rPr>
              <a:t> 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2016</a:t>
            </a:r>
            <a:r>
              <a:rPr lang="zh-CN" altLang="en-US" sz="1200" dirty="0" smtClean="0">
                <a:solidFill>
                  <a:schemeClr val="bg1"/>
                </a:solidFill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</a:rPr>
              <a:t>0802</a:t>
            </a:r>
            <a:r>
              <a:rPr lang="zh-CN" altLang="en-US" sz="1200" dirty="0" smtClean="0">
                <a:solidFill>
                  <a:schemeClr val="bg1"/>
                </a:solidFill>
              </a:rPr>
              <a:t>民初</a:t>
            </a:r>
            <a:r>
              <a:rPr lang="en-US" altLang="zh-CN" sz="1200" dirty="0" smtClean="0">
                <a:solidFill>
                  <a:schemeClr val="bg1"/>
                </a:solidFill>
              </a:rPr>
              <a:t>4148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2" name="Rectangle 3"/>
          <p:cNvSpPr>
            <a:spLocks noGrp="1"/>
          </p:cNvSpPr>
          <p:nvPr/>
        </p:nvSpPr>
        <p:spPr>
          <a:xfrm>
            <a:off x="1314226" y="4359047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：榆阳区人民法院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被执行人姓名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zh-CN" altLang="en-US" b="1" dirty="0" smtClean="0">
                <a:solidFill>
                  <a:srgbClr val="92D050"/>
                </a:solidFill>
              </a:rPr>
              <a:t>谢兴国</a:t>
            </a:r>
            <a:endParaRPr lang="zh-CN" altLang="en-US" sz="1200" b="1" dirty="0">
              <a:solidFill>
                <a:srgbClr val="92D050"/>
              </a:solidFill>
              <a:ea typeface="方正大黑简体" charset="-122"/>
            </a:endParaRPr>
          </a:p>
          <a:p>
            <a:pPr marL="0" lvl="0" indent="0" algn="just" eaLnBrk="1" hangingPunct="1">
              <a:lnSpc>
                <a:spcPct val="140000"/>
              </a:lnSpc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6127011984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6011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户籍所在地：陕西省榆林市榆阳区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标的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22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 smtClean="0">
                <a:solidFill>
                  <a:schemeClr val="bg1"/>
                </a:solidFill>
              </a:rPr>
              <a:t>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2016</a:t>
            </a:r>
            <a:r>
              <a:rPr lang="zh-CN" altLang="en-US" sz="1200" dirty="0" smtClean="0">
                <a:solidFill>
                  <a:schemeClr val="bg1"/>
                </a:solidFill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</a:rPr>
              <a:t>0802</a:t>
            </a:r>
            <a:r>
              <a:rPr lang="zh-CN" altLang="en-US" sz="1200" dirty="0" smtClean="0">
                <a:solidFill>
                  <a:schemeClr val="bg1"/>
                </a:solidFill>
              </a:rPr>
              <a:t>民初</a:t>
            </a:r>
            <a:r>
              <a:rPr lang="en-US" altLang="zh-CN" sz="1200" dirty="0" smtClean="0">
                <a:solidFill>
                  <a:schemeClr val="bg1"/>
                </a:solidFill>
              </a:rPr>
              <a:t>4148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sz="1200" dirty="0">
              <a:solidFill>
                <a:schemeClr val="bg1"/>
              </a:solidFill>
            </a:endParaRPr>
          </a:p>
        </p:txBody>
      </p:sp>
      <p:pic>
        <p:nvPicPr>
          <p:cNvPr id="9" name="图片 8" descr="谢兴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338" y="1430338"/>
            <a:ext cx="2366962" cy="2915726"/>
          </a:xfrm>
          <a:prstGeom prst="rect">
            <a:avLst/>
          </a:prstGeom>
        </p:spPr>
      </p:pic>
      <p:pic>
        <p:nvPicPr>
          <p:cNvPr id="10" name="图片 9" descr="柳国庆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525" y="1430337"/>
            <a:ext cx="2306808" cy="284162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ctrTitle" idx="4294967295"/>
          </p:nvPr>
        </p:nvSpPr>
        <p:spPr>
          <a:xfrm>
            <a:off x="1598613" y="144463"/>
            <a:ext cx="7545387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榆林市中级人民法院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第十批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  <a:endParaRPr lang="zh-CN" altLang="en-US" sz="2200" b="1" dirty="0">
              <a:solidFill>
                <a:schemeClr val="folHlink"/>
              </a:solidFill>
              <a:latin typeface="仿宋" panose="02010609060101010101" pitchFamily="1" charset="-122"/>
              <a:ea typeface="仿宋" panose="02010609060101010101" pitchFamily="1" charset="-122"/>
            </a:endParaRPr>
          </a:p>
        </p:txBody>
      </p:sp>
      <p:sp>
        <p:nvSpPr>
          <p:cNvPr id="16387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16388" name="Picture 5" descr="fh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01638" y="339725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9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方正美黑简体" charset="-122"/>
            </a:endParaRPr>
          </a:p>
        </p:txBody>
      </p:sp>
      <p:sp>
        <p:nvSpPr>
          <p:cNvPr id="16390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33794" name="Rectangle 3"/>
          <p:cNvSpPr>
            <a:spLocks noGrp="1"/>
          </p:cNvSpPr>
          <p:nvPr/>
        </p:nvSpPr>
        <p:spPr>
          <a:xfrm>
            <a:off x="5114610" y="4380821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执行法院：榆阳区人民法院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b="1" dirty="0" smtClean="0">
                <a:solidFill>
                  <a:srgbClr val="92D050"/>
                </a:solidFill>
              </a:rPr>
              <a:t>王堆又</a:t>
            </a:r>
            <a:endParaRPr lang="zh-CN" altLang="en-US" b="1" dirty="0" smtClean="0">
              <a:solidFill>
                <a:srgbClr val="92D050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6127011992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0629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户籍所在地：陕西省榆林市榆阳区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20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</a:rPr>
              <a:t> 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2017</a:t>
            </a:r>
            <a:r>
              <a:rPr lang="zh-CN" altLang="en-US" sz="1200" dirty="0" smtClean="0">
                <a:solidFill>
                  <a:schemeClr val="bg1"/>
                </a:solidFill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</a:rPr>
              <a:t>0802</a:t>
            </a:r>
            <a:r>
              <a:rPr lang="zh-CN" altLang="en-US" sz="1200" dirty="0" smtClean="0">
                <a:solidFill>
                  <a:schemeClr val="bg1"/>
                </a:solidFill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</a:rPr>
              <a:t>170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2" name="Rectangle 3"/>
          <p:cNvSpPr>
            <a:spLocks noGrp="1"/>
          </p:cNvSpPr>
          <p:nvPr/>
        </p:nvSpPr>
        <p:spPr>
          <a:xfrm>
            <a:off x="1314226" y="4359047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：榆阳区人民法院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被执行人姓名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zh-CN" altLang="en-US" b="1" dirty="0" smtClean="0">
                <a:solidFill>
                  <a:srgbClr val="92D050"/>
                </a:solidFill>
              </a:rPr>
              <a:t>王保林</a:t>
            </a:r>
            <a:endParaRPr lang="zh-CN" altLang="en-US" sz="1200" b="1" dirty="0">
              <a:solidFill>
                <a:srgbClr val="92D050"/>
              </a:solidFill>
              <a:ea typeface="方正大黑简体" charset="-122"/>
            </a:endParaRPr>
          </a:p>
          <a:p>
            <a:pPr marL="0" lvl="0" indent="0" algn="just" eaLnBrk="1" hangingPunct="1">
              <a:lnSpc>
                <a:spcPct val="140000"/>
              </a:lnSpc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6127011965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0815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户籍所在地：陕西省榆林市榆阳区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标的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20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 smtClean="0">
                <a:solidFill>
                  <a:schemeClr val="bg1"/>
                </a:solidFill>
              </a:rPr>
              <a:t>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2017</a:t>
            </a:r>
            <a:r>
              <a:rPr lang="zh-CN" altLang="en-US" sz="1200" dirty="0" smtClean="0">
                <a:solidFill>
                  <a:schemeClr val="bg1"/>
                </a:solidFill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</a:rPr>
              <a:t>0802</a:t>
            </a:r>
            <a:r>
              <a:rPr lang="zh-CN" altLang="en-US" sz="1200" dirty="0" smtClean="0">
                <a:solidFill>
                  <a:schemeClr val="bg1"/>
                </a:solidFill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</a:rPr>
              <a:t>170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sz="1200" dirty="0">
              <a:solidFill>
                <a:schemeClr val="bg1"/>
              </a:solidFill>
            </a:endParaRPr>
          </a:p>
        </p:txBody>
      </p:sp>
      <p:pic>
        <p:nvPicPr>
          <p:cNvPr id="9" name="图片 8" descr="王保林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338" y="1430337"/>
            <a:ext cx="2366962" cy="2841625"/>
          </a:xfrm>
          <a:prstGeom prst="rect">
            <a:avLst/>
          </a:prstGeom>
        </p:spPr>
      </p:pic>
      <p:pic>
        <p:nvPicPr>
          <p:cNvPr id="10" name="图片 9" descr="王堆又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525" y="1430336"/>
            <a:ext cx="2306808" cy="284162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ctrTitle" idx="4294967295"/>
          </p:nvPr>
        </p:nvSpPr>
        <p:spPr>
          <a:xfrm>
            <a:off x="1598613" y="144463"/>
            <a:ext cx="7545387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榆林市中级人民法院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第十批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  <a:endParaRPr lang="zh-CN" altLang="en-US" sz="2200" b="1" dirty="0">
              <a:solidFill>
                <a:schemeClr val="folHlink"/>
              </a:solidFill>
              <a:latin typeface="仿宋" panose="02010609060101010101" pitchFamily="1" charset="-122"/>
              <a:ea typeface="仿宋" panose="02010609060101010101" pitchFamily="1" charset="-122"/>
            </a:endParaRPr>
          </a:p>
        </p:txBody>
      </p:sp>
      <p:sp>
        <p:nvSpPr>
          <p:cNvPr id="16387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16388" name="Picture 5" descr="fh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01638" y="339725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9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方正美黑简体" charset="-122"/>
            </a:endParaRPr>
          </a:p>
        </p:txBody>
      </p:sp>
      <p:sp>
        <p:nvSpPr>
          <p:cNvPr id="16390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33794" name="Rectangle 3"/>
          <p:cNvSpPr>
            <a:spLocks noGrp="1"/>
          </p:cNvSpPr>
          <p:nvPr/>
        </p:nvSpPr>
        <p:spPr>
          <a:xfrm>
            <a:off x="5114610" y="4380821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执行法院：榆阳区人民法院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b="1" dirty="0" smtClean="0">
                <a:solidFill>
                  <a:srgbClr val="92D050"/>
                </a:solidFill>
              </a:rPr>
              <a:t>贾伟明</a:t>
            </a:r>
            <a:endParaRPr lang="zh-CN" altLang="en-US" b="1" dirty="0" smtClean="0">
              <a:solidFill>
                <a:srgbClr val="92D050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6127211972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0611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户籍所在地：陕西省榆林市榆阳区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245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</a:rPr>
              <a:t> 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2016</a:t>
            </a:r>
            <a:r>
              <a:rPr lang="zh-CN" altLang="en-US" sz="1200" dirty="0" smtClean="0">
                <a:solidFill>
                  <a:schemeClr val="bg1"/>
                </a:solidFill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</a:rPr>
              <a:t>0802</a:t>
            </a:r>
            <a:r>
              <a:rPr lang="zh-CN" altLang="en-US" sz="1200" dirty="0" smtClean="0">
                <a:solidFill>
                  <a:schemeClr val="bg1"/>
                </a:solidFill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</a:rPr>
              <a:t>3527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2" name="Rectangle 3"/>
          <p:cNvSpPr>
            <a:spLocks noGrp="1"/>
          </p:cNvSpPr>
          <p:nvPr/>
        </p:nvSpPr>
        <p:spPr>
          <a:xfrm>
            <a:off x="1314226" y="4359047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：榆阳区人民法院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被执行人姓名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zh-CN" altLang="en-US" b="1" dirty="0" smtClean="0">
                <a:solidFill>
                  <a:srgbClr val="92D050"/>
                </a:solidFill>
              </a:rPr>
              <a:t>郑晓平</a:t>
            </a:r>
            <a:endParaRPr lang="zh-CN" altLang="en-US" sz="1200" b="1" dirty="0">
              <a:solidFill>
                <a:srgbClr val="92D050"/>
              </a:solidFill>
              <a:ea typeface="方正大黑简体" charset="-122"/>
            </a:endParaRPr>
          </a:p>
          <a:p>
            <a:pPr marL="0" lvl="0" indent="0" algn="just" eaLnBrk="1" hangingPunct="1">
              <a:lnSpc>
                <a:spcPct val="140000"/>
              </a:lnSpc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6127011983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0613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户籍所在地：陕西省榆林市榆阳区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标的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273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 smtClean="0">
                <a:solidFill>
                  <a:schemeClr val="bg1"/>
                </a:solidFill>
              </a:rPr>
              <a:t>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2016</a:t>
            </a:r>
            <a:r>
              <a:rPr lang="zh-CN" altLang="en-US" sz="1200" dirty="0" smtClean="0">
                <a:solidFill>
                  <a:schemeClr val="bg1"/>
                </a:solidFill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</a:rPr>
              <a:t>0802</a:t>
            </a:r>
            <a:r>
              <a:rPr lang="zh-CN" altLang="en-US" sz="1200" dirty="0" smtClean="0">
                <a:solidFill>
                  <a:schemeClr val="bg1"/>
                </a:solidFill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</a:rPr>
              <a:t>4275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sz="1200" dirty="0">
              <a:solidFill>
                <a:schemeClr val="bg1"/>
              </a:solidFill>
            </a:endParaRPr>
          </a:p>
        </p:txBody>
      </p:sp>
      <p:pic>
        <p:nvPicPr>
          <p:cNvPr id="9" name="图片 8" descr="郑晓平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338" y="1430338"/>
            <a:ext cx="2366962" cy="2915726"/>
          </a:xfrm>
          <a:prstGeom prst="rect">
            <a:avLst/>
          </a:prstGeom>
        </p:spPr>
      </p:pic>
      <p:pic>
        <p:nvPicPr>
          <p:cNvPr id="10" name="图片 9" descr="贾伟明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525" y="1430338"/>
            <a:ext cx="2366962" cy="291572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ctrTitle" idx="4294967295"/>
          </p:nvPr>
        </p:nvSpPr>
        <p:spPr>
          <a:xfrm>
            <a:off x="1598613" y="144463"/>
            <a:ext cx="7545387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榆林市中级人民法院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第十批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  <a:endParaRPr lang="zh-CN" altLang="en-US" sz="2200" b="1" dirty="0">
              <a:solidFill>
                <a:schemeClr val="folHlink"/>
              </a:solidFill>
              <a:latin typeface="仿宋" panose="02010609060101010101" pitchFamily="1" charset="-122"/>
              <a:ea typeface="仿宋" panose="02010609060101010101" pitchFamily="1" charset="-122"/>
            </a:endParaRPr>
          </a:p>
        </p:txBody>
      </p:sp>
      <p:sp>
        <p:nvSpPr>
          <p:cNvPr id="16387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16388" name="Picture 5" descr="fh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01638" y="339725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9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方正美黑简体" charset="-122"/>
            </a:endParaRPr>
          </a:p>
        </p:txBody>
      </p:sp>
      <p:sp>
        <p:nvSpPr>
          <p:cNvPr id="16390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33794" name="Rectangle 3"/>
          <p:cNvSpPr>
            <a:spLocks noGrp="1"/>
          </p:cNvSpPr>
          <p:nvPr/>
        </p:nvSpPr>
        <p:spPr>
          <a:xfrm>
            <a:off x="5114610" y="4380821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执行法院：榆阳区人民法院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b="1" dirty="0" smtClean="0">
                <a:solidFill>
                  <a:srgbClr val="92D050"/>
                </a:solidFill>
              </a:rPr>
              <a:t>孙俊博</a:t>
            </a:r>
            <a:endParaRPr lang="zh-CN" altLang="en-US" b="1" dirty="0" smtClean="0">
              <a:solidFill>
                <a:srgbClr val="92D050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6104041982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1056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户籍所在地：陕西省咸阳市渭城区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245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</a:rPr>
              <a:t> 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2016</a:t>
            </a:r>
            <a:r>
              <a:rPr lang="zh-CN" altLang="en-US" sz="1200" dirty="0" smtClean="0">
                <a:solidFill>
                  <a:schemeClr val="bg1"/>
                </a:solidFill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</a:rPr>
              <a:t>0802</a:t>
            </a:r>
            <a:r>
              <a:rPr lang="zh-CN" altLang="en-US" sz="1200" dirty="0" smtClean="0">
                <a:solidFill>
                  <a:schemeClr val="bg1"/>
                </a:solidFill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</a:rPr>
              <a:t>3527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2" name="Rectangle 3"/>
          <p:cNvSpPr>
            <a:spLocks noGrp="1"/>
          </p:cNvSpPr>
          <p:nvPr/>
        </p:nvSpPr>
        <p:spPr>
          <a:xfrm>
            <a:off x="1314226" y="4359047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：榆阳区人民法院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被执行人姓名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zh-CN" altLang="en-US" b="1" dirty="0" smtClean="0">
                <a:solidFill>
                  <a:srgbClr val="92D050"/>
                </a:solidFill>
              </a:rPr>
              <a:t>苗军</a:t>
            </a:r>
            <a:endParaRPr lang="zh-CN" altLang="en-US" sz="1200" b="1" dirty="0">
              <a:solidFill>
                <a:srgbClr val="92D050"/>
              </a:solidFill>
              <a:ea typeface="方正大黑简体" charset="-122"/>
            </a:endParaRPr>
          </a:p>
          <a:p>
            <a:pPr marL="0" lvl="0" indent="0" algn="just" eaLnBrk="1" hangingPunct="1">
              <a:lnSpc>
                <a:spcPct val="140000"/>
              </a:lnSpc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6127011983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5512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户籍所在地：陕西省榆林市榆阳区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标的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214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 smtClean="0">
                <a:solidFill>
                  <a:schemeClr val="bg1"/>
                </a:solidFill>
              </a:rPr>
              <a:t>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2015</a:t>
            </a:r>
            <a:r>
              <a:rPr lang="zh-CN" altLang="en-US" sz="1200" dirty="0" smtClean="0">
                <a:solidFill>
                  <a:schemeClr val="bg1"/>
                </a:solidFill>
              </a:rPr>
              <a:t>）榆执字第</a:t>
            </a:r>
            <a:r>
              <a:rPr lang="en-US" altLang="zh-CN" sz="1200" dirty="0" smtClean="0">
                <a:solidFill>
                  <a:schemeClr val="bg1"/>
                </a:solidFill>
              </a:rPr>
              <a:t>02170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sz="1200" dirty="0">
              <a:solidFill>
                <a:schemeClr val="bg1"/>
              </a:solidFill>
            </a:endParaRPr>
          </a:p>
        </p:txBody>
      </p:sp>
      <p:pic>
        <p:nvPicPr>
          <p:cNvPr id="9" name="图片 8" descr="苗军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338" y="1430337"/>
            <a:ext cx="2366962" cy="2841625"/>
          </a:xfrm>
          <a:prstGeom prst="rect">
            <a:avLst/>
          </a:prstGeom>
        </p:spPr>
      </p:pic>
      <p:pic>
        <p:nvPicPr>
          <p:cNvPr id="10" name="图片 9" descr="孙俊博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525" y="1430337"/>
            <a:ext cx="2306809" cy="2841626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ctrTitle" idx="4294967295"/>
          </p:nvPr>
        </p:nvSpPr>
        <p:spPr>
          <a:xfrm>
            <a:off x="1598613" y="144463"/>
            <a:ext cx="7545387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榆林市中级人民法院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第十批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  <a:endParaRPr lang="zh-CN" altLang="en-US" sz="2200" b="1" dirty="0">
              <a:solidFill>
                <a:schemeClr val="folHlink"/>
              </a:solidFill>
              <a:latin typeface="仿宋" panose="02010609060101010101" pitchFamily="1" charset="-122"/>
              <a:ea typeface="仿宋" panose="02010609060101010101" pitchFamily="1" charset="-122"/>
            </a:endParaRPr>
          </a:p>
        </p:txBody>
      </p:sp>
      <p:sp>
        <p:nvSpPr>
          <p:cNvPr id="16387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16388" name="Picture 5" descr="fh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01638" y="339725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9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方正美黑简体" charset="-122"/>
            </a:endParaRPr>
          </a:p>
        </p:txBody>
      </p:sp>
      <p:sp>
        <p:nvSpPr>
          <p:cNvPr id="16390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33794" name="Rectangle 3"/>
          <p:cNvSpPr>
            <a:spLocks noGrp="1"/>
          </p:cNvSpPr>
          <p:nvPr/>
        </p:nvSpPr>
        <p:spPr>
          <a:xfrm>
            <a:off x="5114610" y="4380821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执行法院：榆阳区人民法院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b="1" dirty="0" smtClean="0">
                <a:solidFill>
                  <a:srgbClr val="92D050"/>
                </a:solidFill>
              </a:rPr>
              <a:t>房海波</a:t>
            </a:r>
            <a:endParaRPr lang="zh-CN" altLang="en-US" b="1" dirty="0" smtClean="0">
              <a:solidFill>
                <a:srgbClr val="92D050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6127011982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2415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户籍所在地：陕西省榆林市榆阳区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214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</a:rPr>
              <a:t> 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2015</a:t>
            </a:r>
            <a:r>
              <a:rPr lang="zh-CN" altLang="en-US" sz="1200" dirty="0" smtClean="0">
                <a:solidFill>
                  <a:schemeClr val="bg1"/>
                </a:solidFill>
              </a:rPr>
              <a:t>）榆执字第</a:t>
            </a:r>
            <a:r>
              <a:rPr lang="en-US" altLang="zh-CN" sz="1200" dirty="0" smtClean="0">
                <a:solidFill>
                  <a:schemeClr val="bg1"/>
                </a:solidFill>
              </a:rPr>
              <a:t>02170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2" name="Rectangle 3"/>
          <p:cNvSpPr>
            <a:spLocks noGrp="1"/>
          </p:cNvSpPr>
          <p:nvPr/>
        </p:nvSpPr>
        <p:spPr>
          <a:xfrm>
            <a:off x="1314226" y="4359047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：榆阳区人民法院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被执行人姓名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zh-CN" altLang="en-US" b="1" dirty="0" smtClean="0">
                <a:solidFill>
                  <a:srgbClr val="92D050"/>
                </a:solidFill>
              </a:rPr>
              <a:t>高栓</a:t>
            </a:r>
            <a:endParaRPr lang="zh-CN" altLang="en-US" sz="1200" b="1" dirty="0">
              <a:solidFill>
                <a:srgbClr val="92D050"/>
              </a:solidFill>
              <a:ea typeface="方正大黑简体" charset="-122"/>
            </a:endParaRPr>
          </a:p>
          <a:p>
            <a:pPr marL="0" lvl="0" indent="0" algn="just" eaLnBrk="1" hangingPunct="1">
              <a:lnSpc>
                <a:spcPct val="140000"/>
              </a:lnSpc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6127011979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5536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户籍所在地：陕西省榆林市榆阳区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标的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245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 smtClean="0">
                <a:solidFill>
                  <a:schemeClr val="bg1"/>
                </a:solidFill>
              </a:rPr>
              <a:t>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2016</a:t>
            </a:r>
            <a:r>
              <a:rPr lang="zh-CN" altLang="en-US" sz="1200" dirty="0" smtClean="0">
                <a:solidFill>
                  <a:schemeClr val="bg1"/>
                </a:solidFill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</a:rPr>
              <a:t>0802</a:t>
            </a:r>
            <a:r>
              <a:rPr lang="zh-CN" altLang="en-US" sz="1200" dirty="0" smtClean="0">
                <a:solidFill>
                  <a:schemeClr val="bg1"/>
                </a:solidFill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</a:rPr>
              <a:t>4275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sz="1200" dirty="0">
              <a:solidFill>
                <a:schemeClr val="bg1"/>
              </a:solidFill>
            </a:endParaRPr>
          </a:p>
        </p:txBody>
      </p:sp>
      <p:pic>
        <p:nvPicPr>
          <p:cNvPr id="9" name="图片 8" descr="高栓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338" y="1430337"/>
            <a:ext cx="2366962" cy="2841625"/>
          </a:xfrm>
          <a:prstGeom prst="rect">
            <a:avLst/>
          </a:prstGeom>
        </p:spPr>
      </p:pic>
      <p:pic>
        <p:nvPicPr>
          <p:cNvPr id="10" name="图片 9" descr="房海波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525" y="1430336"/>
            <a:ext cx="2306808" cy="284162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ctrTitle" idx="4294967295"/>
          </p:nvPr>
        </p:nvSpPr>
        <p:spPr>
          <a:xfrm>
            <a:off x="1598613" y="144463"/>
            <a:ext cx="7545387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榆林市中级人民法院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第十批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  <a:endParaRPr lang="zh-CN" altLang="en-US" sz="2200" b="1" dirty="0">
              <a:solidFill>
                <a:schemeClr val="folHlink"/>
              </a:solidFill>
              <a:latin typeface="仿宋" panose="02010609060101010101" pitchFamily="1" charset="-122"/>
              <a:ea typeface="仿宋" panose="02010609060101010101" pitchFamily="1" charset="-122"/>
            </a:endParaRPr>
          </a:p>
        </p:txBody>
      </p:sp>
      <p:sp>
        <p:nvSpPr>
          <p:cNvPr id="16387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16388" name="Picture 5" descr="fh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01638" y="339725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9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方正美黑简体" charset="-122"/>
            </a:endParaRPr>
          </a:p>
        </p:txBody>
      </p:sp>
      <p:sp>
        <p:nvSpPr>
          <p:cNvPr id="16390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33794" name="Rectangle 3"/>
          <p:cNvSpPr>
            <a:spLocks noGrp="1"/>
          </p:cNvSpPr>
          <p:nvPr/>
        </p:nvSpPr>
        <p:spPr>
          <a:xfrm>
            <a:off x="5114610" y="4380821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执行法院：榆阳区人民法院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b="1" dirty="0" smtClean="0">
                <a:solidFill>
                  <a:srgbClr val="92D050"/>
                </a:solidFill>
              </a:rPr>
              <a:t>白睿</a:t>
            </a:r>
            <a:endParaRPr lang="zh-CN" altLang="en-US" b="1" dirty="0" smtClean="0">
              <a:solidFill>
                <a:srgbClr val="92D050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6127011986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0637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户籍所在地：陕西省榆林市榆阳区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245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</a:rPr>
              <a:t> 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2016</a:t>
            </a:r>
            <a:r>
              <a:rPr lang="zh-CN" altLang="en-US" sz="1200" dirty="0" smtClean="0">
                <a:solidFill>
                  <a:schemeClr val="bg1"/>
                </a:solidFill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</a:rPr>
              <a:t>0802</a:t>
            </a:r>
            <a:r>
              <a:rPr lang="zh-CN" altLang="en-US" sz="1200" dirty="0" smtClean="0">
                <a:solidFill>
                  <a:schemeClr val="bg1"/>
                </a:solidFill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</a:rPr>
              <a:t>3527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2" name="Rectangle 3"/>
          <p:cNvSpPr>
            <a:spLocks noGrp="1"/>
          </p:cNvSpPr>
          <p:nvPr/>
        </p:nvSpPr>
        <p:spPr>
          <a:xfrm>
            <a:off x="1314226" y="4359047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：榆阳区人民法院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被执行人姓名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zh-CN" altLang="en-US" b="1" dirty="0" smtClean="0">
                <a:solidFill>
                  <a:srgbClr val="92D050"/>
                </a:solidFill>
              </a:rPr>
              <a:t>卜崇清</a:t>
            </a:r>
            <a:endParaRPr lang="zh-CN" altLang="en-US" sz="1200" b="1" dirty="0">
              <a:solidFill>
                <a:srgbClr val="92D050"/>
              </a:solidFill>
              <a:ea typeface="方正大黑简体" charset="-122"/>
            </a:endParaRPr>
          </a:p>
          <a:p>
            <a:pPr marL="0" lvl="0" indent="0" algn="just" eaLnBrk="1" hangingPunct="1">
              <a:lnSpc>
                <a:spcPct val="140000"/>
              </a:lnSpc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6127241974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1917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户籍所在地：陕西省榆林市横山区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标的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273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 smtClean="0">
                <a:solidFill>
                  <a:schemeClr val="bg1"/>
                </a:solidFill>
              </a:rPr>
              <a:t>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2016</a:t>
            </a:r>
            <a:r>
              <a:rPr lang="zh-CN" altLang="en-US" sz="1200" dirty="0" smtClean="0">
                <a:solidFill>
                  <a:schemeClr val="bg1"/>
                </a:solidFill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</a:rPr>
              <a:t>0802</a:t>
            </a:r>
            <a:r>
              <a:rPr lang="zh-CN" altLang="en-US" sz="1200" dirty="0" smtClean="0">
                <a:solidFill>
                  <a:schemeClr val="bg1"/>
                </a:solidFill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</a:rPr>
              <a:t>4275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sz="1200" dirty="0">
              <a:solidFill>
                <a:schemeClr val="bg1"/>
              </a:solidFill>
            </a:endParaRPr>
          </a:p>
        </p:txBody>
      </p:sp>
      <p:pic>
        <p:nvPicPr>
          <p:cNvPr id="9" name="图片 8" descr="卜崇清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338" y="1430337"/>
            <a:ext cx="2366962" cy="2841625"/>
          </a:xfrm>
          <a:prstGeom prst="rect">
            <a:avLst/>
          </a:prstGeom>
        </p:spPr>
      </p:pic>
      <p:pic>
        <p:nvPicPr>
          <p:cNvPr id="10" name="图片 9" descr="白睿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525" y="1430336"/>
            <a:ext cx="2306808" cy="284162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ctrTitle" idx="4294967295"/>
          </p:nvPr>
        </p:nvSpPr>
        <p:spPr>
          <a:xfrm>
            <a:off x="1598613" y="144463"/>
            <a:ext cx="7545387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榆林市中级人民法院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第十批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  <a:endParaRPr lang="zh-CN" altLang="en-US" sz="2200" b="1" dirty="0">
              <a:solidFill>
                <a:schemeClr val="folHlink"/>
              </a:solidFill>
              <a:latin typeface="仿宋" panose="02010609060101010101" pitchFamily="1" charset="-122"/>
              <a:ea typeface="仿宋" panose="02010609060101010101" pitchFamily="1" charset="-122"/>
            </a:endParaRPr>
          </a:p>
        </p:txBody>
      </p:sp>
      <p:sp>
        <p:nvSpPr>
          <p:cNvPr id="16387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16388" name="Picture 5" descr="fh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01638" y="339725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9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方正美黑简体" charset="-122"/>
            </a:endParaRPr>
          </a:p>
        </p:txBody>
      </p:sp>
      <p:sp>
        <p:nvSpPr>
          <p:cNvPr id="16390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33794" name="Rectangle 3"/>
          <p:cNvSpPr>
            <a:spLocks noGrp="1"/>
          </p:cNvSpPr>
          <p:nvPr/>
        </p:nvSpPr>
        <p:spPr>
          <a:xfrm>
            <a:off x="5114610" y="4380821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执行法院：榆阳区人民法院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b="1" dirty="0" smtClean="0">
                <a:solidFill>
                  <a:srgbClr val="92D050"/>
                </a:solidFill>
              </a:rPr>
              <a:t>李双成</a:t>
            </a:r>
            <a:endParaRPr lang="zh-CN" altLang="en-US" b="1" dirty="0" smtClean="0">
              <a:solidFill>
                <a:srgbClr val="92D050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6127211964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1617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户籍所在地：陕西省榆林市榆阳区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50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</a:rPr>
              <a:t> 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2016</a:t>
            </a:r>
            <a:r>
              <a:rPr lang="zh-CN" altLang="en-US" sz="1200" dirty="0" smtClean="0">
                <a:solidFill>
                  <a:schemeClr val="bg1"/>
                </a:solidFill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</a:rPr>
              <a:t>0802</a:t>
            </a:r>
            <a:r>
              <a:rPr lang="zh-CN" altLang="en-US" sz="1200" dirty="0" smtClean="0">
                <a:solidFill>
                  <a:schemeClr val="bg1"/>
                </a:solidFill>
              </a:rPr>
              <a:t>执恢</a:t>
            </a:r>
            <a:r>
              <a:rPr lang="en-US" altLang="zh-CN" sz="1200" dirty="0" smtClean="0">
                <a:solidFill>
                  <a:schemeClr val="bg1"/>
                </a:solidFill>
              </a:rPr>
              <a:t>46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2" name="Rectangle 3"/>
          <p:cNvSpPr>
            <a:spLocks noGrp="1"/>
          </p:cNvSpPr>
          <p:nvPr/>
        </p:nvSpPr>
        <p:spPr>
          <a:xfrm>
            <a:off x="1314226" y="4359047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：榆阳区人民法院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被执行人姓名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zh-CN" altLang="en-US" b="1" dirty="0" smtClean="0">
                <a:solidFill>
                  <a:srgbClr val="92D050"/>
                </a:solidFill>
              </a:rPr>
              <a:t>曹小飞</a:t>
            </a:r>
            <a:endParaRPr lang="zh-CN" altLang="en-US" sz="1200" b="1" dirty="0">
              <a:solidFill>
                <a:srgbClr val="92D050"/>
              </a:solidFill>
              <a:ea typeface="方正大黑简体" charset="-122"/>
            </a:endParaRPr>
          </a:p>
          <a:p>
            <a:pPr marL="0" lvl="0" indent="0" algn="just" eaLnBrk="1" hangingPunct="1">
              <a:lnSpc>
                <a:spcPct val="140000"/>
              </a:lnSpc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6127011979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0654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户籍所在地：陕西省榆林市榆阳区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标的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28.36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 smtClean="0">
                <a:solidFill>
                  <a:schemeClr val="bg1"/>
                </a:solidFill>
              </a:rPr>
              <a:t>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2016</a:t>
            </a:r>
            <a:r>
              <a:rPr lang="zh-CN" altLang="en-US" sz="1200" dirty="0" smtClean="0">
                <a:solidFill>
                  <a:schemeClr val="bg1"/>
                </a:solidFill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</a:rPr>
              <a:t>0802</a:t>
            </a:r>
            <a:r>
              <a:rPr lang="zh-CN" altLang="en-US" sz="1200" dirty="0" smtClean="0">
                <a:solidFill>
                  <a:schemeClr val="bg1"/>
                </a:solidFill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</a:rPr>
              <a:t>2926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sz="1200" dirty="0">
              <a:solidFill>
                <a:schemeClr val="bg1"/>
              </a:solidFill>
            </a:endParaRPr>
          </a:p>
        </p:txBody>
      </p:sp>
      <p:pic>
        <p:nvPicPr>
          <p:cNvPr id="9" name="图片 8" descr="曹小飞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338" y="1430337"/>
            <a:ext cx="2366962" cy="2841625"/>
          </a:xfrm>
          <a:prstGeom prst="rect">
            <a:avLst/>
          </a:prstGeom>
        </p:spPr>
      </p:pic>
      <p:pic>
        <p:nvPicPr>
          <p:cNvPr id="10" name="图片 9" descr="李双成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525" y="1439862"/>
            <a:ext cx="2299075" cy="2832099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ctrTitle" idx="4294967295"/>
          </p:nvPr>
        </p:nvSpPr>
        <p:spPr>
          <a:xfrm>
            <a:off x="1598613" y="144463"/>
            <a:ext cx="7545387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榆林市中级人民法院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第十批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  <a:endParaRPr lang="zh-CN" altLang="en-US" sz="2200" b="1" dirty="0">
              <a:solidFill>
                <a:schemeClr val="folHlink"/>
              </a:solidFill>
              <a:latin typeface="仿宋" panose="02010609060101010101" pitchFamily="1" charset="-122"/>
              <a:ea typeface="仿宋" panose="02010609060101010101" pitchFamily="1" charset="-122"/>
            </a:endParaRPr>
          </a:p>
        </p:txBody>
      </p:sp>
      <p:sp>
        <p:nvSpPr>
          <p:cNvPr id="16387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16388" name="Picture 5" descr="fh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01638" y="339725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9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方正美黑简体" charset="-122"/>
            </a:endParaRPr>
          </a:p>
        </p:txBody>
      </p:sp>
      <p:sp>
        <p:nvSpPr>
          <p:cNvPr id="16390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33794" name="Rectangle 3"/>
          <p:cNvSpPr>
            <a:spLocks noGrp="1"/>
          </p:cNvSpPr>
          <p:nvPr/>
        </p:nvSpPr>
        <p:spPr>
          <a:xfrm>
            <a:off x="5114610" y="4380821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执行法院：榆阳区人民法院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b="1" dirty="0" smtClean="0">
                <a:solidFill>
                  <a:srgbClr val="92D050"/>
                </a:solidFill>
              </a:rPr>
              <a:t>张莹莹</a:t>
            </a:r>
            <a:endParaRPr lang="zh-CN" altLang="en-US" b="1" dirty="0" smtClean="0">
              <a:solidFill>
                <a:srgbClr val="92D050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6127011987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1221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户籍所在地：陕西省榆林市榆阳区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520.84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</a:rPr>
              <a:t> 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2017</a:t>
            </a:r>
            <a:r>
              <a:rPr lang="zh-CN" altLang="en-US" sz="1200" dirty="0" smtClean="0">
                <a:solidFill>
                  <a:schemeClr val="bg1"/>
                </a:solidFill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</a:rPr>
              <a:t>0802</a:t>
            </a:r>
            <a:r>
              <a:rPr lang="zh-CN" altLang="en-US" sz="1200" dirty="0" smtClean="0">
                <a:solidFill>
                  <a:schemeClr val="bg1"/>
                </a:solidFill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</a:rPr>
              <a:t>541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2" name="Rectangle 3"/>
          <p:cNvSpPr>
            <a:spLocks noGrp="1"/>
          </p:cNvSpPr>
          <p:nvPr/>
        </p:nvSpPr>
        <p:spPr>
          <a:xfrm>
            <a:off x="1314226" y="4359047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：榆阳区人民法院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被执行人姓名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zh-CN" altLang="en-US" b="1" dirty="0" smtClean="0">
                <a:solidFill>
                  <a:srgbClr val="92D050"/>
                </a:solidFill>
              </a:rPr>
              <a:t>张彦霞</a:t>
            </a:r>
            <a:endParaRPr lang="zh-CN" altLang="en-US" sz="1200" b="1" dirty="0">
              <a:solidFill>
                <a:srgbClr val="92D050"/>
              </a:solidFill>
              <a:ea typeface="方正大黑简体" charset="-122"/>
            </a:endParaRPr>
          </a:p>
          <a:p>
            <a:pPr marL="0" lvl="0" indent="0" algn="just" eaLnBrk="1" hangingPunct="1">
              <a:lnSpc>
                <a:spcPct val="140000"/>
              </a:lnSpc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6127011976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0047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户籍所在地：陕西省榆林市榆阳区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标的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8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 smtClean="0">
                <a:solidFill>
                  <a:schemeClr val="bg1"/>
                </a:solidFill>
              </a:rPr>
              <a:t>（</a:t>
            </a:r>
            <a:r>
              <a:rPr lang="en-US" altLang="zh-CN" sz="1200" dirty="0" smtClean="0">
                <a:solidFill>
                  <a:schemeClr val="bg1"/>
                </a:solidFill>
              </a:rPr>
              <a:t>2009</a:t>
            </a:r>
            <a:r>
              <a:rPr lang="zh-CN" altLang="en-US" sz="1200" dirty="0" smtClean="0">
                <a:solidFill>
                  <a:schemeClr val="bg1"/>
                </a:solidFill>
              </a:rPr>
              <a:t>）榆执字第</a:t>
            </a:r>
            <a:r>
              <a:rPr lang="en-US" altLang="zh-CN" sz="1200" dirty="0" smtClean="0">
                <a:solidFill>
                  <a:schemeClr val="bg1"/>
                </a:solidFill>
              </a:rPr>
              <a:t>186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sz="1200" dirty="0">
              <a:solidFill>
                <a:schemeClr val="bg1"/>
              </a:solidFill>
            </a:endParaRPr>
          </a:p>
        </p:txBody>
      </p:sp>
      <p:pic>
        <p:nvPicPr>
          <p:cNvPr id="9" name="图片 8" descr="张彦霞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338" y="1430338"/>
            <a:ext cx="2366962" cy="2915726"/>
          </a:xfrm>
          <a:prstGeom prst="rect">
            <a:avLst/>
          </a:prstGeom>
        </p:spPr>
      </p:pic>
      <p:pic>
        <p:nvPicPr>
          <p:cNvPr id="10" name="图片 9" descr="张莹莹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525" y="1439862"/>
            <a:ext cx="2274888" cy="283210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ctrTitle" idx="4294967295"/>
          </p:nvPr>
        </p:nvSpPr>
        <p:spPr>
          <a:xfrm>
            <a:off x="1598613" y="144463"/>
            <a:ext cx="7545387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榆林市中级人民法院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第十批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  <a:endParaRPr lang="zh-CN" altLang="en-US" sz="2200" b="1" dirty="0">
              <a:solidFill>
                <a:schemeClr val="folHlink"/>
              </a:solidFill>
              <a:latin typeface="仿宋" panose="02010609060101010101" pitchFamily="1" charset="-122"/>
              <a:ea typeface="仿宋" panose="02010609060101010101" pitchFamily="1" charset="-122"/>
            </a:endParaRPr>
          </a:p>
        </p:txBody>
      </p:sp>
      <p:sp>
        <p:nvSpPr>
          <p:cNvPr id="16387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16388" name="Picture 5" descr="fh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01638" y="339725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9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方正美黑简体" charset="-122"/>
            </a:endParaRPr>
          </a:p>
        </p:txBody>
      </p:sp>
      <p:sp>
        <p:nvSpPr>
          <p:cNvPr id="16390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33794" name="Rectangle 3"/>
          <p:cNvSpPr>
            <a:spLocks noGrp="1"/>
          </p:cNvSpPr>
          <p:nvPr/>
        </p:nvSpPr>
        <p:spPr>
          <a:xfrm>
            <a:off x="5114610" y="4380821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执行法院：靖边县人民法院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b="1" dirty="0" smtClean="0">
                <a:solidFill>
                  <a:srgbClr val="92D050"/>
                </a:solidFill>
              </a:rPr>
              <a:t>张彦富</a:t>
            </a:r>
            <a:endParaRPr lang="zh-CN" altLang="en-US" b="1" dirty="0" smtClean="0">
              <a:solidFill>
                <a:srgbClr val="92D050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6127251993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101X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户籍所在地：陕西省榆林市靖边县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执行标的： 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88.8355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</a:rPr>
              <a:t> 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2016</a:t>
            </a:r>
            <a:r>
              <a:rPr lang="zh-CN" altLang="en-US" sz="1200" dirty="0" smtClean="0">
                <a:solidFill>
                  <a:schemeClr val="bg1"/>
                </a:solidFill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</a:rPr>
              <a:t>0824</a:t>
            </a:r>
            <a:r>
              <a:rPr lang="zh-CN" altLang="en-US" sz="1200" dirty="0" smtClean="0">
                <a:solidFill>
                  <a:schemeClr val="bg1"/>
                </a:solidFill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</a:rPr>
              <a:t>1434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2" name="Rectangle 3"/>
          <p:cNvSpPr>
            <a:spLocks noGrp="1"/>
          </p:cNvSpPr>
          <p:nvPr/>
        </p:nvSpPr>
        <p:spPr>
          <a:xfrm>
            <a:off x="1314226" y="4359047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：靖边县人民法院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被执行人姓名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zh-CN" altLang="en-US" b="1" dirty="0" smtClean="0">
                <a:solidFill>
                  <a:srgbClr val="92D050"/>
                </a:solidFill>
              </a:rPr>
              <a:t>张彦文</a:t>
            </a:r>
            <a:endParaRPr lang="zh-CN" altLang="en-US" sz="1200" b="1" dirty="0">
              <a:solidFill>
                <a:srgbClr val="92D050"/>
              </a:solidFill>
              <a:ea typeface="方正大黑简体" charset="-122"/>
            </a:endParaRPr>
          </a:p>
          <a:p>
            <a:pPr marL="0" lvl="0" indent="0" algn="just" eaLnBrk="1" hangingPunct="1">
              <a:lnSpc>
                <a:spcPct val="140000"/>
              </a:lnSpc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6127251982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1017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户籍所在地：陕西省榆林市靖边县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标的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88.8355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 smtClean="0">
                <a:solidFill>
                  <a:schemeClr val="bg1"/>
                </a:solidFill>
              </a:rPr>
              <a:t>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2016</a:t>
            </a:r>
            <a:r>
              <a:rPr lang="zh-CN" altLang="en-US" sz="1200" dirty="0" smtClean="0">
                <a:solidFill>
                  <a:schemeClr val="bg1"/>
                </a:solidFill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</a:rPr>
              <a:t>0824</a:t>
            </a:r>
            <a:r>
              <a:rPr lang="zh-CN" altLang="en-US" sz="1200" dirty="0" smtClean="0">
                <a:solidFill>
                  <a:schemeClr val="bg1"/>
                </a:solidFill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</a:rPr>
              <a:t>1434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sz="1200" dirty="0">
              <a:solidFill>
                <a:schemeClr val="bg1"/>
              </a:solidFill>
            </a:endParaRPr>
          </a:p>
        </p:txBody>
      </p:sp>
      <p:pic>
        <p:nvPicPr>
          <p:cNvPr id="9" name="图片 8" descr="张彦文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338" y="1430337"/>
            <a:ext cx="2366962" cy="2841625"/>
          </a:xfrm>
          <a:prstGeom prst="rect">
            <a:avLst/>
          </a:prstGeom>
        </p:spPr>
      </p:pic>
      <p:pic>
        <p:nvPicPr>
          <p:cNvPr id="10" name="图片 9" descr="张彦富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525" y="1439862"/>
            <a:ext cx="2299075" cy="2832099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ctrTitle" idx="4294967295"/>
          </p:nvPr>
        </p:nvSpPr>
        <p:spPr>
          <a:xfrm>
            <a:off x="1598613" y="144463"/>
            <a:ext cx="7545387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榆林市中级人民法院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第十批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  <a:endParaRPr lang="zh-CN" altLang="en-US" sz="2200" b="1" dirty="0">
              <a:solidFill>
                <a:schemeClr val="folHlink"/>
              </a:solidFill>
              <a:latin typeface="仿宋" panose="02010609060101010101" pitchFamily="1" charset="-122"/>
              <a:ea typeface="仿宋" panose="02010609060101010101" pitchFamily="1" charset="-122"/>
            </a:endParaRPr>
          </a:p>
        </p:txBody>
      </p:sp>
      <p:sp>
        <p:nvSpPr>
          <p:cNvPr id="16387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16388" name="Picture 5" descr="fh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01638" y="339725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9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方正美黑简体" charset="-122"/>
            </a:endParaRPr>
          </a:p>
        </p:txBody>
      </p:sp>
      <p:sp>
        <p:nvSpPr>
          <p:cNvPr id="16390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33794" name="Rectangle 3"/>
          <p:cNvSpPr>
            <a:spLocks noGrp="1"/>
          </p:cNvSpPr>
          <p:nvPr/>
        </p:nvSpPr>
        <p:spPr>
          <a:xfrm>
            <a:off x="5114610" y="4380821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执行法院：榆阳区人民法院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b="1" dirty="0" smtClean="0">
                <a:solidFill>
                  <a:srgbClr val="92D050"/>
                </a:solidFill>
              </a:rPr>
              <a:t>李巧莉</a:t>
            </a:r>
            <a:endParaRPr lang="zh-CN" altLang="en-US" b="1" dirty="0" smtClean="0">
              <a:solidFill>
                <a:srgbClr val="92D050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6127011986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3423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户籍所在地：陕西省榆林市榆阳区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15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</a:rPr>
              <a:t> 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2014</a:t>
            </a:r>
            <a:r>
              <a:rPr lang="zh-CN" altLang="en-US" sz="1200" dirty="0" smtClean="0">
                <a:solidFill>
                  <a:schemeClr val="bg1"/>
                </a:solidFill>
              </a:rPr>
              <a:t>）榆执字第</a:t>
            </a:r>
            <a:r>
              <a:rPr lang="en-US" altLang="zh-CN" sz="1200" dirty="0" smtClean="0">
                <a:solidFill>
                  <a:schemeClr val="bg1"/>
                </a:solidFill>
              </a:rPr>
              <a:t>01602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2" name="Rectangle 3"/>
          <p:cNvSpPr>
            <a:spLocks noGrp="1"/>
          </p:cNvSpPr>
          <p:nvPr/>
        </p:nvSpPr>
        <p:spPr>
          <a:xfrm>
            <a:off x="1314226" y="4359047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：榆阳区人民法院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被执行人姓名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zh-CN" altLang="en-US" b="1" dirty="0" smtClean="0">
                <a:solidFill>
                  <a:srgbClr val="92D050"/>
                </a:solidFill>
              </a:rPr>
              <a:t>刘利</a:t>
            </a:r>
            <a:endParaRPr lang="zh-CN" altLang="en-US" sz="1200" b="1" dirty="0">
              <a:solidFill>
                <a:srgbClr val="92D050"/>
              </a:solidFill>
              <a:ea typeface="方正大黑简体" charset="-122"/>
            </a:endParaRPr>
          </a:p>
          <a:p>
            <a:pPr marL="0" lvl="0" indent="0" algn="just" eaLnBrk="1" hangingPunct="1">
              <a:lnSpc>
                <a:spcPct val="140000"/>
              </a:lnSpc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6127211972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1028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户籍所在地：陕西省榆林市榆阳区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标的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4.5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 smtClean="0">
                <a:solidFill>
                  <a:schemeClr val="bg1"/>
                </a:solidFill>
              </a:rPr>
              <a:t>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2011</a:t>
            </a:r>
            <a:r>
              <a:rPr lang="zh-CN" altLang="en-US" sz="1200" dirty="0" smtClean="0">
                <a:solidFill>
                  <a:schemeClr val="bg1"/>
                </a:solidFill>
              </a:rPr>
              <a:t>）榆执字第</a:t>
            </a:r>
            <a:r>
              <a:rPr lang="en-US" altLang="zh-CN" sz="1200" dirty="0" smtClean="0">
                <a:solidFill>
                  <a:schemeClr val="bg1"/>
                </a:solidFill>
              </a:rPr>
              <a:t>305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sz="1200" dirty="0">
              <a:solidFill>
                <a:schemeClr val="bg1"/>
              </a:solidFill>
            </a:endParaRPr>
          </a:p>
        </p:txBody>
      </p:sp>
      <p:pic>
        <p:nvPicPr>
          <p:cNvPr id="9" name="图片 8" descr="刘利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338" y="1430338"/>
            <a:ext cx="2366962" cy="2915726"/>
          </a:xfrm>
          <a:prstGeom prst="rect">
            <a:avLst/>
          </a:prstGeom>
        </p:spPr>
      </p:pic>
      <p:pic>
        <p:nvPicPr>
          <p:cNvPr id="10" name="图片 9" descr="李巧莉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525" y="1430337"/>
            <a:ext cx="2274888" cy="280230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ctrTitle" idx="4294967295"/>
          </p:nvPr>
        </p:nvSpPr>
        <p:spPr>
          <a:xfrm>
            <a:off x="1598613" y="144463"/>
            <a:ext cx="7545387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榆林市中级人民法院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第十批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  <a:endParaRPr lang="zh-CN" altLang="en-US" sz="2200" b="1" dirty="0">
              <a:solidFill>
                <a:schemeClr val="folHlink"/>
              </a:solidFill>
              <a:latin typeface="仿宋" panose="02010609060101010101" pitchFamily="1" charset="-122"/>
              <a:ea typeface="仿宋" panose="02010609060101010101" pitchFamily="1" charset="-122"/>
            </a:endParaRPr>
          </a:p>
        </p:txBody>
      </p:sp>
      <p:sp>
        <p:nvSpPr>
          <p:cNvPr id="16387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16388" name="Picture 5" descr="fh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01638" y="339725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9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方正美黑简体" charset="-122"/>
            </a:endParaRPr>
          </a:p>
        </p:txBody>
      </p:sp>
      <p:sp>
        <p:nvSpPr>
          <p:cNvPr id="16390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33794" name="Rectangle 3"/>
          <p:cNvSpPr>
            <a:spLocks noGrp="1"/>
          </p:cNvSpPr>
          <p:nvPr/>
        </p:nvSpPr>
        <p:spPr>
          <a:xfrm>
            <a:off x="5114610" y="4380821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执行法院：府谷县人民法院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b="1" dirty="0" smtClean="0">
                <a:solidFill>
                  <a:srgbClr val="92D050"/>
                </a:solidFill>
              </a:rPr>
              <a:t>王彦明</a:t>
            </a:r>
            <a:endParaRPr lang="zh-CN" altLang="en-US" b="1" dirty="0" smtClean="0">
              <a:solidFill>
                <a:srgbClr val="92D050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6127231989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6013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户籍所在地：陕西省榆林市府谷县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7.2025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</a:rPr>
              <a:t> 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2017</a:t>
            </a:r>
            <a:r>
              <a:rPr lang="zh-CN" altLang="en-US" sz="1200" dirty="0" smtClean="0">
                <a:solidFill>
                  <a:schemeClr val="bg1"/>
                </a:solidFill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</a:rPr>
              <a:t>0822</a:t>
            </a:r>
            <a:r>
              <a:rPr lang="zh-CN" altLang="en-US" sz="1200" dirty="0" smtClean="0">
                <a:solidFill>
                  <a:schemeClr val="bg1"/>
                </a:solidFill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</a:rPr>
              <a:t>41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2" name="Rectangle 3"/>
          <p:cNvSpPr>
            <a:spLocks noGrp="1"/>
          </p:cNvSpPr>
          <p:nvPr/>
        </p:nvSpPr>
        <p:spPr>
          <a:xfrm>
            <a:off x="1314226" y="4359047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：榆阳区人民法院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被执行人姓名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zh-CN" altLang="en-US" b="1" dirty="0" smtClean="0">
                <a:solidFill>
                  <a:srgbClr val="92D050"/>
                </a:solidFill>
              </a:rPr>
              <a:t>陈亮</a:t>
            </a:r>
            <a:endParaRPr lang="zh-CN" altLang="en-US" sz="1200" b="1" dirty="0">
              <a:solidFill>
                <a:srgbClr val="92D050"/>
              </a:solidFill>
              <a:ea typeface="方正大黑简体" charset="-122"/>
            </a:endParaRPr>
          </a:p>
          <a:p>
            <a:pPr marL="0" lvl="0" indent="0" algn="just" eaLnBrk="1" hangingPunct="1">
              <a:lnSpc>
                <a:spcPct val="140000"/>
              </a:lnSpc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5137221981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5114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户籍所在地：四川省巴中地区南江县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标的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34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 smtClean="0">
                <a:solidFill>
                  <a:schemeClr val="bg1"/>
                </a:solidFill>
              </a:rPr>
              <a:t>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2016</a:t>
            </a:r>
            <a:r>
              <a:rPr lang="zh-CN" altLang="en-US" sz="1200" dirty="0" smtClean="0">
                <a:solidFill>
                  <a:schemeClr val="bg1"/>
                </a:solidFill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</a:rPr>
              <a:t>0802</a:t>
            </a:r>
            <a:r>
              <a:rPr lang="zh-CN" altLang="en-US" sz="1200" dirty="0" smtClean="0">
                <a:solidFill>
                  <a:schemeClr val="bg1"/>
                </a:solidFill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</a:rPr>
              <a:t>304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sz="1200" dirty="0">
              <a:solidFill>
                <a:schemeClr val="bg1"/>
              </a:solidFill>
            </a:endParaRPr>
          </a:p>
        </p:txBody>
      </p:sp>
      <p:pic>
        <p:nvPicPr>
          <p:cNvPr id="9" name="图片 8" descr="陈亮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338" y="1430338"/>
            <a:ext cx="2366962" cy="2915726"/>
          </a:xfrm>
          <a:prstGeom prst="rect">
            <a:avLst/>
          </a:prstGeom>
        </p:spPr>
      </p:pic>
      <p:pic>
        <p:nvPicPr>
          <p:cNvPr id="10" name="图片 9" descr="王彦明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525" y="1430337"/>
            <a:ext cx="2306808" cy="2841625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ctrTitle" idx="4294967295"/>
          </p:nvPr>
        </p:nvSpPr>
        <p:spPr>
          <a:xfrm>
            <a:off x="1598613" y="144463"/>
            <a:ext cx="7545387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榆林市中级人民法院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第十批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  <a:endParaRPr lang="zh-CN" altLang="en-US" sz="2200" b="1" dirty="0">
              <a:solidFill>
                <a:schemeClr val="folHlink"/>
              </a:solidFill>
              <a:latin typeface="仿宋" panose="02010609060101010101" pitchFamily="1" charset="-122"/>
              <a:ea typeface="仿宋" panose="02010609060101010101" pitchFamily="1" charset="-122"/>
            </a:endParaRPr>
          </a:p>
        </p:txBody>
      </p:sp>
      <p:sp>
        <p:nvSpPr>
          <p:cNvPr id="16387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16388" name="Picture 5" descr="fh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01638" y="339725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9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方正美黑简体" charset="-122"/>
            </a:endParaRPr>
          </a:p>
        </p:txBody>
      </p:sp>
      <p:sp>
        <p:nvSpPr>
          <p:cNvPr id="16390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33794" name="Rectangle 3"/>
          <p:cNvSpPr>
            <a:spLocks noGrp="1"/>
          </p:cNvSpPr>
          <p:nvPr/>
        </p:nvSpPr>
        <p:spPr>
          <a:xfrm>
            <a:off x="5114610" y="4380821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执行法院：府谷县人民法院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b="1" dirty="0" smtClean="0">
                <a:solidFill>
                  <a:srgbClr val="92D050"/>
                </a:solidFill>
              </a:rPr>
              <a:t>高爱</a:t>
            </a:r>
            <a:endParaRPr lang="zh-CN" altLang="en-US" b="1" dirty="0" smtClean="0">
              <a:solidFill>
                <a:srgbClr val="92D050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6127231982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2046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户籍所在地：陕西省榆林市府谷县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10.62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</a:rPr>
              <a:t> 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2017</a:t>
            </a:r>
            <a:r>
              <a:rPr lang="zh-CN" altLang="en-US" sz="1200" dirty="0" smtClean="0">
                <a:solidFill>
                  <a:schemeClr val="bg1"/>
                </a:solidFill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</a:rPr>
              <a:t>0822</a:t>
            </a:r>
            <a:r>
              <a:rPr lang="zh-CN" altLang="en-US" sz="1200" dirty="0" smtClean="0">
                <a:solidFill>
                  <a:schemeClr val="bg1"/>
                </a:solidFill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</a:rPr>
              <a:t>13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2" name="Rectangle 3"/>
          <p:cNvSpPr>
            <a:spLocks noGrp="1"/>
          </p:cNvSpPr>
          <p:nvPr/>
        </p:nvSpPr>
        <p:spPr>
          <a:xfrm>
            <a:off x="1314226" y="4359047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：府谷县人民法院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被执行人姓名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zh-CN" altLang="en-US" b="1" dirty="0" smtClean="0">
                <a:solidFill>
                  <a:srgbClr val="92D050"/>
                </a:solidFill>
              </a:rPr>
              <a:t>王利锋</a:t>
            </a:r>
            <a:endParaRPr lang="zh-CN" altLang="en-US" sz="1200" b="1" dirty="0">
              <a:solidFill>
                <a:srgbClr val="92D050"/>
              </a:solidFill>
              <a:ea typeface="方正大黑简体" charset="-122"/>
            </a:endParaRPr>
          </a:p>
          <a:p>
            <a:pPr marL="0" lvl="0" indent="0" algn="just" eaLnBrk="1" hangingPunct="1">
              <a:lnSpc>
                <a:spcPct val="140000"/>
              </a:lnSpc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6127231982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2816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户籍所在地：陕西省榆林市府谷县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标的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10.17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 smtClean="0">
                <a:solidFill>
                  <a:schemeClr val="bg1"/>
                </a:solidFill>
              </a:rPr>
              <a:t>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2017</a:t>
            </a:r>
            <a:r>
              <a:rPr lang="zh-CN" altLang="en-US" sz="1200" dirty="0" smtClean="0">
                <a:solidFill>
                  <a:schemeClr val="bg1"/>
                </a:solidFill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</a:rPr>
              <a:t>0822</a:t>
            </a:r>
            <a:r>
              <a:rPr lang="zh-CN" altLang="en-US" sz="1200" dirty="0" smtClean="0">
                <a:solidFill>
                  <a:schemeClr val="bg1"/>
                </a:solidFill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</a:rPr>
              <a:t>67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sz="1200" dirty="0">
              <a:solidFill>
                <a:schemeClr val="bg1"/>
              </a:solidFill>
            </a:endParaRPr>
          </a:p>
        </p:txBody>
      </p:sp>
      <p:pic>
        <p:nvPicPr>
          <p:cNvPr id="9" name="图片 8" descr="王利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338" y="1439863"/>
            <a:ext cx="2366962" cy="2832100"/>
          </a:xfrm>
          <a:prstGeom prst="rect">
            <a:avLst/>
          </a:prstGeom>
        </p:spPr>
      </p:pic>
      <p:pic>
        <p:nvPicPr>
          <p:cNvPr id="10" name="图片 9" descr="高爱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525" y="1430337"/>
            <a:ext cx="2274888" cy="2802305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ctrTitle" idx="4294967295"/>
          </p:nvPr>
        </p:nvSpPr>
        <p:spPr>
          <a:xfrm>
            <a:off x="1598613" y="144463"/>
            <a:ext cx="7545387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榆林市中级人民法院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第十批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  <a:endParaRPr lang="zh-CN" altLang="en-US" sz="2200" b="1" dirty="0">
              <a:solidFill>
                <a:schemeClr val="folHlink"/>
              </a:solidFill>
              <a:latin typeface="仿宋" panose="02010609060101010101" pitchFamily="1" charset="-122"/>
              <a:ea typeface="仿宋" panose="02010609060101010101" pitchFamily="1" charset="-122"/>
            </a:endParaRPr>
          </a:p>
        </p:txBody>
      </p:sp>
      <p:sp>
        <p:nvSpPr>
          <p:cNvPr id="16387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16388" name="Picture 5" descr="fh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01638" y="339725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9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方正美黑简体" charset="-122"/>
            </a:endParaRPr>
          </a:p>
        </p:txBody>
      </p:sp>
      <p:sp>
        <p:nvSpPr>
          <p:cNvPr id="16390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33794" name="Rectangle 3"/>
          <p:cNvSpPr>
            <a:spLocks noGrp="1"/>
          </p:cNvSpPr>
          <p:nvPr/>
        </p:nvSpPr>
        <p:spPr>
          <a:xfrm>
            <a:off x="5114610" y="4380821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执行法院：府谷县人民法院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b="1" dirty="0" smtClean="0">
                <a:solidFill>
                  <a:srgbClr val="92D050"/>
                </a:solidFill>
              </a:rPr>
              <a:t>王建忠</a:t>
            </a:r>
            <a:endParaRPr lang="zh-CN" altLang="en-US" b="1" dirty="0" smtClean="0">
              <a:solidFill>
                <a:srgbClr val="92D050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6127231964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7610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户籍所在地：陕西省榆林市府谷县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30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</a:rPr>
              <a:t> 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2017</a:t>
            </a:r>
            <a:r>
              <a:rPr lang="zh-CN" altLang="en-US" sz="1200" dirty="0" smtClean="0">
                <a:solidFill>
                  <a:schemeClr val="bg1"/>
                </a:solidFill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</a:rPr>
              <a:t>0822</a:t>
            </a:r>
            <a:r>
              <a:rPr lang="zh-CN" altLang="en-US" sz="1200" dirty="0" smtClean="0">
                <a:solidFill>
                  <a:schemeClr val="bg1"/>
                </a:solidFill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</a:rPr>
              <a:t>210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2" name="Rectangle 3"/>
          <p:cNvSpPr>
            <a:spLocks noGrp="1"/>
          </p:cNvSpPr>
          <p:nvPr/>
        </p:nvSpPr>
        <p:spPr>
          <a:xfrm>
            <a:off x="1314226" y="4359047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：府谷县人民法院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被执行人姓名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zh-CN" altLang="en-US" b="1" dirty="0" smtClean="0">
                <a:solidFill>
                  <a:srgbClr val="92D050"/>
                </a:solidFill>
              </a:rPr>
              <a:t>刘名儒</a:t>
            </a:r>
            <a:endParaRPr lang="zh-CN" altLang="en-US" sz="1200" b="1" dirty="0">
              <a:solidFill>
                <a:srgbClr val="92D050"/>
              </a:solidFill>
              <a:ea typeface="方正大黑简体" charset="-122"/>
            </a:endParaRPr>
          </a:p>
          <a:p>
            <a:pPr marL="0" lvl="0" indent="0" algn="just" eaLnBrk="1" hangingPunct="1">
              <a:lnSpc>
                <a:spcPct val="140000"/>
              </a:lnSpc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6127231983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5217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户籍所在地：陕西省榆林市府谷县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标的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10.62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 smtClean="0">
                <a:solidFill>
                  <a:schemeClr val="bg1"/>
                </a:solidFill>
              </a:rPr>
              <a:t>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2017</a:t>
            </a:r>
            <a:r>
              <a:rPr lang="zh-CN" altLang="en-US" sz="1200" dirty="0" smtClean="0">
                <a:solidFill>
                  <a:schemeClr val="bg1"/>
                </a:solidFill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</a:rPr>
              <a:t>0822</a:t>
            </a:r>
            <a:r>
              <a:rPr lang="zh-CN" altLang="en-US" sz="1200" dirty="0" smtClean="0">
                <a:solidFill>
                  <a:schemeClr val="bg1"/>
                </a:solidFill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</a:rPr>
              <a:t>13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sz="1200" dirty="0">
              <a:solidFill>
                <a:schemeClr val="bg1"/>
              </a:solidFill>
            </a:endParaRPr>
          </a:p>
        </p:txBody>
      </p:sp>
      <p:pic>
        <p:nvPicPr>
          <p:cNvPr id="9" name="图片 8" descr="刘名儒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338" y="1430337"/>
            <a:ext cx="2366962" cy="2841625"/>
          </a:xfrm>
          <a:prstGeom prst="rect">
            <a:avLst/>
          </a:prstGeom>
        </p:spPr>
      </p:pic>
      <p:pic>
        <p:nvPicPr>
          <p:cNvPr id="10" name="图片 9" descr="王建忠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525" y="1430338"/>
            <a:ext cx="2306807" cy="2841624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ctrTitle" idx="4294967295"/>
          </p:nvPr>
        </p:nvSpPr>
        <p:spPr>
          <a:xfrm>
            <a:off x="1598613" y="144463"/>
            <a:ext cx="7545387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榆林市中级人民法院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第十批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  <a:endParaRPr lang="zh-CN" altLang="en-US" sz="2200" b="1" dirty="0">
              <a:solidFill>
                <a:schemeClr val="folHlink"/>
              </a:solidFill>
              <a:latin typeface="仿宋" panose="02010609060101010101" pitchFamily="1" charset="-122"/>
              <a:ea typeface="仿宋" panose="02010609060101010101" pitchFamily="1" charset="-122"/>
            </a:endParaRPr>
          </a:p>
        </p:txBody>
      </p:sp>
      <p:sp>
        <p:nvSpPr>
          <p:cNvPr id="16387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16388" name="Picture 5" descr="fh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01638" y="339725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9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方正美黑简体" charset="-122"/>
            </a:endParaRPr>
          </a:p>
        </p:txBody>
      </p:sp>
      <p:sp>
        <p:nvSpPr>
          <p:cNvPr id="16390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33794" name="Rectangle 3"/>
          <p:cNvSpPr>
            <a:spLocks noGrp="1"/>
          </p:cNvSpPr>
          <p:nvPr/>
        </p:nvSpPr>
        <p:spPr>
          <a:xfrm>
            <a:off x="5114610" y="4380821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执行法院：府谷县人民法院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b="1" dirty="0" smtClean="0">
                <a:solidFill>
                  <a:srgbClr val="92D050"/>
                </a:solidFill>
              </a:rPr>
              <a:t>李凤娥</a:t>
            </a:r>
            <a:endParaRPr lang="zh-CN" altLang="en-US" b="1" dirty="0" smtClean="0">
              <a:solidFill>
                <a:srgbClr val="92D050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6127231973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8021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户籍所在地：陕西省榆林市府谷县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30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</a:rPr>
              <a:t> 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2017</a:t>
            </a:r>
            <a:r>
              <a:rPr lang="zh-CN" altLang="en-US" sz="1200" dirty="0" smtClean="0">
                <a:solidFill>
                  <a:schemeClr val="bg1"/>
                </a:solidFill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</a:rPr>
              <a:t>0822</a:t>
            </a:r>
            <a:r>
              <a:rPr lang="zh-CN" altLang="en-US" sz="1200" dirty="0" smtClean="0">
                <a:solidFill>
                  <a:schemeClr val="bg1"/>
                </a:solidFill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</a:rPr>
              <a:t>210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2" name="Rectangle 3"/>
          <p:cNvSpPr>
            <a:spLocks noGrp="1"/>
          </p:cNvSpPr>
          <p:nvPr/>
        </p:nvSpPr>
        <p:spPr>
          <a:xfrm>
            <a:off x="1314226" y="4359047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：府谷县人民法院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被执行人姓名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zh-CN" altLang="en-US" b="1" dirty="0" smtClean="0">
                <a:solidFill>
                  <a:srgbClr val="92D050"/>
                </a:solidFill>
              </a:rPr>
              <a:t>康英英</a:t>
            </a:r>
            <a:endParaRPr lang="zh-CN" altLang="en-US" sz="1200" b="1" dirty="0">
              <a:solidFill>
                <a:srgbClr val="92D050"/>
              </a:solidFill>
              <a:ea typeface="方正大黑简体" charset="-122"/>
            </a:endParaRPr>
          </a:p>
          <a:p>
            <a:pPr marL="0" lvl="0" indent="0" algn="just" eaLnBrk="1" hangingPunct="1">
              <a:lnSpc>
                <a:spcPct val="140000"/>
              </a:lnSpc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6127231967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0447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户籍所在地：陕西省榆林市府谷县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标的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30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 smtClean="0">
                <a:solidFill>
                  <a:schemeClr val="bg1"/>
                </a:solidFill>
              </a:rPr>
              <a:t>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2017</a:t>
            </a:r>
            <a:r>
              <a:rPr lang="zh-CN" altLang="en-US" sz="1200" dirty="0" smtClean="0">
                <a:solidFill>
                  <a:schemeClr val="bg1"/>
                </a:solidFill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</a:rPr>
              <a:t>0822</a:t>
            </a:r>
            <a:r>
              <a:rPr lang="zh-CN" altLang="en-US" sz="1200" dirty="0" smtClean="0">
                <a:solidFill>
                  <a:schemeClr val="bg1"/>
                </a:solidFill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</a:rPr>
              <a:t>210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sz="1200" dirty="0">
              <a:solidFill>
                <a:schemeClr val="bg1"/>
              </a:solidFill>
            </a:endParaRPr>
          </a:p>
        </p:txBody>
      </p:sp>
      <p:pic>
        <p:nvPicPr>
          <p:cNvPr id="9" name="图片 8" descr="康英英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338" y="1430337"/>
            <a:ext cx="2366962" cy="2841625"/>
          </a:xfrm>
          <a:prstGeom prst="rect">
            <a:avLst/>
          </a:prstGeom>
        </p:spPr>
      </p:pic>
      <p:pic>
        <p:nvPicPr>
          <p:cNvPr id="10" name="图片 9" descr="李凤娥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525" y="1430336"/>
            <a:ext cx="2306808" cy="2841625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ctrTitle" idx="4294967295"/>
          </p:nvPr>
        </p:nvSpPr>
        <p:spPr>
          <a:xfrm>
            <a:off x="1598613" y="144463"/>
            <a:ext cx="7545387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榆林市中级人民法院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第十批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  <a:endParaRPr lang="zh-CN" altLang="en-US" sz="2200" b="1" dirty="0">
              <a:solidFill>
                <a:schemeClr val="folHlink"/>
              </a:solidFill>
              <a:latin typeface="仿宋" panose="02010609060101010101" pitchFamily="1" charset="-122"/>
              <a:ea typeface="仿宋" panose="02010609060101010101" pitchFamily="1" charset="-122"/>
            </a:endParaRPr>
          </a:p>
        </p:txBody>
      </p:sp>
      <p:sp>
        <p:nvSpPr>
          <p:cNvPr id="16387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16388" name="Picture 5" descr="fh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01638" y="339725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9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方正美黑简体" charset="-122"/>
            </a:endParaRPr>
          </a:p>
        </p:txBody>
      </p:sp>
      <p:sp>
        <p:nvSpPr>
          <p:cNvPr id="16390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33794" name="Rectangle 3"/>
          <p:cNvSpPr>
            <a:spLocks noGrp="1"/>
          </p:cNvSpPr>
          <p:nvPr/>
        </p:nvSpPr>
        <p:spPr>
          <a:xfrm>
            <a:off x="5114610" y="4380821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执行法院：府谷县人民法院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b="1" dirty="0" smtClean="0">
                <a:solidFill>
                  <a:srgbClr val="92D050"/>
                </a:solidFill>
              </a:rPr>
              <a:t>张买树</a:t>
            </a:r>
            <a:endParaRPr lang="zh-CN" altLang="en-US" b="1" dirty="0" smtClean="0">
              <a:solidFill>
                <a:srgbClr val="92D050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6127231958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001X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户籍所在地：陕西省榆林市府谷县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5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</a:rPr>
              <a:t> 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2017</a:t>
            </a:r>
            <a:r>
              <a:rPr lang="zh-CN" altLang="en-US" sz="1200" dirty="0" smtClean="0">
                <a:solidFill>
                  <a:schemeClr val="bg1"/>
                </a:solidFill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</a:rPr>
              <a:t>0822</a:t>
            </a:r>
            <a:r>
              <a:rPr lang="zh-CN" altLang="en-US" sz="1200" dirty="0" smtClean="0">
                <a:solidFill>
                  <a:schemeClr val="bg1"/>
                </a:solidFill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</a:rPr>
              <a:t>385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2" name="Rectangle 3"/>
          <p:cNvSpPr>
            <a:spLocks noGrp="1"/>
          </p:cNvSpPr>
          <p:nvPr/>
        </p:nvSpPr>
        <p:spPr>
          <a:xfrm>
            <a:off x="1314226" y="4359047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：府谷县人民法院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被执行人姓名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zh-CN" altLang="en-US" b="1" dirty="0" smtClean="0">
                <a:solidFill>
                  <a:srgbClr val="92D050"/>
                </a:solidFill>
              </a:rPr>
              <a:t>康志云</a:t>
            </a:r>
            <a:endParaRPr lang="zh-CN" altLang="en-US" sz="1200" b="1" dirty="0">
              <a:solidFill>
                <a:srgbClr val="92D050"/>
              </a:solidFill>
              <a:ea typeface="方正大黑简体" charset="-122"/>
            </a:endParaRPr>
          </a:p>
          <a:p>
            <a:pPr marL="0" lvl="0" indent="0" algn="just" eaLnBrk="1" hangingPunct="1">
              <a:lnSpc>
                <a:spcPct val="140000"/>
              </a:lnSpc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1422331971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0521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户籍所在地：山西省忻州市保德县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标的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4.33864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 smtClean="0">
                <a:solidFill>
                  <a:schemeClr val="bg1"/>
                </a:solidFill>
              </a:rPr>
              <a:t>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2017</a:t>
            </a:r>
            <a:r>
              <a:rPr lang="zh-CN" altLang="en-US" sz="1200" dirty="0" smtClean="0">
                <a:solidFill>
                  <a:schemeClr val="bg1"/>
                </a:solidFill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</a:rPr>
              <a:t>0822</a:t>
            </a:r>
            <a:r>
              <a:rPr lang="zh-CN" altLang="en-US" sz="1200" dirty="0" smtClean="0">
                <a:solidFill>
                  <a:schemeClr val="bg1"/>
                </a:solidFill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</a:rPr>
              <a:t>207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sz="1200" dirty="0">
              <a:solidFill>
                <a:schemeClr val="bg1"/>
              </a:solidFill>
            </a:endParaRPr>
          </a:p>
        </p:txBody>
      </p:sp>
      <p:pic>
        <p:nvPicPr>
          <p:cNvPr id="9" name="图片 8" descr="康志云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338" y="1430337"/>
            <a:ext cx="2366962" cy="2841625"/>
          </a:xfrm>
          <a:prstGeom prst="rect">
            <a:avLst/>
          </a:prstGeom>
        </p:spPr>
      </p:pic>
      <p:pic>
        <p:nvPicPr>
          <p:cNvPr id="10" name="图片 9" descr="张买树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525" y="1430336"/>
            <a:ext cx="2306808" cy="2841625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ctrTitle" idx="4294967295"/>
          </p:nvPr>
        </p:nvSpPr>
        <p:spPr>
          <a:xfrm>
            <a:off x="1598613" y="144463"/>
            <a:ext cx="7545387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榆林市中级人民法院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第十批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  <a:endParaRPr lang="zh-CN" altLang="en-US" sz="2200" b="1" dirty="0">
              <a:solidFill>
                <a:schemeClr val="folHlink"/>
              </a:solidFill>
              <a:latin typeface="仿宋" panose="02010609060101010101" pitchFamily="1" charset="-122"/>
              <a:ea typeface="仿宋" panose="02010609060101010101" pitchFamily="1" charset="-122"/>
            </a:endParaRPr>
          </a:p>
        </p:txBody>
      </p:sp>
      <p:sp>
        <p:nvSpPr>
          <p:cNvPr id="16387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16388" name="Picture 5" descr="fh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01638" y="339725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9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方正美黑简体" charset="-122"/>
            </a:endParaRPr>
          </a:p>
        </p:txBody>
      </p:sp>
      <p:sp>
        <p:nvSpPr>
          <p:cNvPr id="16390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33794" name="Rectangle 3"/>
          <p:cNvSpPr>
            <a:spLocks noGrp="1"/>
          </p:cNvSpPr>
          <p:nvPr/>
        </p:nvSpPr>
        <p:spPr>
          <a:xfrm>
            <a:off x="5114610" y="4380821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执行法院：府谷县人民法院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b="1" dirty="0" smtClean="0">
                <a:solidFill>
                  <a:srgbClr val="92D050"/>
                </a:solidFill>
              </a:rPr>
              <a:t>周美丽</a:t>
            </a:r>
            <a:endParaRPr lang="zh-CN" altLang="en-US" b="1" dirty="0" smtClean="0">
              <a:solidFill>
                <a:srgbClr val="92D050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6127231972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4424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户籍所在地：陕西省榆林市府谷县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40.16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</a:rPr>
              <a:t> 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2017</a:t>
            </a:r>
            <a:r>
              <a:rPr lang="zh-CN" altLang="en-US" sz="1200" dirty="0" smtClean="0">
                <a:solidFill>
                  <a:schemeClr val="bg1"/>
                </a:solidFill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</a:rPr>
              <a:t>0822</a:t>
            </a:r>
            <a:r>
              <a:rPr lang="zh-CN" altLang="en-US" sz="1200" dirty="0" smtClean="0">
                <a:solidFill>
                  <a:schemeClr val="bg1"/>
                </a:solidFill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</a:rPr>
              <a:t>221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2" name="Rectangle 3"/>
          <p:cNvSpPr>
            <a:spLocks noGrp="1"/>
          </p:cNvSpPr>
          <p:nvPr/>
        </p:nvSpPr>
        <p:spPr>
          <a:xfrm>
            <a:off x="1314226" y="4359047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：府谷县人民法院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被执行人姓名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zh-CN" altLang="en-US" b="1" dirty="0" smtClean="0">
                <a:solidFill>
                  <a:srgbClr val="92D050"/>
                </a:solidFill>
              </a:rPr>
              <a:t>齐继林</a:t>
            </a:r>
            <a:endParaRPr lang="zh-CN" altLang="en-US" sz="1200" b="1" dirty="0">
              <a:solidFill>
                <a:srgbClr val="92D050"/>
              </a:solidFill>
              <a:ea typeface="方正大黑简体" charset="-122"/>
            </a:endParaRPr>
          </a:p>
          <a:p>
            <a:pPr marL="0" lvl="0" indent="0" algn="just" eaLnBrk="1" hangingPunct="1">
              <a:lnSpc>
                <a:spcPct val="140000"/>
              </a:lnSpc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6127231967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0015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户籍所在地：陕西省榆林市府谷县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标的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40.16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 smtClean="0">
                <a:solidFill>
                  <a:schemeClr val="bg1"/>
                </a:solidFill>
              </a:rPr>
              <a:t>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2017</a:t>
            </a:r>
            <a:r>
              <a:rPr lang="zh-CN" altLang="en-US" sz="1200" dirty="0" smtClean="0">
                <a:solidFill>
                  <a:schemeClr val="bg1"/>
                </a:solidFill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</a:rPr>
              <a:t>0822</a:t>
            </a:r>
            <a:r>
              <a:rPr lang="zh-CN" altLang="en-US" sz="1200" dirty="0" smtClean="0">
                <a:solidFill>
                  <a:schemeClr val="bg1"/>
                </a:solidFill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</a:rPr>
              <a:t>221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sz="1200" dirty="0">
              <a:solidFill>
                <a:schemeClr val="bg1"/>
              </a:solidFill>
            </a:endParaRPr>
          </a:p>
        </p:txBody>
      </p:sp>
      <p:pic>
        <p:nvPicPr>
          <p:cNvPr id="9" name="图片 8" descr="齐继林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338" y="1430337"/>
            <a:ext cx="2366962" cy="2841625"/>
          </a:xfrm>
          <a:prstGeom prst="rect">
            <a:avLst/>
          </a:prstGeom>
        </p:spPr>
      </p:pic>
      <p:pic>
        <p:nvPicPr>
          <p:cNvPr id="10" name="图片 9" descr="周美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525" y="1430338"/>
            <a:ext cx="2306807" cy="2841624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ctrTitle" idx="4294967295"/>
          </p:nvPr>
        </p:nvSpPr>
        <p:spPr>
          <a:xfrm>
            <a:off x="1598613" y="144463"/>
            <a:ext cx="7545387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榆林市中级人民法院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第十批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  <a:endParaRPr lang="zh-CN" altLang="en-US" sz="2200" b="1" dirty="0">
              <a:solidFill>
                <a:schemeClr val="folHlink"/>
              </a:solidFill>
              <a:latin typeface="仿宋" panose="02010609060101010101" pitchFamily="1" charset="-122"/>
              <a:ea typeface="仿宋" panose="02010609060101010101" pitchFamily="1" charset="-122"/>
            </a:endParaRPr>
          </a:p>
        </p:txBody>
      </p:sp>
      <p:sp>
        <p:nvSpPr>
          <p:cNvPr id="16387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16388" name="Picture 5" descr="fh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01638" y="339725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9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方正美黑简体" charset="-122"/>
            </a:endParaRPr>
          </a:p>
        </p:txBody>
      </p:sp>
      <p:sp>
        <p:nvSpPr>
          <p:cNvPr id="16390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33794" name="Rectangle 3"/>
          <p:cNvSpPr>
            <a:spLocks noGrp="1"/>
          </p:cNvSpPr>
          <p:nvPr/>
        </p:nvSpPr>
        <p:spPr>
          <a:xfrm>
            <a:off x="5114610" y="4380821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执行法院：府谷县人民法院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b="1" dirty="0" smtClean="0">
                <a:solidFill>
                  <a:srgbClr val="92D050"/>
                </a:solidFill>
              </a:rPr>
              <a:t>杨艳艳</a:t>
            </a:r>
            <a:endParaRPr lang="zh-CN" altLang="en-US" b="1" dirty="0" smtClean="0">
              <a:solidFill>
                <a:srgbClr val="92D050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6106281985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0829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户籍所在地：陕西省延安市富县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18.8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</a:rPr>
              <a:t> 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2017</a:t>
            </a:r>
            <a:r>
              <a:rPr lang="zh-CN" altLang="en-US" sz="1200" dirty="0" smtClean="0">
                <a:solidFill>
                  <a:schemeClr val="bg1"/>
                </a:solidFill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</a:rPr>
              <a:t>0822</a:t>
            </a:r>
            <a:r>
              <a:rPr lang="zh-CN" altLang="en-US" sz="1200" dirty="0" smtClean="0">
                <a:solidFill>
                  <a:schemeClr val="bg1"/>
                </a:solidFill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</a:rPr>
              <a:t>551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2" name="Rectangle 3"/>
          <p:cNvSpPr>
            <a:spLocks noGrp="1"/>
          </p:cNvSpPr>
          <p:nvPr/>
        </p:nvSpPr>
        <p:spPr>
          <a:xfrm>
            <a:off x="1314226" y="4359047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：府谷县人民法院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被执行人姓名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zh-CN" altLang="en-US" b="1" dirty="0" smtClean="0">
                <a:solidFill>
                  <a:srgbClr val="92D050"/>
                </a:solidFill>
              </a:rPr>
              <a:t>王拽小</a:t>
            </a:r>
            <a:endParaRPr lang="zh-CN" altLang="en-US" sz="1200" b="1" dirty="0">
              <a:solidFill>
                <a:srgbClr val="92D050"/>
              </a:solidFill>
              <a:ea typeface="方正大黑简体" charset="-122"/>
            </a:endParaRPr>
          </a:p>
          <a:p>
            <a:pPr marL="0" lvl="0" indent="0" algn="just" eaLnBrk="1" hangingPunct="1">
              <a:lnSpc>
                <a:spcPct val="140000"/>
              </a:lnSpc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6127231973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1216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户籍所在地：陕西省榆林市府谷县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标的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18.8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 smtClean="0">
                <a:solidFill>
                  <a:schemeClr val="bg1"/>
                </a:solidFill>
              </a:rPr>
              <a:t>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2017</a:t>
            </a:r>
            <a:r>
              <a:rPr lang="zh-CN" altLang="en-US" sz="1200" dirty="0" smtClean="0">
                <a:solidFill>
                  <a:schemeClr val="bg1"/>
                </a:solidFill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</a:rPr>
              <a:t>0822</a:t>
            </a:r>
            <a:r>
              <a:rPr lang="zh-CN" altLang="en-US" sz="1200" dirty="0" smtClean="0">
                <a:solidFill>
                  <a:schemeClr val="bg1"/>
                </a:solidFill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</a:rPr>
              <a:t>551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sz="1200" dirty="0">
              <a:solidFill>
                <a:schemeClr val="bg1"/>
              </a:solidFill>
            </a:endParaRPr>
          </a:p>
        </p:txBody>
      </p:sp>
      <p:pic>
        <p:nvPicPr>
          <p:cNvPr id="9" name="图片 8" descr="王拽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338" y="1439863"/>
            <a:ext cx="2366962" cy="2832100"/>
          </a:xfrm>
          <a:prstGeom prst="rect">
            <a:avLst/>
          </a:prstGeom>
        </p:spPr>
      </p:pic>
      <p:pic>
        <p:nvPicPr>
          <p:cNvPr id="10" name="图片 9" descr="杨艳艳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525" y="1430337"/>
            <a:ext cx="2306808" cy="2841625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ctrTitle" idx="4294967295"/>
          </p:nvPr>
        </p:nvSpPr>
        <p:spPr>
          <a:xfrm>
            <a:off x="1598613" y="144463"/>
            <a:ext cx="7545387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榆林市中级人民法院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第十批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  <a:endParaRPr lang="zh-CN" altLang="en-US" sz="2200" b="1" dirty="0">
              <a:solidFill>
                <a:schemeClr val="folHlink"/>
              </a:solidFill>
              <a:latin typeface="仿宋" panose="02010609060101010101" pitchFamily="1" charset="-122"/>
              <a:ea typeface="仿宋" panose="02010609060101010101" pitchFamily="1" charset="-122"/>
            </a:endParaRPr>
          </a:p>
        </p:txBody>
      </p:sp>
      <p:sp>
        <p:nvSpPr>
          <p:cNvPr id="16387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16388" name="Picture 5" descr="fh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01638" y="339725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9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方正美黑简体" charset="-122"/>
            </a:endParaRPr>
          </a:p>
        </p:txBody>
      </p:sp>
      <p:sp>
        <p:nvSpPr>
          <p:cNvPr id="16390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33794" name="Rectangle 3"/>
          <p:cNvSpPr>
            <a:spLocks noGrp="1"/>
          </p:cNvSpPr>
          <p:nvPr/>
        </p:nvSpPr>
        <p:spPr>
          <a:xfrm>
            <a:off x="5114610" y="4380821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执行法院：府谷县人民法院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b="1" dirty="0" smtClean="0">
                <a:solidFill>
                  <a:srgbClr val="92D050"/>
                </a:solidFill>
              </a:rPr>
              <a:t>王金厚</a:t>
            </a:r>
            <a:endParaRPr lang="zh-CN" altLang="en-US" b="1" dirty="0" smtClean="0">
              <a:solidFill>
                <a:srgbClr val="92D050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6127231954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7213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户籍所在地：陕西省榆林市府谷县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3.020114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</a:rPr>
              <a:t> 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2017</a:t>
            </a:r>
            <a:r>
              <a:rPr lang="zh-CN" altLang="en-US" sz="1200" dirty="0" smtClean="0">
                <a:solidFill>
                  <a:schemeClr val="bg1"/>
                </a:solidFill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</a:rPr>
              <a:t>0822</a:t>
            </a:r>
            <a:r>
              <a:rPr lang="zh-CN" altLang="en-US" sz="1200" dirty="0" smtClean="0">
                <a:solidFill>
                  <a:schemeClr val="bg1"/>
                </a:solidFill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</a:rPr>
              <a:t>206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2" name="Rectangle 3"/>
          <p:cNvSpPr>
            <a:spLocks noGrp="1"/>
          </p:cNvSpPr>
          <p:nvPr/>
        </p:nvSpPr>
        <p:spPr>
          <a:xfrm>
            <a:off x="1314226" y="4359047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：府谷县人民法院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被执行人姓名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zh-CN" altLang="en-US" b="1" dirty="0" smtClean="0">
                <a:solidFill>
                  <a:srgbClr val="92D050"/>
                </a:solidFill>
              </a:rPr>
              <a:t>何治元</a:t>
            </a:r>
            <a:endParaRPr lang="zh-CN" altLang="en-US" sz="1200" b="1" dirty="0">
              <a:solidFill>
                <a:srgbClr val="92D050"/>
              </a:solidFill>
              <a:ea typeface="方正大黑简体" charset="-122"/>
            </a:endParaRPr>
          </a:p>
          <a:p>
            <a:pPr marL="0" lvl="0" indent="0" algn="just" eaLnBrk="1" hangingPunct="1">
              <a:lnSpc>
                <a:spcPct val="140000"/>
              </a:lnSpc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6127231970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2413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户籍所在地：陕西省榆林市府谷县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标的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18.8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 smtClean="0">
                <a:solidFill>
                  <a:schemeClr val="bg1"/>
                </a:solidFill>
              </a:rPr>
              <a:t>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2017</a:t>
            </a:r>
            <a:r>
              <a:rPr lang="zh-CN" altLang="en-US" sz="1200" dirty="0" smtClean="0">
                <a:solidFill>
                  <a:schemeClr val="bg1"/>
                </a:solidFill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</a:rPr>
              <a:t>0822</a:t>
            </a:r>
            <a:r>
              <a:rPr lang="zh-CN" altLang="en-US" sz="1200" dirty="0" smtClean="0">
                <a:solidFill>
                  <a:schemeClr val="bg1"/>
                </a:solidFill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</a:rPr>
              <a:t>551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sz="1200" dirty="0">
              <a:solidFill>
                <a:schemeClr val="bg1"/>
              </a:solidFill>
            </a:endParaRPr>
          </a:p>
        </p:txBody>
      </p:sp>
      <p:pic>
        <p:nvPicPr>
          <p:cNvPr id="9" name="图片 8" descr="何治元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338" y="1430338"/>
            <a:ext cx="2366962" cy="2915726"/>
          </a:xfrm>
          <a:prstGeom prst="rect">
            <a:avLst/>
          </a:prstGeom>
        </p:spPr>
      </p:pic>
      <p:pic>
        <p:nvPicPr>
          <p:cNvPr id="10" name="图片 9" descr="王金厚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525" y="1430337"/>
            <a:ext cx="2306808" cy="2841625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ctrTitle" idx="4294967295"/>
          </p:nvPr>
        </p:nvSpPr>
        <p:spPr>
          <a:xfrm>
            <a:off x="1598613" y="144463"/>
            <a:ext cx="7545387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榆林市中级人民法院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第十批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  <a:endParaRPr lang="zh-CN" altLang="en-US" sz="2200" b="1" dirty="0">
              <a:solidFill>
                <a:schemeClr val="folHlink"/>
              </a:solidFill>
              <a:latin typeface="仿宋" panose="02010609060101010101" pitchFamily="1" charset="-122"/>
              <a:ea typeface="仿宋" panose="02010609060101010101" pitchFamily="1" charset="-122"/>
            </a:endParaRPr>
          </a:p>
        </p:txBody>
      </p:sp>
      <p:sp>
        <p:nvSpPr>
          <p:cNvPr id="16387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16388" name="Picture 5" descr="fh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01638" y="339725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9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方正美黑简体" charset="-122"/>
            </a:endParaRPr>
          </a:p>
        </p:txBody>
      </p:sp>
      <p:sp>
        <p:nvSpPr>
          <p:cNvPr id="16390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33794" name="Rectangle 3"/>
          <p:cNvSpPr>
            <a:spLocks noGrp="1"/>
          </p:cNvSpPr>
          <p:nvPr/>
        </p:nvSpPr>
        <p:spPr>
          <a:xfrm>
            <a:off x="5114610" y="4380821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执行法院：府谷县人民法院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b="1" dirty="0" smtClean="0">
                <a:solidFill>
                  <a:srgbClr val="92D050"/>
                </a:solidFill>
              </a:rPr>
              <a:t>赵红梅</a:t>
            </a:r>
            <a:endParaRPr lang="zh-CN" altLang="en-US" b="1" dirty="0" smtClean="0">
              <a:solidFill>
                <a:srgbClr val="92D050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6127221978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4448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户籍所在地：陕西省榆林市神木县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30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</a:rPr>
              <a:t> 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2017</a:t>
            </a:r>
            <a:r>
              <a:rPr lang="zh-CN" altLang="en-US" sz="1200" dirty="0" smtClean="0">
                <a:solidFill>
                  <a:schemeClr val="bg1"/>
                </a:solidFill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</a:rPr>
              <a:t>0822</a:t>
            </a:r>
            <a:r>
              <a:rPr lang="zh-CN" altLang="en-US" sz="1200" dirty="0" smtClean="0">
                <a:solidFill>
                  <a:schemeClr val="bg1"/>
                </a:solidFill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</a:rPr>
              <a:t>217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2" name="Rectangle 3"/>
          <p:cNvSpPr>
            <a:spLocks noGrp="1"/>
          </p:cNvSpPr>
          <p:nvPr/>
        </p:nvSpPr>
        <p:spPr>
          <a:xfrm>
            <a:off x="1314226" y="4359047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：府谷县人民法院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被执行人姓名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zh-CN" altLang="en-US" b="1" dirty="0" smtClean="0">
                <a:solidFill>
                  <a:srgbClr val="92D050"/>
                </a:solidFill>
              </a:rPr>
              <a:t>赵新林</a:t>
            </a:r>
            <a:endParaRPr lang="zh-CN" altLang="en-US" sz="1200" b="1" dirty="0">
              <a:solidFill>
                <a:srgbClr val="92D050"/>
              </a:solidFill>
              <a:ea typeface="方正大黑简体" charset="-122"/>
            </a:endParaRPr>
          </a:p>
          <a:p>
            <a:pPr marL="0" lvl="0" indent="0" algn="just" eaLnBrk="1" hangingPunct="1">
              <a:lnSpc>
                <a:spcPct val="140000"/>
              </a:lnSpc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6127231979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0410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户籍所在地：陕西省榆林市府谷县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标的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30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 smtClean="0">
                <a:solidFill>
                  <a:schemeClr val="bg1"/>
                </a:solidFill>
              </a:rPr>
              <a:t>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2017</a:t>
            </a:r>
            <a:r>
              <a:rPr lang="zh-CN" altLang="en-US" sz="1200" dirty="0" smtClean="0">
                <a:solidFill>
                  <a:schemeClr val="bg1"/>
                </a:solidFill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</a:rPr>
              <a:t>0822</a:t>
            </a:r>
            <a:r>
              <a:rPr lang="zh-CN" altLang="en-US" sz="1200" dirty="0" smtClean="0">
                <a:solidFill>
                  <a:schemeClr val="bg1"/>
                </a:solidFill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</a:rPr>
              <a:t>217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sz="1200" dirty="0">
              <a:solidFill>
                <a:schemeClr val="bg1"/>
              </a:solidFill>
            </a:endParaRPr>
          </a:p>
        </p:txBody>
      </p:sp>
      <p:pic>
        <p:nvPicPr>
          <p:cNvPr id="9" name="图片 8" descr="赵新林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338" y="1430337"/>
            <a:ext cx="2366962" cy="2841625"/>
          </a:xfrm>
          <a:prstGeom prst="rect">
            <a:avLst/>
          </a:prstGeom>
        </p:spPr>
      </p:pic>
      <p:pic>
        <p:nvPicPr>
          <p:cNvPr id="10" name="图片 9" descr="赵红梅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525" y="1430338"/>
            <a:ext cx="2306807" cy="284162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ctrTitle" idx="4294967295"/>
          </p:nvPr>
        </p:nvSpPr>
        <p:spPr>
          <a:xfrm>
            <a:off x="1598613" y="144463"/>
            <a:ext cx="7545387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榆林市中级人民法院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第十批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  <a:endParaRPr lang="zh-CN" altLang="en-US" sz="2200" b="1" dirty="0">
              <a:solidFill>
                <a:schemeClr val="folHlink"/>
              </a:solidFill>
              <a:latin typeface="仿宋" panose="02010609060101010101" pitchFamily="1" charset="-122"/>
              <a:ea typeface="仿宋" panose="02010609060101010101" pitchFamily="1" charset="-122"/>
            </a:endParaRPr>
          </a:p>
        </p:txBody>
      </p:sp>
      <p:sp>
        <p:nvSpPr>
          <p:cNvPr id="16387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16388" name="Picture 5" descr="fh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01638" y="339725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9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方正美黑简体" charset="-122"/>
            </a:endParaRPr>
          </a:p>
        </p:txBody>
      </p:sp>
      <p:sp>
        <p:nvSpPr>
          <p:cNvPr id="16390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33794" name="Rectangle 3"/>
          <p:cNvSpPr>
            <a:spLocks noGrp="1"/>
          </p:cNvSpPr>
          <p:nvPr/>
        </p:nvSpPr>
        <p:spPr>
          <a:xfrm>
            <a:off x="5114610" y="4380821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执行法院：靖边县人民法院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b="1" dirty="0" smtClean="0">
                <a:solidFill>
                  <a:srgbClr val="92D050"/>
                </a:solidFill>
              </a:rPr>
              <a:t>杜永高</a:t>
            </a:r>
            <a:endParaRPr lang="zh-CN" altLang="en-US" b="1" dirty="0" smtClean="0">
              <a:solidFill>
                <a:srgbClr val="92D050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6127251984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0412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户籍所在地：陕西省榆林市靖边县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执行标的： 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38.18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</a:rPr>
              <a:t> 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2016</a:t>
            </a:r>
            <a:r>
              <a:rPr lang="zh-CN" altLang="en-US" sz="1200" dirty="0" smtClean="0">
                <a:solidFill>
                  <a:schemeClr val="bg1"/>
                </a:solidFill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</a:rPr>
              <a:t>0824</a:t>
            </a:r>
            <a:r>
              <a:rPr lang="zh-CN" altLang="en-US" sz="1200" dirty="0" smtClean="0">
                <a:solidFill>
                  <a:schemeClr val="bg1"/>
                </a:solidFill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</a:rPr>
              <a:t>801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2" name="Rectangle 3"/>
          <p:cNvSpPr>
            <a:spLocks noGrp="1"/>
          </p:cNvSpPr>
          <p:nvPr/>
        </p:nvSpPr>
        <p:spPr>
          <a:xfrm>
            <a:off x="1314226" y="4359047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：靖边县人民法院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被执行人姓名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zh-CN" altLang="en-US" b="1" dirty="0" smtClean="0">
                <a:solidFill>
                  <a:srgbClr val="92D050"/>
                </a:solidFill>
              </a:rPr>
              <a:t>郭银贵</a:t>
            </a:r>
            <a:endParaRPr lang="zh-CN" altLang="en-US" sz="1200" b="1" dirty="0">
              <a:solidFill>
                <a:srgbClr val="92D050"/>
              </a:solidFill>
              <a:ea typeface="方正大黑简体" charset="-122"/>
            </a:endParaRPr>
          </a:p>
          <a:p>
            <a:pPr marL="0" lvl="0" indent="0" algn="just" eaLnBrk="1" hangingPunct="1">
              <a:lnSpc>
                <a:spcPct val="140000"/>
              </a:lnSpc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6127251961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0015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户籍所在地：陕西省榆林市靖边县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标的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50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 smtClean="0">
                <a:solidFill>
                  <a:schemeClr val="bg1"/>
                </a:solidFill>
              </a:rPr>
              <a:t>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2015</a:t>
            </a:r>
            <a:r>
              <a:rPr lang="zh-CN" altLang="en-US" sz="1200" dirty="0" smtClean="0">
                <a:solidFill>
                  <a:schemeClr val="bg1"/>
                </a:solidFill>
              </a:rPr>
              <a:t>）靖法执字第</a:t>
            </a:r>
            <a:r>
              <a:rPr lang="en-US" altLang="zh-CN" sz="1200" dirty="0" smtClean="0">
                <a:solidFill>
                  <a:schemeClr val="bg1"/>
                </a:solidFill>
              </a:rPr>
              <a:t>00896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sz="1200" dirty="0">
              <a:solidFill>
                <a:schemeClr val="bg1"/>
              </a:solidFill>
            </a:endParaRPr>
          </a:p>
        </p:txBody>
      </p:sp>
      <p:pic>
        <p:nvPicPr>
          <p:cNvPr id="9" name="图片 8" descr="郭银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338" y="1430337"/>
            <a:ext cx="2366962" cy="2841625"/>
          </a:xfrm>
          <a:prstGeom prst="rect">
            <a:avLst/>
          </a:prstGeom>
        </p:spPr>
      </p:pic>
      <p:pic>
        <p:nvPicPr>
          <p:cNvPr id="10" name="图片 9" descr="杜永高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525" y="1430336"/>
            <a:ext cx="2306808" cy="2841625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ctrTitle" idx="4294967295"/>
          </p:nvPr>
        </p:nvSpPr>
        <p:spPr>
          <a:xfrm>
            <a:off x="1598613" y="144463"/>
            <a:ext cx="7545387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榆林市中级人民法院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第十批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  <a:endParaRPr lang="zh-CN" altLang="en-US" sz="2200" b="1" dirty="0">
              <a:solidFill>
                <a:schemeClr val="folHlink"/>
              </a:solidFill>
              <a:latin typeface="仿宋" panose="02010609060101010101" pitchFamily="1" charset="-122"/>
              <a:ea typeface="仿宋" panose="02010609060101010101" pitchFamily="1" charset="-122"/>
            </a:endParaRPr>
          </a:p>
        </p:txBody>
      </p:sp>
      <p:sp>
        <p:nvSpPr>
          <p:cNvPr id="16387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16388" name="Picture 5" descr="fh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01638" y="339725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9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方正美黑简体" charset="-122"/>
            </a:endParaRPr>
          </a:p>
        </p:txBody>
      </p:sp>
      <p:sp>
        <p:nvSpPr>
          <p:cNvPr id="16390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33794" name="Rectangle 3"/>
          <p:cNvSpPr>
            <a:spLocks noGrp="1"/>
          </p:cNvSpPr>
          <p:nvPr/>
        </p:nvSpPr>
        <p:spPr>
          <a:xfrm>
            <a:off x="5114610" y="4380821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执行法院：府谷县人民法院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b="1" dirty="0" smtClean="0">
                <a:solidFill>
                  <a:srgbClr val="92D050"/>
                </a:solidFill>
              </a:rPr>
              <a:t>郭侠勇</a:t>
            </a:r>
            <a:endParaRPr lang="zh-CN" altLang="en-US" b="1" dirty="0" smtClean="0">
              <a:solidFill>
                <a:srgbClr val="92D050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6127231977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0418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户籍所在地：陕西省榆林市府谷县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39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</a:rPr>
              <a:t> </a:t>
            </a:r>
            <a:r>
              <a:rPr lang="en-US" altLang="zh-CN" sz="1200" dirty="0" smtClean="0">
                <a:solidFill>
                  <a:schemeClr val="bg1"/>
                </a:solidFill>
              </a:rPr>
              <a:t>(2016)</a:t>
            </a:r>
            <a:r>
              <a:rPr lang="zh-CN" altLang="en-US" sz="1200" dirty="0" smtClean="0">
                <a:solidFill>
                  <a:schemeClr val="bg1"/>
                </a:solidFill>
              </a:rPr>
              <a:t>陕</a:t>
            </a:r>
            <a:r>
              <a:rPr lang="en-US" altLang="zh-CN" sz="1200" dirty="0" smtClean="0">
                <a:solidFill>
                  <a:schemeClr val="bg1"/>
                </a:solidFill>
              </a:rPr>
              <a:t>0822</a:t>
            </a:r>
            <a:r>
              <a:rPr lang="zh-CN" altLang="en-US" sz="1200" dirty="0" smtClean="0">
                <a:solidFill>
                  <a:schemeClr val="bg1"/>
                </a:solidFill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</a:rPr>
              <a:t>1280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2" name="Rectangle 3"/>
          <p:cNvSpPr>
            <a:spLocks noGrp="1"/>
          </p:cNvSpPr>
          <p:nvPr/>
        </p:nvSpPr>
        <p:spPr>
          <a:xfrm>
            <a:off x="1314226" y="4359047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：府谷县人民法院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被执行人姓名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zh-CN" altLang="en-US" b="1" dirty="0" smtClean="0">
                <a:solidFill>
                  <a:srgbClr val="92D050"/>
                </a:solidFill>
              </a:rPr>
              <a:t>岳鹏飞</a:t>
            </a:r>
            <a:endParaRPr lang="zh-CN" altLang="en-US" sz="1200" b="1" dirty="0">
              <a:solidFill>
                <a:srgbClr val="92D050"/>
              </a:solidFill>
              <a:ea typeface="方正大黑简体" charset="-122"/>
            </a:endParaRPr>
          </a:p>
          <a:p>
            <a:pPr marL="0" lvl="0" indent="0" algn="just" eaLnBrk="1" hangingPunct="1">
              <a:lnSpc>
                <a:spcPct val="140000"/>
              </a:lnSpc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6127231978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681X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户籍所在地：陕西省榆林市府谷县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标的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50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smtClean="0">
                <a:solidFill>
                  <a:schemeClr val="bg1"/>
                </a:solidFill>
              </a:rPr>
              <a:t>(2016)</a:t>
            </a:r>
            <a:r>
              <a:rPr lang="zh-CN" altLang="en-US" sz="1200" dirty="0" smtClean="0">
                <a:solidFill>
                  <a:schemeClr val="bg1"/>
                </a:solidFill>
              </a:rPr>
              <a:t>陕</a:t>
            </a:r>
            <a:r>
              <a:rPr lang="en-US" altLang="zh-CN" sz="1200" dirty="0" smtClean="0">
                <a:solidFill>
                  <a:schemeClr val="bg1"/>
                </a:solidFill>
              </a:rPr>
              <a:t>0822</a:t>
            </a:r>
            <a:r>
              <a:rPr lang="zh-CN" altLang="en-US" sz="1200" dirty="0" smtClean="0">
                <a:solidFill>
                  <a:schemeClr val="bg1"/>
                </a:solidFill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</a:rPr>
              <a:t>100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sz="1200" dirty="0">
              <a:solidFill>
                <a:schemeClr val="bg1"/>
              </a:solidFill>
            </a:endParaRPr>
          </a:p>
        </p:txBody>
      </p:sp>
      <p:pic>
        <p:nvPicPr>
          <p:cNvPr id="9" name="图片 8" descr="岳鹏飞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338" y="1439863"/>
            <a:ext cx="2366962" cy="2832100"/>
          </a:xfrm>
          <a:prstGeom prst="rect">
            <a:avLst/>
          </a:prstGeom>
        </p:spPr>
      </p:pic>
      <p:pic>
        <p:nvPicPr>
          <p:cNvPr id="10" name="图片 9" descr="郭侠勇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525" y="1430337"/>
            <a:ext cx="2306808" cy="2841625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ctrTitle" idx="4294967295"/>
          </p:nvPr>
        </p:nvSpPr>
        <p:spPr>
          <a:xfrm>
            <a:off x="1598613" y="144463"/>
            <a:ext cx="7545387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榆林市中级人民法院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第十批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  <a:endParaRPr lang="zh-CN" altLang="en-US" sz="2200" b="1" dirty="0">
              <a:solidFill>
                <a:schemeClr val="folHlink"/>
              </a:solidFill>
              <a:latin typeface="仿宋" panose="02010609060101010101" pitchFamily="1" charset="-122"/>
              <a:ea typeface="仿宋" panose="02010609060101010101" pitchFamily="1" charset="-122"/>
            </a:endParaRPr>
          </a:p>
        </p:txBody>
      </p:sp>
      <p:sp>
        <p:nvSpPr>
          <p:cNvPr id="16387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16388" name="Picture 5" descr="fh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01638" y="339725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9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方正美黑简体" charset="-122"/>
            </a:endParaRPr>
          </a:p>
        </p:txBody>
      </p:sp>
      <p:sp>
        <p:nvSpPr>
          <p:cNvPr id="12" name="Rectangle 3"/>
          <p:cNvSpPr>
            <a:spLocks noGrp="1"/>
          </p:cNvSpPr>
          <p:nvPr/>
        </p:nvSpPr>
        <p:spPr>
          <a:xfrm>
            <a:off x="1314226" y="4359047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：府谷县人民法院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被执行人姓名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zh-CN" altLang="en-US" b="1" dirty="0" smtClean="0">
                <a:solidFill>
                  <a:srgbClr val="92D050"/>
                </a:solidFill>
              </a:rPr>
              <a:t>田利霞</a:t>
            </a:r>
            <a:endParaRPr lang="zh-CN" altLang="en-US" sz="1200" b="1" dirty="0">
              <a:solidFill>
                <a:srgbClr val="92D050"/>
              </a:solidFill>
              <a:ea typeface="方正大黑简体" charset="-122"/>
            </a:endParaRPr>
          </a:p>
          <a:p>
            <a:pPr marL="0" lvl="0" indent="0" algn="just" eaLnBrk="1" hangingPunct="1">
              <a:lnSpc>
                <a:spcPct val="140000"/>
              </a:lnSpc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6127231978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0429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户籍所在地：陕西省榆林市府谷县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标的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39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smtClean="0">
                <a:solidFill>
                  <a:schemeClr val="bg1"/>
                </a:solidFill>
              </a:rPr>
              <a:t>(2016)</a:t>
            </a:r>
            <a:r>
              <a:rPr lang="zh-CN" altLang="en-US" sz="1200" dirty="0" smtClean="0">
                <a:solidFill>
                  <a:schemeClr val="bg1"/>
                </a:solidFill>
              </a:rPr>
              <a:t>陕</a:t>
            </a:r>
            <a:r>
              <a:rPr lang="en-US" altLang="zh-CN" sz="1200" dirty="0" smtClean="0">
                <a:solidFill>
                  <a:schemeClr val="bg1"/>
                </a:solidFill>
              </a:rPr>
              <a:t>0822</a:t>
            </a:r>
            <a:r>
              <a:rPr lang="zh-CN" altLang="en-US" sz="1200" dirty="0" smtClean="0">
                <a:solidFill>
                  <a:schemeClr val="bg1"/>
                </a:solidFill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</a:rPr>
              <a:t>1280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sz="1200" dirty="0">
              <a:solidFill>
                <a:schemeClr val="bg1"/>
              </a:solidFill>
            </a:endParaRPr>
          </a:p>
        </p:txBody>
      </p:sp>
      <p:pic>
        <p:nvPicPr>
          <p:cNvPr id="9" name="图片 8" descr="田利霞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338" y="1430337"/>
            <a:ext cx="2366962" cy="2841625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217762" y="2306621"/>
            <a:ext cx="4127951" cy="37893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just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chemeClr val="bg1"/>
                </a:solidFill>
                <a:ea typeface="方正大黑简体" charset="-122"/>
              </a:rPr>
              <a:t>执行法院：榆林市府谷县人民法院</a:t>
            </a:r>
            <a:endParaRPr lang="zh-CN" altLang="en-US" sz="2000" dirty="0">
              <a:solidFill>
                <a:schemeClr val="bg1"/>
              </a:solidFill>
              <a:ea typeface="方正大黑简体" charset="-122"/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zh-CN" altLang="en-US" sz="2000" dirty="0">
                <a:solidFill>
                  <a:schemeClr val="bg1"/>
                </a:solidFill>
                <a:ea typeface="方正大黑简体" charset="-122"/>
              </a:rPr>
              <a:t>被执行人姓名</a:t>
            </a:r>
            <a:r>
              <a:rPr lang="zh-CN" altLang="en-US" sz="20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zh-CN" altLang="en-US" sz="2000" b="1" dirty="0" smtClean="0">
                <a:solidFill>
                  <a:srgbClr val="92D050"/>
                </a:solidFill>
              </a:rPr>
              <a:t>陕西志诚化工有限公司</a:t>
            </a:r>
            <a:endParaRPr lang="zh-CN" altLang="en-US" sz="2000" b="1" dirty="0">
              <a:solidFill>
                <a:srgbClr val="92D050"/>
              </a:solidFill>
              <a:ea typeface="方正大黑简体" charset="-122"/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zh-CN" altLang="en-US" sz="2000" dirty="0">
                <a:solidFill>
                  <a:schemeClr val="bg1"/>
                </a:solidFill>
                <a:ea typeface="方正大黑简体" charset="-122"/>
              </a:rPr>
              <a:t>组织</a:t>
            </a:r>
            <a:r>
              <a:rPr lang="zh-CN" altLang="en-US" sz="2000" dirty="0" smtClean="0">
                <a:solidFill>
                  <a:schemeClr val="bg1"/>
                </a:solidFill>
                <a:ea typeface="方正大黑简体" charset="-122"/>
              </a:rPr>
              <a:t>机构代码：</a:t>
            </a:r>
            <a:endParaRPr lang="zh-CN" altLang="en-US" sz="2000" dirty="0" smtClean="0">
              <a:solidFill>
                <a:schemeClr val="bg1"/>
              </a:solidFill>
              <a:ea typeface="方正大黑简体" charset="-122"/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en-US" altLang="zh-CN" sz="2000" dirty="0" smtClean="0">
                <a:solidFill>
                  <a:schemeClr val="bg1"/>
                </a:solidFill>
              </a:rPr>
              <a:t>7907621</a:t>
            </a:r>
            <a:r>
              <a:rPr lang="zh-CN" altLang="en-US" sz="2000" dirty="0" smtClean="0">
                <a:solidFill>
                  <a:schemeClr val="bg1"/>
                </a:solidFill>
              </a:rPr>
              <a:t>*</a:t>
            </a:r>
            <a:r>
              <a:rPr lang="en-US" altLang="zh-CN" sz="2000" dirty="0" smtClean="0">
                <a:solidFill>
                  <a:schemeClr val="bg1"/>
                </a:solidFill>
              </a:rPr>
              <a:t>-X</a:t>
            </a:r>
            <a:endParaRPr lang="en-US" altLang="zh-CN" sz="2000" dirty="0" smtClean="0">
              <a:solidFill>
                <a:schemeClr val="bg1"/>
              </a:solidFill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zh-CN" altLang="en-US" sz="2000" dirty="0" smtClean="0">
                <a:solidFill>
                  <a:schemeClr val="bg1"/>
                </a:solidFill>
                <a:ea typeface="方正大黑简体" charset="-122"/>
              </a:rPr>
              <a:t>法定代表人：</a:t>
            </a:r>
            <a:r>
              <a:rPr lang="zh-CN" altLang="en-US" sz="2000" b="1" dirty="0" smtClean="0">
                <a:solidFill>
                  <a:srgbClr val="92D050"/>
                </a:solidFill>
                <a:ea typeface="方正大黑简体" charset="-122"/>
              </a:rPr>
              <a:t>周素志</a:t>
            </a:r>
            <a:endParaRPr lang="en-US" altLang="zh-CN" sz="2000" b="1" dirty="0" smtClean="0">
              <a:solidFill>
                <a:srgbClr val="92D050"/>
              </a:solidFill>
              <a:ea typeface="方正大黑简体" charset="-122"/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zh-CN" altLang="en-US" sz="2000" dirty="0" smtClean="0">
                <a:solidFill>
                  <a:schemeClr val="bg1"/>
                </a:solidFill>
                <a:ea typeface="方正大黑简体" charset="-122"/>
              </a:rPr>
              <a:t>执行</a:t>
            </a:r>
            <a:r>
              <a:rPr lang="zh-CN" altLang="en-US" sz="2000" dirty="0">
                <a:solidFill>
                  <a:schemeClr val="bg1"/>
                </a:solidFill>
                <a:ea typeface="方正大黑简体" charset="-122"/>
              </a:rPr>
              <a:t>标的</a:t>
            </a:r>
            <a:r>
              <a:rPr lang="zh-CN" altLang="en-US" sz="20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en-US" altLang="zh-CN" sz="2000" dirty="0" smtClean="0">
                <a:solidFill>
                  <a:schemeClr val="bg1"/>
                </a:solidFill>
              </a:rPr>
              <a:t> 3.2681</a:t>
            </a:r>
            <a:r>
              <a:rPr lang="zh-CN" altLang="en-US" sz="2000" dirty="0" smtClean="0">
                <a:solidFill>
                  <a:schemeClr val="bg1"/>
                </a:solidFill>
                <a:ea typeface="方正大黑简体" charset="-122"/>
              </a:rPr>
              <a:t>万</a:t>
            </a:r>
            <a:r>
              <a:rPr lang="zh-CN" altLang="en-US" sz="2000" dirty="0">
                <a:solidFill>
                  <a:schemeClr val="bg1"/>
                </a:solidFill>
                <a:ea typeface="方正大黑简体" charset="-122"/>
              </a:rPr>
              <a:t>元</a:t>
            </a:r>
            <a:endParaRPr lang="zh-CN" altLang="en-US" sz="2000" dirty="0">
              <a:solidFill>
                <a:schemeClr val="bg1"/>
              </a:solidFill>
              <a:ea typeface="方正大黑简体" charset="-122"/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zh-CN" altLang="en-US" sz="2000" dirty="0">
                <a:solidFill>
                  <a:schemeClr val="bg1"/>
                </a:solidFill>
                <a:ea typeface="方正大黑简体" charset="-122"/>
              </a:rPr>
              <a:t>失信情形：其他有履行能力而拒不履行</a:t>
            </a:r>
            <a:endParaRPr lang="zh-CN" altLang="en-US" sz="2000" dirty="0">
              <a:solidFill>
                <a:schemeClr val="bg1"/>
              </a:solidFill>
              <a:ea typeface="方正大黑简体" charset="-122"/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zh-CN" altLang="en-US" sz="2000" dirty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zh-CN" altLang="en-US" sz="20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zh-CN" altLang="en-US" sz="2000" dirty="0" smtClean="0">
                <a:solidFill>
                  <a:schemeClr val="bg1"/>
                </a:solidFill>
              </a:rPr>
              <a:t> （</a:t>
            </a:r>
            <a:r>
              <a:rPr lang="en-US" altLang="zh-CN" sz="2000" dirty="0" smtClean="0">
                <a:solidFill>
                  <a:schemeClr val="bg1"/>
                </a:solidFill>
              </a:rPr>
              <a:t>2017</a:t>
            </a:r>
            <a:r>
              <a:rPr lang="zh-CN" altLang="en-US" sz="2000" dirty="0" smtClean="0">
                <a:solidFill>
                  <a:schemeClr val="bg1"/>
                </a:solidFill>
              </a:rPr>
              <a:t>）陕</a:t>
            </a:r>
            <a:r>
              <a:rPr lang="en-US" altLang="zh-CN" sz="2000" dirty="0" smtClean="0">
                <a:solidFill>
                  <a:schemeClr val="bg1"/>
                </a:solidFill>
              </a:rPr>
              <a:t>0822</a:t>
            </a:r>
            <a:r>
              <a:rPr lang="zh-CN" altLang="en-US" sz="2000" dirty="0" smtClean="0">
                <a:solidFill>
                  <a:schemeClr val="bg1"/>
                </a:solidFill>
              </a:rPr>
              <a:t>执</a:t>
            </a:r>
            <a:r>
              <a:rPr lang="en-US" altLang="zh-CN" sz="2000" dirty="0" smtClean="0">
                <a:solidFill>
                  <a:schemeClr val="bg1"/>
                </a:solidFill>
              </a:rPr>
              <a:t>29</a:t>
            </a:r>
            <a:r>
              <a:rPr lang="zh-CN" altLang="en-US" sz="2000" dirty="0" smtClean="0">
                <a:solidFill>
                  <a:schemeClr val="bg1"/>
                </a:solidFill>
              </a:rPr>
              <a:t>号</a:t>
            </a:r>
            <a:endParaRPr lang="zh-CN" altLang="en-US" sz="2000" dirty="0">
              <a:solidFill>
                <a:schemeClr val="bg1"/>
              </a:solidFill>
              <a:ea typeface="方正大黑简体" charset="-122"/>
              <a:sym typeface="Wingdings" panose="05000000000000000000" pitchFamily="2" charset="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ctrTitle" idx="4294967295"/>
          </p:nvPr>
        </p:nvSpPr>
        <p:spPr>
          <a:xfrm>
            <a:off x="1598613" y="144463"/>
            <a:ext cx="7545387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榆林市中级人民法院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第十批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  <a:endParaRPr lang="zh-CN" altLang="en-US" sz="2200" b="1" dirty="0">
              <a:solidFill>
                <a:schemeClr val="folHlink"/>
              </a:solidFill>
              <a:latin typeface="仿宋" panose="02010609060101010101" pitchFamily="1" charset="-122"/>
              <a:ea typeface="仿宋" panose="02010609060101010101" pitchFamily="1" charset="-122"/>
            </a:endParaRPr>
          </a:p>
        </p:txBody>
      </p:sp>
      <p:sp>
        <p:nvSpPr>
          <p:cNvPr id="16387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16388" name="Picture 5" descr="fh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01638" y="339725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9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方正美黑简体" charset="-122"/>
            </a:endParaRPr>
          </a:p>
        </p:txBody>
      </p:sp>
      <p:sp>
        <p:nvSpPr>
          <p:cNvPr id="16390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33794" name="Rectangle 3"/>
          <p:cNvSpPr>
            <a:spLocks noGrp="1"/>
          </p:cNvSpPr>
          <p:nvPr/>
        </p:nvSpPr>
        <p:spPr>
          <a:xfrm>
            <a:off x="5114610" y="4380821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执行法院：靖边县人民法院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b="1" dirty="0" smtClean="0">
                <a:solidFill>
                  <a:srgbClr val="92D050"/>
                </a:solidFill>
              </a:rPr>
              <a:t>段玉东</a:t>
            </a:r>
            <a:endParaRPr lang="zh-CN" altLang="en-US" b="1" dirty="0" smtClean="0">
              <a:solidFill>
                <a:srgbClr val="92D050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6127251980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3612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户籍所在地：陕西省榆林市靖边县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执行标的： 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21.3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</a:rPr>
              <a:t> 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2015</a:t>
            </a:r>
            <a:r>
              <a:rPr lang="zh-CN" altLang="en-US" sz="1200" dirty="0" smtClean="0">
                <a:solidFill>
                  <a:schemeClr val="bg1"/>
                </a:solidFill>
              </a:rPr>
              <a:t>）靖法执字第</a:t>
            </a:r>
            <a:r>
              <a:rPr lang="en-US" altLang="zh-CN" sz="1200" dirty="0" smtClean="0">
                <a:solidFill>
                  <a:schemeClr val="bg1"/>
                </a:solidFill>
              </a:rPr>
              <a:t>00255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2" name="Rectangle 3"/>
          <p:cNvSpPr>
            <a:spLocks noGrp="1"/>
          </p:cNvSpPr>
          <p:nvPr/>
        </p:nvSpPr>
        <p:spPr>
          <a:xfrm>
            <a:off x="1314226" y="4359047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：靖边县人民法院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被执行人姓名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zh-CN" altLang="en-US" b="1" dirty="0" smtClean="0">
                <a:solidFill>
                  <a:srgbClr val="92D050"/>
                </a:solidFill>
              </a:rPr>
              <a:t>双小云</a:t>
            </a:r>
            <a:endParaRPr lang="zh-CN" altLang="en-US" sz="1200" b="1" dirty="0">
              <a:solidFill>
                <a:srgbClr val="92D050"/>
              </a:solidFill>
              <a:ea typeface="方正大黑简体" charset="-122"/>
            </a:endParaRPr>
          </a:p>
          <a:p>
            <a:pPr marL="0" lvl="0" indent="0" algn="just" eaLnBrk="1" hangingPunct="1">
              <a:lnSpc>
                <a:spcPct val="140000"/>
              </a:lnSpc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6127251980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4635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户籍所在地：陕西省榆林市靖边县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标的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35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 smtClean="0">
                <a:solidFill>
                  <a:schemeClr val="bg1"/>
                </a:solidFill>
              </a:rPr>
              <a:t>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2016</a:t>
            </a:r>
            <a:r>
              <a:rPr lang="zh-CN" altLang="en-US" sz="1200" dirty="0" smtClean="0">
                <a:solidFill>
                  <a:schemeClr val="bg1"/>
                </a:solidFill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</a:rPr>
              <a:t>0824</a:t>
            </a:r>
            <a:r>
              <a:rPr lang="zh-CN" altLang="en-US" sz="1200" dirty="0" smtClean="0">
                <a:solidFill>
                  <a:schemeClr val="bg1"/>
                </a:solidFill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</a:rPr>
              <a:t>774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sz="1200" dirty="0">
              <a:solidFill>
                <a:schemeClr val="bg1"/>
              </a:solidFill>
            </a:endParaRPr>
          </a:p>
        </p:txBody>
      </p:sp>
      <p:pic>
        <p:nvPicPr>
          <p:cNvPr id="9" name="图片 8" descr="双小云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338" y="1430337"/>
            <a:ext cx="2366962" cy="2841625"/>
          </a:xfrm>
          <a:prstGeom prst="rect">
            <a:avLst/>
          </a:prstGeom>
        </p:spPr>
      </p:pic>
      <p:pic>
        <p:nvPicPr>
          <p:cNvPr id="10" name="图片 9" descr="段玉东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525" y="1430336"/>
            <a:ext cx="2306808" cy="28416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ctrTitle" idx="4294967295"/>
          </p:nvPr>
        </p:nvSpPr>
        <p:spPr>
          <a:xfrm>
            <a:off x="1598613" y="144463"/>
            <a:ext cx="7545387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榆林市中级人民法院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第十批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  <a:endParaRPr lang="zh-CN" altLang="en-US" sz="2200" b="1" dirty="0">
              <a:solidFill>
                <a:schemeClr val="folHlink"/>
              </a:solidFill>
              <a:latin typeface="仿宋" panose="02010609060101010101" pitchFamily="1" charset="-122"/>
              <a:ea typeface="仿宋" panose="02010609060101010101" pitchFamily="1" charset="-122"/>
            </a:endParaRPr>
          </a:p>
        </p:txBody>
      </p:sp>
      <p:sp>
        <p:nvSpPr>
          <p:cNvPr id="16387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16388" name="Picture 5" descr="fh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01638" y="339725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9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方正美黑简体" charset="-122"/>
            </a:endParaRPr>
          </a:p>
        </p:txBody>
      </p:sp>
      <p:sp>
        <p:nvSpPr>
          <p:cNvPr id="16390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33794" name="Rectangle 3"/>
          <p:cNvSpPr>
            <a:spLocks noGrp="1"/>
          </p:cNvSpPr>
          <p:nvPr/>
        </p:nvSpPr>
        <p:spPr>
          <a:xfrm>
            <a:off x="5114610" y="4380821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执行法院：靖边县人民法院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b="1" dirty="0" smtClean="0">
                <a:solidFill>
                  <a:srgbClr val="92D050"/>
                </a:solidFill>
              </a:rPr>
              <a:t>贺强</a:t>
            </a:r>
            <a:endParaRPr lang="zh-CN" altLang="en-US" b="1" dirty="0" smtClean="0">
              <a:solidFill>
                <a:srgbClr val="92D050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6127251982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1011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户籍所在地：陕西省榆林市靖边县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2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</a:rPr>
              <a:t> 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2016</a:t>
            </a:r>
            <a:r>
              <a:rPr lang="zh-CN" altLang="en-US" sz="1200" dirty="0" smtClean="0">
                <a:solidFill>
                  <a:schemeClr val="bg1"/>
                </a:solidFill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</a:rPr>
              <a:t>0824</a:t>
            </a:r>
            <a:r>
              <a:rPr lang="zh-CN" altLang="en-US" sz="1200" dirty="0" smtClean="0">
                <a:solidFill>
                  <a:schemeClr val="bg1"/>
                </a:solidFill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</a:rPr>
              <a:t>1279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2" name="Rectangle 3"/>
          <p:cNvSpPr>
            <a:spLocks noGrp="1"/>
          </p:cNvSpPr>
          <p:nvPr/>
        </p:nvSpPr>
        <p:spPr>
          <a:xfrm>
            <a:off x="1314226" y="4359047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：靖边县人民法院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被执行人姓名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zh-CN" altLang="en-US" b="1" dirty="0" smtClean="0">
                <a:solidFill>
                  <a:srgbClr val="92D050"/>
                </a:solidFill>
              </a:rPr>
              <a:t>郑志远</a:t>
            </a:r>
            <a:endParaRPr lang="zh-CN" altLang="en-US" sz="1200" b="1" dirty="0">
              <a:solidFill>
                <a:srgbClr val="92D050"/>
              </a:solidFill>
              <a:ea typeface="方正大黑简体" charset="-122"/>
            </a:endParaRPr>
          </a:p>
          <a:p>
            <a:pPr marL="0" lvl="0" indent="0" algn="just" eaLnBrk="1" hangingPunct="1">
              <a:lnSpc>
                <a:spcPct val="140000"/>
              </a:lnSpc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6127251980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0813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户籍所在地：陕西省榆林市靖边县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标的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7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 smtClean="0">
                <a:solidFill>
                  <a:schemeClr val="bg1"/>
                </a:solidFill>
              </a:rPr>
              <a:t>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2016</a:t>
            </a:r>
            <a:r>
              <a:rPr lang="zh-CN" altLang="en-US" sz="1200" dirty="0" smtClean="0">
                <a:solidFill>
                  <a:schemeClr val="bg1"/>
                </a:solidFill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</a:rPr>
              <a:t>0824</a:t>
            </a:r>
            <a:r>
              <a:rPr lang="zh-CN" altLang="en-US" sz="1200" dirty="0" smtClean="0">
                <a:solidFill>
                  <a:schemeClr val="bg1"/>
                </a:solidFill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</a:rPr>
              <a:t>543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sz="1200" dirty="0">
              <a:solidFill>
                <a:schemeClr val="bg1"/>
              </a:solidFill>
            </a:endParaRPr>
          </a:p>
        </p:txBody>
      </p:sp>
      <p:pic>
        <p:nvPicPr>
          <p:cNvPr id="9" name="图片 8" descr="郑志远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338" y="1439863"/>
            <a:ext cx="2366962" cy="2915726"/>
          </a:xfrm>
          <a:prstGeom prst="rect">
            <a:avLst/>
          </a:prstGeom>
        </p:spPr>
      </p:pic>
      <p:pic>
        <p:nvPicPr>
          <p:cNvPr id="10" name="图片 9" descr="贺强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525" y="1439863"/>
            <a:ext cx="2299075" cy="28321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ctrTitle" idx="4294967295"/>
          </p:nvPr>
        </p:nvSpPr>
        <p:spPr>
          <a:xfrm>
            <a:off x="1598613" y="144463"/>
            <a:ext cx="7545387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榆林市中级人民法院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第十批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  <a:endParaRPr lang="zh-CN" altLang="en-US" sz="2200" b="1" dirty="0">
              <a:solidFill>
                <a:schemeClr val="folHlink"/>
              </a:solidFill>
              <a:latin typeface="仿宋" panose="02010609060101010101" pitchFamily="1" charset="-122"/>
              <a:ea typeface="仿宋" panose="02010609060101010101" pitchFamily="1" charset="-122"/>
            </a:endParaRPr>
          </a:p>
        </p:txBody>
      </p:sp>
      <p:sp>
        <p:nvSpPr>
          <p:cNvPr id="16387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16388" name="Picture 5" descr="fh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01638" y="339725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9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方正美黑简体" charset="-122"/>
            </a:endParaRPr>
          </a:p>
        </p:txBody>
      </p:sp>
      <p:sp>
        <p:nvSpPr>
          <p:cNvPr id="16390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33794" name="Rectangle 3"/>
          <p:cNvSpPr>
            <a:spLocks noGrp="1"/>
          </p:cNvSpPr>
          <p:nvPr/>
        </p:nvSpPr>
        <p:spPr>
          <a:xfrm>
            <a:off x="5114610" y="4380821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执行法院：靖边县人民法院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b="1" dirty="0" smtClean="0">
                <a:solidFill>
                  <a:srgbClr val="92D050"/>
                </a:solidFill>
              </a:rPr>
              <a:t>贺亮亮</a:t>
            </a:r>
            <a:endParaRPr lang="zh-CN" altLang="en-US" b="1" dirty="0" smtClean="0">
              <a:solidFill>
                <a:srgbClr val="92D050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6127271984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5414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户籍所在地：陕西省榆林市绥德县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27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</a:rPr>
              <a:t> 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2016</a:t>
            </a:r>
            <a:r>
              <a:rPr lang="zh-CN" altLang="en-US" sz="1200" dirty="0" smtClean="0">
                <a:solidFill>
                  <a:schemeClr val="bg1"/>
                </a:solidFill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</a:rPr>
              <a:t>0824</a:t>
            </a:r>
            <a:r>
              <a:rPr lang="zh-CN" altLang="en-US" sz="1200" dirty="0" smtClean="0">
                <a:solidFill>
                  <a:schemeClr val="bg1"/>
                </a:solidFill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</a:rPr>
              <a:t>904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2" name="Rectangle 3"/>
          <p:cNvSpPr>
            <a:spLocks noGrp="1"/>
          </p:cNvSpPr>
          <p:nvPr/>
        </p:nvSpPr>
        <p:spPr>
          <a:xfrm>
            <a:off x="1314226" y="4359047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：靖边县人民法院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被执行人姓名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zh-CN" altLang="en-US" b="1" dirty="0" smtClean="0">
                <a:solidFill>
                  <a:srgbClr val="92D050"/>
                </a:solidFill>
              </a:rPr>
              <a:t>赵凤梅</a:t>
            </a:r>
            <a:endParaRPr lang="zh-CN" altLang="en-US" sz="1200" b="1" dirty="0">
              <a:solidFill>
                <a:srgbClr val="92D050"/>
              </a:solidFill>
              <a:ea typeface="方正大黑简体" charset="-122"/>
            </a:endParaRPr>
          </a:p>
          <a:p>
            <a:pPr marL="0" lvl="0" indent="0" algn="just" eaLnBrk="1" hangingPunct="1">
              <a:lnSpc>
                <a:spcPct val="140000"/>
              </a:lnSpc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6127251975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5028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户籍所在地：陕西省榆林市靖边县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标的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27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 smtClean="0">
                <a:solidFill>
                  <a:schemeClr val="bg1"/>
                </a:solidFill>
              </a:rPr>
              <a:t>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2016</a:t>
            </a:r>
            <a:r>
              <a:rPr lang="zh-CN" altLang="en-US" sz="1200" dirty="0" smtClean="0">
                <a:solidFill>
                  <a:schemeClr val="bg1"/>
                </a:solidFill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</a:rPr>
              <a:t>0824</a:t>
            </a:r>
            <a:r>
              <a:rPr lang="zh-CN" altLang="en-US" sz="1200" dirty="0" smtClean="0">
                <a:solidFill>
                  <a:schemeClr val="bg1"/>
                </a:solidFill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</a:rPr>
              <a:t>904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sz="1200" dirty="0">
              <a:solidFill>
                <a:schemeClr val="bg1"/>
              </a:solidFill>
            </a:endParaRPr>
          </a:p>
        </p:txBody>
      </p:sp>
      <p:pic>
        <p:nvPicPr>
          <p:cNvPr id="9" name="图片 8" descr="赵凤梅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338" y="1439863"/>
            <a:ext cx="2366962" cy="2832100"/>
          </a:xfrm>
          <a:prstGeom prst="rect">
            <a:avLst/>
          </a:prstGeom>
        </p:spPr>
      </p:pic>
      <p:pic>
        <p:nvPicPr>
          <p:cNvPr id="10" name="图片 9" descr="贺亮亮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525" y="1430337"/>
            <a:ext cx="2306808" cy="28416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ctrTitle" idx="4294967295"/>
          </p:nvPr>
        </p:nvSpPr>
        <p:spPr>
          <a:xfrm>
            <a:off x="1598613" y="144463"/>
            <a:ext cx="7545387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榆林市中级人民法院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第十批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  <a:endParaRPr lang="zh-CN" altLang="en-US" sz="2200" b="1" dirty="0">
              <a:solidFill>
                <a:schemeClr val="folHlink"/>
              </a:solidFill>
              <a:latin typeface="仿宋" panose="02010609060101010101" pitchFamily="1" charset="-122"/>
              <a:ea typeface="仿宋" panose="02010609060101010101" pitchFamily="1" charset="-122"/>
            </a:endParaRPr>
          </a:p>
        </p:txBody>
      </p:sp>
      <p:sp>
        <p:nvSpPr>
          <p:cNvPr id="16387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16388" name="Picture 5" descr="fh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01638" y="339725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9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方正美黑简体" charset="-122"/>
            </a:endParaRPr>
          </a:p>
        </p:txBody>
      </p:sp>
      <p:sp>
        <p:nvSpPr>
          <p:cNvPr id="16390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33794" name="Rectangle 3"/>
          <p:cNvSpPr>
            <a:spLocks noGrp="1"/>
          </p:cNvSpPr>
          <p:nvPr/>
        </p:nvSpPr>
        <p:spPr>
          <a:xfrm>
            <a:off x="5114610" y="4380821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执行法院：靖边县人民法院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b="1" dirty="0" smtClean="0">
                <a:solidFill>
                  <a:srgbClr val="92D050"/>
                </a:solidFill>
              </a:rPr>
              <a:t>郑慧星</a:t>
            </a:r>
            <a:endParaRPr lang="zh-CN" altLang="en-US" b="1" dirty="0" smtClean="0">
              <a:solidFill>
                <a:srgbClr val="92D050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6127291971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3313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户籍所在地：陕西省榆林市佳县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11.72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</a:rPr>
              <a:t> 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2015</a:t>
            </a:r>
            <a:r>
              <a:rPr lang="zh-CN" altLang="en-US" sz="1200" dirty="0" smtClean="0">
                <a:solidFill>
                  <a:schemeClr val="bg1"/>
                </a:solidFill>
              </a:rPr>
              <a:t>）靖法执字第</a:t>
            </a:r>
            <a:r>
              <a:rPr lang="en-US" altLang="zh-CN" sz="1200" dirty="0" smtClean="0">
                <a:solidFill>
                  <a:schemeClr val="bg1"/>
                </a:solidFill>
              </a:rPr>
              <a:t>00546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2" name="Rectangle 3"/>
          <p:cNvSpPr>
            <a:spLocks noGrp="1"/>
          </p:cNvSpPr>
          <p:nvPr/>
        </p:nvSpPr>
        <p:spPr>
          <a:xfrm>
            <a:off x="1314226" y="4359047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：靖边县人民法院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被执行人姓名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zh-CN" altLang="en-US" b="1" dirty="0" smtClean="0">
                <a:solidFill>
                  <a:srgbClr val="92D050"/>
                </a:solidFill>
              </a:rPr>
              <a:t>王世艳</a:t>
            </a:r>
            <a:endParaRPr lang="zh-CN" altLang="en-US" sz="1200" b="1" dirty="0">
              <a:solidFill>
                <a:srgbClr val="92D050"/>
              </a:solidFill>
              <a:ea typeface="方正大黑简体" charset="-122"/>
            </a:endParaRPr>
          </a:p>
          <a:p>
            <a:pPr marL="0" lvl="0" indent="0" algn="just" eaLnBrk="1" hangingPunct="1">
              <a:lnSpc>
                <a:spcPct val="140000"/>
              </a:lnSpc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6127251980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3028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户籍所在地：陕西省榆林市靖边县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标的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10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 smtClean="0">
                <a:solidFill>
                  <a:schemeClr val="bg1"/>
                </a:solidFill>
              </a:rPr>
              <a:t>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2016</a:t>
            </a:r>
            <a:r>
              <a:rPr lang="zh-CN" altLang="en-US" sz="1200" dirty="0" smtClean="0">
                <a:solidFill>
                  <a:schemeClr val="bg1"/>
                </a:solidFill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</a:rPr>
              <a:t>0824</a:t>
            </a:r>
            <a:r>
              <a:rPr lang="zh-CN" altLang="en-US" sz="1200" dirty="0" smtClean="0">
                <a:solidFill>
                  <a:schemeClr val="bg1"/>
                </a:solidFill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</a:rPr>
              <a:t>729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sz="1200" dirty="0">
              <a:solidFill>
                <a:schemeClr val="bg1"/>
              </a:solidFill>
            </a:endParaRPr>
          </a:p>
        </p:txBody>
      </p:sp>
      <p:pic>
        <p:nvPicPr>
          <p:cNvPr id="9" name="图片 8" descr="王世艳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338" y="1430337"/>
            <a:ext cx="2366962" cy="2841625"/>
          </a:xfrm>
          <a:prstGeom prst="rect">
            <a:avLst/>
          </a:prstGeom>
        </p:spPr>
      </p:pic>
      <p:pic>
        <p:nvPicPr>
          <p:cNvPr id="10" name="图片 9" descr="郑慧星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525" y="1430336"/>
            <a:ext cx="2306808" cy="28416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ctrTitle" idx="4294967295"/>
          </p:nvPr>
        </p:nvSpPr>
        <p:spPr>
          <a:xfrm>
            <a:off x="1598613" y="144463"/>
            <a:ext cx="7545387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榆林市中级人民法院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第十批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  <a:endParaRPr lang="zh-CN" altLang="en-US" sz="2200" b="1" dirty="0">
              <a:solidFill>
                <a:schemeClr val="folHlink"/>
              </a:solidFill>
              <a:latin typeface="仿宋" panose="02010609060101010101" pitchFamily="1" charset="-122"/>
              <a:ea typeface="仿宋" panose="02010609060101010101" pitchFamily="1" charset="-122"/>
            </a:endParaRPr>
          </a:p>
        </p:txBody>
      </p:sp>
      <p:sp>
        <p:nvSpPr>
          <p:cNvPr id="16387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16388" name="Picture 5" descr="fh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01638" y="339725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9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方正美黑简体" charset="-122"/>
            </a:endParaRPr>
          </a:p>
        </p:txBody>
      </p:sp>
      <p:sp>
        <p:nvSpPr>
          <p:cNvPr id="16390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33794" name="Rectangle 3"/>
          <p:cNvSpPr>
            <a:spLocks noGrp="1"/>
          </p:cNvSpPr>
          <p:nvPr/>
        </p:nvSpPr>
        <p:spPr>
          <a:xfrm>
            <a:off x="5114610" y="4380821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执行法院：靖边县人民法院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b="1" dirty="0" smtClean="0">
                <a:solidFill>
                  <a:srgbClr val="92D050"/>
                </a:solidFill>
              </a:rPr>
              <a:t>黄巨凯</a:t>
            </a:r>
            <a:endParaRPr lang="zh-CN" altLang="en-US" b="1" dirty="0" smtClean="0">
              <a:solidFill>
                <a:srgbClr val="92D050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6402021991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0019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户籍所在地：宁夏回族自治区石嘴山市大武口区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22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</a:rPr>
              <a:t> 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2015</a:t>
            </a:r>
            <a:r>
              <a:rPr lang="zh-CN" altLang="en-US" sz="1200" dirty="0" smtClean="0">
                <a:solidFill>
                  <a:schemeClr val="bg1"/>
                </a:solidFill>
              </a:rPr>
              <a:t>）靖法执字第</a:t>
            </a:r>
            <a:r>
              <a:rPr lang="en-US" altLang="zh-CN" sz="1200" dirty="0" smtClean="0">
                <a:solidFill>
                  <a:schemeClr val="bg1"/>
                </a:solidFill>
              </a:rPr>
              <a:t>00446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2" name="Rectangle 3"/>
          <p:cNvSpPr>
            <a:spLocks noGrp="1"/>
          </p:cNvSpPr>
          <p:nvPr/>
        </p:nvSpPr>
        <p:spPr>
          <a:xfrm>
            <a:off x="1314226" y="4359047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：靖边县人民法院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被执行人姓名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zh-CN" altLang="en-US" b="1" dirty="0" smtClean="0">
                <a:solidFill>
                  <a:srgbClr val="92D050"/>
                </a:solidFill>
              </a:rPr>
              <a:t>李建茹</a:t>
            </a:r>
            <a:endParaRPr lang="zh-CN" altLang="en-US" sz="1200" b="1" dirty="0">
              <a:solidFill>
                <a:srgbClr val="92D050"/>
              </a:solidFill>
              <a:ea typeface="方正大黑简体" charset="-122"/>
            </a:endParaRPr>
          </a:p>
          <a:p>
            <a:pPr marL="0" lvl="0" indent="0" algn="just" eaLnBrk="1" hangingPunct="1">
              <a:lnSpc>
                <a:spcPct val="140000"/>
              </a:lnSpc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6127251987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464X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户籍所在地：陕西省榆林市靖边县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标的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3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 smtClean="0">
                <a:solidFill>
                  <a:schemeClr val="bg1"/>
                </a:solidFill>
              </a:rPr>
              <a:t>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2016</a:t>
            </a:r>
            <a:r>
              <a:rPr lang="zh-CN" altLang="en-US" sz="1200" dirty="0" smtClean="0">
                <a:solidFill>
                  <a:schemeClr val="bg1"/>
                </a:solidFill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</a:rPr>
              <a:t>0824</a:t>
            </a:r>
            <a:r>
              <a:rPr lang="zh-CN" altLang="en-US" sz="1200" dirty="0" smtClean="0">
                <a:solidFill>
                  <a:schemeClr val="bg1"/>
                </a:solidFill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</a:rPr>
              <a:t>512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sz="1200" dirty="0">
              <a:solidFill>
                <a:schemeClr val="bg1"/>
              </a:solidFill>
            </a:endParaRPr>
          </a:p>
        </p:txBody>
      </p:sp>
      <p:pic>
        <p:nvPicPr>
          <p:cNvPr id="9" name="图片 8" descr="李建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338" y="1430337"/>
            <a:ext cx="2366962" cy="2841625"/>
          </a:xfrm>
          <a:prstGeom prst="rect">
            <a:avLst/>
          </a:prstGeom>
        </p:spPr>
      </p:pic>
      <p:pic>
        <p:nvPicPr>
          <p:cNvPr id="10" name="图片 9" descr="黄巨凯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525" y="1439862"/>
            <a:ext cx="2291426" cy="283209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F0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7C6E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0DFF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000120141203A11PWBG">
  <a:themeElements>
    <a:clrScheme name="A000120141203A11PWBG 1">
      <a:dk1>
        <a:srgbClr val="6D6F71"/>
      </a:dk1>
      <a:lt1>
        <a:srgbClr val="FFFFFF"/>
      </a:lt1>
      <a:dk2>
        <a:srgbClr val="6D6F71"/>
      </a:dk2>
      <a:lt2>
        <a:srgbClr val="FFFFFF"/>
      </a:lt2>
      <a:accent1>
        <a:srgbClr val="D6A953"/>
      </a:accent1>
      <a:accent2>
        <a:srgbClr val="8F7E53"/>
      </a:accent2>
      <a:accent3>
        <a:srgbClr val="FFFFFF"/>
      </a:accent3>
      <a:accent4>
        <a:srgbClr val="5C5E5F"/>
      </a:accent4>
      <a:accent5>
        <a:srgbClr val="E8D1B3"/>
      </a:accent5>
      <a:accent6>
        <a:srgbClr val="81724A"/>
      </a:accent6>
      <a:hlink>
        <a:srgbClr val="00B0F0"/>
      </a:hlink>
      <a:folHlink>
        <a:srgbClr val="AFB2B4"/>
      </a:folHlink>
    </a:clrScheme>
    <a:fontScheme name="A000120141203A11PWBG">
      <a:majorFont>
        <a:latin typeface="Arial"/>
        <a:ea typeface="华文中宋"/>
        <a:cs typeface=""/>
      </a:majorFont>
      <a:minorFont>
        <a:latin typeface="Arial"/>
        <a:ea typeface="华文中宋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A000120141203A11PWBG 1">
        <a:dk1>
          <a:srgbClr val="6D6F71"/>
        </a:dk1>
        <a:lt1>
          <a:srgbClr val="FFFFFF"/>
        </a:lt1>
        <a:dk2>
          <a:srgbClr val="6D6F71"/>
        </a:dk2>
        <a:lt2>
          <a:srgbClr val="FFFFFF"/>
        </a:lt2>
        <a:accent1>
          <a:srgbClr val="D6A953"/>
        </a:accent1>
        <a:accent2>
          <a:srgbClr val="8F7E53"/>
        </a:accent2>
        <a:accent3>
          <a:srgbClr val="FFFFFF"/>
        </a:accent3>
        <a:accent4>
          <a:srgbClr val="5C5E5F"/>
        </a:accent4>
        <a:accent5>
          <a:srgbClr val="E8D1B3"/>
        </a:accent5>
        <a:accent6>
          <a:srgbClr val="81724A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A000120141203A11PWBG">
  <a:themeElements>
    <a:clrScheme name="1_A000120141203A11PWBG 1">
      <a:dk1>
        <a:srgbClr val="6D6F71"/>
      </a:dk1>
      <a:lt1>
        <a:srgbClr val="FFFFFF"/>
      </a:lt1>
      <a:dk2>
        <a:srgbClr val="6D6F71"/>
      </a:dk2>
      <a:lt2>
        <a:srgbClr val="FFFFFF"/>
      </a:lt2>
      <a:accent1>
        <a:srgbClr val="D6A953"/>
      </a:accent1>
      <a:accent2>
        <a:srgbClr val="8F7E53"/>
      </a:accent2>
      <a:accent3>
        <a:srgbClr val="FFFFFF"/>
      </a:accent3>
      <a:accent4>
        <a:srgbClr val="5C5E5F"/>
      </a:accent4>
      <a:accent5>
        <a:srgbClr val="E8D1B3"/>
      </a:accent5>
      <a:accent6>
        <a:srgbClr val="81724A"/>
      </a:accent6>
      <a:hlink>
        <a:srgbClr val="00B0F0"/>
      </a:hlink>
      <a:folHlink>
        <a:srgbClr val="AFB2B4"/>
      </a:folHlink>
    </a:clrScheme>
    <a:fontScheme name="1_A000120141203A11PWBG">
      <a:majorFont>
        <a:latin typeface="Arial"/>
        <a:ea typeface="华文中宋"/>
        <a:cs typeface=""/>
      </a:majorFont>
      <a:minorFont>
        <a:latin typeface="Arial"/>
        <a:ea typeface="华文中宋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A000120141203A11PWBG 1">
        <a:dk1>
          <a:srgbClr val="6D6F71"/>
        </a:dk1>
        <a:lt1>
          <a:srgbClr val="FFFFFF"/>
        </a:lt1>
        <a:dk2>
          <a:srgbClr val="6D6F71"/>
        </a:dk2>
        <a:lt2>
          <a:srgbClr val="FFFFFF"/>
        </a:lt2>
        <a:accent1>
          <a:srgbClr val="D6A953"/>
        </a:accent1>
        <a:accent2>
          <a:srgbClr val="8F7E53"/>
        </a:accent2>
        <a:accent3>
          <a:srgbClr val="FFFFFF"/>
        </a:accent3>
        <a:accent4>
          <a:srgbClr val="5C5E5F"/>
        </a:accent4>
        <a:accent5>
          <a:srgbClr val="E8D1B3"/>
        </a:accent5>
        <a:accent6>
          <a:srgbClr val="81724A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11174</Words>
  <Application>WPS 演示</Application>
  <PresentationFormat>全屏显示(4:3)</PresentationFormat>
  <Paragraphs>807</Paragraphs>
  <Slides>41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41</vt:i4>
      </vt:variant>
    </vt:vector>
  </HeadingPairs>
  <TitlesOfParts>
    <vt:vector size="57" baseType="lpstr">
      <vt:lpstr>Arial</vt:lpstr>
      <vt:lpstr>宋体</vt:lpstr>
      <vt:lpstr>Wingdings</vt:lpstr>
      <vt:lpstr>华文中宋</vt:lpstr>
      <vt:lpstr>Wingdings 2</vt:lpstr>
      <vt:lpstr>Calibri</vt:lpstr>
      <vt:lpstr>方正大标宋简体</vt:lpstr>
      <vt:lpstr>方正大黑简体</vt:lpstr>
      <vt:lpstr>仿宋</vt:lpstr>
      <vt:lpstr>方正美黑简体</vt:lpstr>
      <vt:lpstr>黑体</vt:lpstr>
      <vt:lpstr>微软雅黑</vt:lpstr>
      <vt:lpstr>Wingdings</vt:lpstr>
      <vt:lpstr>默认设计模板</vt:lpstr>
      <vt:lpstr>A000120141203A11PWBG</vt:lpstr>
      <vt:lpstr>1_A000120141203A11PWBG</vt:lpstr>
      <vt:lpstr>第 十 批 失 信 被 执 行 人 名 单 （一）</vt:lpstr>
      <vt:lpstr>榆林市中级人民法院第十批失信被 执 行 人 名单 严厉打击老赖                重塑诚信榆林</vt:lpstr>
      <vt:lpstr>榆林市中级人民法院第十批失信被 执 行 人 名单 严厉打击老赖                重塑诚信榆林</vt:lpstr>
      <vt:lpstr>榆林市中级人民法院第十批失信被 执 行 人 名单 严厉打击老赖                重塑诚信榆林</vt:lpstr>
      <vt:lpstr>榆林市中级人民法院第十批失信被 执 行 人 名单 严厉打击老赖                重塑诚信榆林</vt:lpstr>
      <vt:lpstr>榆林市中级人民法院第十批失信被 执 行 人 名单 严厉打击老赖                重塑诚信榆林</vt:lpstr>
      <vt:lpstr>榆林市中级人民法院第十批失信被 执 行 人 名单 严厉打击老赖                重塑诚信榆林</vt:lpstr>
      <vt:lpstr>榆林市中级人民法院第十批失信被 执 行 人 名单 严厉打击老赖                重塑诚信榆林</vt:lpstr>
      <vt:lpstr>榆林市中级人民法院第十批失信被 执 行 人 名单 严厉打击老赖                重塑诚信榆林</vt:lpstr>
      <vt:lpstr>榆林市中级人民法院第十批失信被 执 行 人 名单 严厉打击老赖                重塑诚信榆林</vt:lpstr>
      <vt:lpstr>榆林市中级人民法院第十批失信被 执 行 人 名单 严厉打击老赖                重塑诚信榆林</vt:lpstr>
      <vt:lpstr>榆林市中级人民法院第十批失信被 执 行 人 名单 严厉打击老赖                重塑诚信榆林</vt:lpstr>
      <vt:lpstr>榆林市中级人民法院第十批失信被 执 行 人 名单 严厉打击老赖                重塑诚信榆林</vt:lpstr>
      <vt:lpstr>榆林市中级人民法院第十批失信被 执 行 人 名单 严厉打击老赖                重塑诚信榆林</vt:lpstr>
      <vt:lpstr>榆林市中级人民法院第十批失信被 执 行 人 名单 严厉打击老赖                重塑诚信榆林</vt:lpstr>
      <vt:lpstr>榆林市中级人民法院第十批失信被 执 行 人 名单 严厉打击老赖                重塑诚信榆林</vt:lpstr>
      <vt:lpstr>榆林市中级人民法院第十批失信被 执 行 人 名单 严厉打击老赖                重塑诚信榆林</vt:lpstr>
      <vt:lpstr>榆林市中级人民法院第十批失信被 执 行 人 名单 严厉打击老赖                重塑诚信榆林</vt:lpstr>
      <vt:lpstr>榆林市中级人民法院第十批失信被 执 行 人 名单 严厉打击老赖                重塑诚信榆林</vt:lpstr>
      <vt:lpstr>榆林市中级人民法院第十批失信被 执 行 人 名单 严厉打击老赖                重塑诚信榆林</vt:lpstr>
      <vt:lpstr>榆林市中级人民法院第十批失信被 执 行 人 名单 严厉打击老赖                重塑诚信榆林</vt:lpstr>
      <vt:lpstr>榆林市中级人民法院第十批失信被 执 行 人 名单 严厉打击老赖                重塑诚信榆林</vt:lpstr>
      <vt:lpstr>榆林市中级人民法院第十批失信被 执 行 人 名单 严厉打击老赖                重塑诚信榆林</vt:lpstr>
      <vt:lpstr>榆林市中级人民法院第十批失信被 执 行 人 名单 严厉打击老赖                重塑诚信榆林</vt:lpstr>
      <vt:lpstr>榆林市中级人民法院第十批失信被 执 行 人 名单 严厉打击老赖                重塑诚信榆林</vt:lpstr>
      <vt:lpstr>榆林市中级人民法院第十批失信被 执 行 人 名单 严厉打击老赖                重塑诚信榆林</vt:lpstr>
      <vt:lpstr>榆林市中级人民法院第十批失信被 执 行 人 名单 严厉打击老赖                重塑诚信榆林</vt:lpstr>
      <vt:lpstr>榆林市中级人民法院第十批失信被 执 行 人 名单 严厉打击老赖                重塑诚信榆林</vt:lpstr>
      <vt:lpstr>榆林市中级人民法院第十批失信被 执 行 人 名单 严厉打击老赖                重塑诚信榆林</vt:lpstr>
      <vt:lpstr>榆林市中级人民法院第十批失信被 执 行 人 名单 严厉打击老赖                重塑诚信榆林</vt:lpstr>
      <vt:lpstr>榆林市中级人民法院第十批失信被 执 行 人 名单 严厉打击老赖                重塑诚信榆林</vt:lpstr>
      <vt:lpstr>榆林市中级人民法院第十批失信被 执 行 人 名单 严厉打击老赖                重塑诚信榆林</vt:lpstr>
      <vt:lpstr>榆林市中级人民法院第十批失信被 执 行 人 名单 严厉打击老赖                重塑诚信榆林</vt:lpstr>
      <vt:lpstr>榆林市中级人民法院第十批失信被 执 行 人 名单 严厉打击老赖                重塑诚信榆林</vt:lpstr>
      <vt:lpstr>榆林市中级人民法院第十批失信被 执 行 人 名单 严厉打击老赖                重塑诚信榆林</vt:lpstr>
      <vt:lpstr>榆林市中级人民法院第十批失信被 执 行 人 名单 严厉打击老赖                重塑诚信榆林</vt:lpstr>
      <vt:lpstr>榆林市中级人民法院第十批失信被 执 行 人 名单 严厉打击老赖                重塑诚信榆林</vt:lpstr>
      <vt:lpstr>榆林市中级人民法院第十批失信被 执 行 人 名单 严厉打击老赖                重塑诚信榆林</vt:lpstr>
      <vt:lpstr>榆林市中级人民法院第十批失信被 执 行 人 名单 严厉打击老赖                重塑诚信榆林</vt:lpstr>
      <vt:lpstr>榆林市中级人民法院第十批失信被 执 行 人 名单 严厉打击老赖                重塑诚信榆林</vt:lpstr>
      <vt:lpstr>榆林市中级人民法院第十批失信被 执 行 人 名单 严厉打击老赖                重塑诚信榆林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Administrator</cp:lastModifiedBy>
  <cp:revision>700</cp:revision>
  <dcterms:created xsi:type="dcterms:W3CDTF">2013-01-25T01:44:00Z</dcterms:created>
  <dcterms:modified xsi:type="dcterms:W3CDTF">2017-06-06T08:45:46Z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2052-10.1.0.6490</vt:lpwstr>
  </property>
</Properties>
</file>