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theme/theme5.xml" ContentType="application/vnd.openxmlformats-officedocument.them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slideLayouts/slideLayout25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  <p:sldMasterId id="2147483672" r:id="rId3"/>
  </p:sldMasterIdLst>
  <p:notesMasterIdLst>
    <p:notesMasterId r:id="rId51"/>
  </p:notesMasterIdLst>
  <p:handoutMasterIdLst>
    <p:handoutMasterId r:id="rId52"/>
  </p:handoutMasterIdLst>
  <p:sldIdLst>
    <p:sldId id="257" r:id="rId4"/>
    <p:sldId id="357" r:id="rId5"/>
    <p:sldId id="358" r:id="rId6"/>
    <p:sldId id="359" r:id="rId7"/>
    <p:sldId id="360" r:id="rId8"/>
    <p:sldId id="361" r:id="rId9"/>
    <p:sldId id="362" r:id="rId10"/>
    <p:sldId id="363" r:id="rId11"/>
    <p:sldId id="364" r:id="rId12"/>
    <p:sldId id="365" r:id="rId13"/>
    <p:sldId id="366" r:id="rId14"/>
    <p:sldId id="369" r:id="rId15"/>
    <p:sldId id="370" r:id="rId16"/>
    <p:sldId id="371" r:id="rId17"/>
    <p:sldId id="372" r:id="rId18"/>
    <p:sldId id="373" r:id="rId19"/>
    <p:sldId id="374" r:id="rId20"/>
    <p:sldId id="375" r:id="rId21"/>
    <p:sldId id="376" r:id="rId22"/>
    <p:sldId id="377" r:id="rId23"/>
    <p:sldId id="378" r:id="rId24"/>
    <p:sldId id="379" r:id="rId25"/>
    <p:sldId id="380" r:id="rId26"/>
    <p:sldId id="381" r:id="rId27"/>
    <p:sldId id="382" r:id="rId28"/>
    <p:sldId id="383" r:id="rId29"/>
    <p:sldId id="384" r:id="rId30"/>
    <p:sldId id="385" r:id="rId31"/>
    <p:sldId id="386" r:id="rId32"/>
    <p:sldId id="387" r:id="rId33"/>
    <p:sldId id="388" r:id="rId34"/>
    <p:sldId id="389" r:id="rId35"/>
    <p:sldId id="390" r:id="rId36"/>
    <p:sldId id="391" r:id="rId37"/>
    <p:sldId id="392" r:id="rId38"/>
    <p:sldId id="393" r:id="rId39"/>
    <p:sldId id="394" r:id="rId40"/>
    <p:sldId id="395" r:id="rId41"/>
    <p:sldId id="396" r:id="rId42"/>
    <p:sldId id="397" r:id="rId43"/>
    <p:sldId id="398" r:id="rId44"/>
    <p:sldId id="399" r:id="rId45"/>
    <p:sldId id="400" r:id="rId46"/>
    <p:sldId id="401" r:id="rId47"/>
    <p:sldId id="402" r:id="rId48"/>
    <p:sldId id="403" r:id="rId49"/>
    <p:sldId id="404" r:id="rId50"/>
  </p:sldIdLst>
  <p:sldSz cx="9144000" cy="6858000" type="screen4x3"/>
  <p:notesSz cx="6858000" cy="9144000"/>
  <p:defaultTextStyle>
    <a:defPPr>
      <a:defRPr lang="zh-CN"/>
    </a:defPPr>
    <a:lvl1pPr marL="0" lvl="0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8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1pPr>
    <a:lvl2pPr marL="457200" lvl="1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8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2pPr>
    <a:lvl3pPr marL="914400" lvl="2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8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3pPr>
    <a:lvl4pPr marL="1371600" lvl="3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8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4pPr>
    <a:lvl5pPr marL="1828800" lvl="4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8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5pPr>
    <a:lvl6pPr marL="2286000" lvl="5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8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6pPr>
    <a:lvl7pPr marL="2743200" lvl="6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8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7pPr>
    <a:lvl8pPr marL="3200400" lvl="7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8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8pPr>
    <a:lvl9pPr marL="3657600" lvl="8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8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CCFF"/>
    <a:srgbClr val="18B892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7"/>
    <p:restoredTop sz="94708"/>
  </p:normalViewPr>
  <p:slideViewPr>
    <p:cSldViewPr snapToGrid="0" snapToObjects="1" showGuides="1">
      <p:cViewPr varScale="1">
        <p:scale>
          <a:sx n="101" d="100"/>
          <a:sy n="101" d="100"/>
        </p:scale>
        <p:origin x="-1830" y="-84"/>
      </p:cViewPr>
      <p:guideLst>
        <p:guide orient="horz" pos="2174"/>
        <p:guide pos="2846"/>
      </p:guideLst>
    </p:cSldViewPr>
  </p:slideViewPr>
  <p:outlineViewPr>
    <p:cViewPr>
      <p:scale>
        <a:sx n="33" d="100"/>
        <a:sy n="33" d="100"/>
      </p:scale>
      <p:origin x="0" y="9810"/>
    </p:cViewPr>
  </p:outlineViewPr>
  <p:notesTextViewPr>
    <p:cViewPr>
      <p:scale>
        <a:sx n="100" d="100"/>
        <a:sy n="100" d="100"/>
      </p:scale>
      <p:origin x="0" y="0"/>
    </p:cViewPr>
  </p:notesTextViewPr>
  <p:sorterViewPr showFormatting="0">
    <p:cViewPr>
      <p:scale>
        <a:sx n="66" d="100"/>
        <a:sy n="66" d="100"/>
      </p:scale>
      <p:origin x="0" y="3270"/>
    </p:cViewPr>
  </p:sorterViewPr>
  <p:gridSpacing cx="73726675" cy="73726675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handoutMaster" Target="handoutMasters/handout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tableStyles" Target="tableStyles.xml"/><Relationship Id="rId8" Type="http://schemas.openxmlformats.org/officeDocument/2006/relationships/slide" Target="slides/slide5.xml"/><Relationship Id="rId51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pPr/>
              <a:t>2017/5/15 Monday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 idx="4294967295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 sz="12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9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4340" name="Rectangle 4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9525">
            <a:noFill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19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单击此处编辑母版文本样式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第二级</a:t>
            </a: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第三级</a:t>
            </a: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第四级</a:t>
            </a: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第五级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29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b" anchorCtr="0" compatLnSpc="1"/>
          <a:lstStyle>
            <a:lvl1pPr>
              <a:defRPr sz="12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39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b" anchorCtr="0" compatLnSpc="1"/>
          <a:lstStyle/>
          <a:p>
            <a:pPr lvl="0" algn="r" eaLnBrk="1" fontAlgn="base" hangingPunct="1"/>
            <a:fld id="{9A0DB2DC-4C9A-4742-B13C-FB6460FD3503}" type="slidenum">
              <a:rPr lang="zh-CN" altLang="en-US" sz="120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pPr lvl="0" algn="r" eaLnBrk="1" fontAlgn="base" hangingPunct="1"/>
              <a:t>‹#›</a:t>
            </a:fld>
            <a:endParaRPr lang="zh-CN" altLang="en-US" sz="1200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19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40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pPr lvl="0" algn="r" eaLnBrk="1" fontAlgn="base" hangingPunct="1"/>
              <a:t>‹#›</a:t>
            </a:fld>
            <a:endParaRPr lang="zh-CN" altLang="en-US" sz="1400" strike="noStrike" noProof="1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40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pPr lvl="0" algn="r" eaLnBrk="1" fontAlgn="base" hangingPunct="1"/>
              <a:t>‹#›</a:t>
            </a:fld>
            <a:endParaRPr lang="zh-CN" altLang="en-US" sz="1400" strike="noStrike" noProof="1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40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pPr lvl="0" algn="r" eaLnBrk="1" fontAlgn="base" hangingPunct="1"/>
              <a:t>‹#›</a:t>
            </a:fld>
            <a:endParaRPr lang="zh-CN" altLang="en-US" sz="1400" strike="noStrike" noProof="1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A6A6A6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A6A6A6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200" strike="noStrike" noProof="1" dirty="0">
                <a:solidFill>
                  <a:srgbClr val="A6A6A6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pPr lvl="0" algn="r" eaLnBrk="1" fontAlgn="base" hangingPunct="1"/>
              <a:t>‹#›</a:t>
            </a:fld>
            <a:endParaRPr lang="zh-CN" altLang="en-US" sz="1200" strike="noStrike" noProof="1">
              <a:solidFill>
                <a:srgbClr val="A6A6A6"/>
              </a:solidFill>
              <a:ea typeface="华文中宋" pitchFamily="2" charset="-122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A6A6A6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A6A6A6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200" strike="noStrike" noProof="1" dirty="0">
                <a:solidFill>
                  <a:srgbClr val="A6A6A6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pPr lvl="0" algn="r" eaLnBrk="1" fontAlgn="base" hangingPunct="1"/>
              <a:t>‹#›</a:t>
            </a:fld>
            <a:endParaRPr lang="zh-CN" altLang="en-US" sz="1200" strike="noStrike" noProof="1">
              <a:solidFill>
                <a:srgbClr val="A6A6A6"/>
              </a:solidFill>
              <a:ea typeface="华文中宋" pitchFamily="2" charset="-122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A6A6A6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A6A6A6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200" strike="noStrike" noProof="1" dirty="0">
                <a:solidFill>
                  <a:srgbClr val="A6A6A6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pPr lvl="0" algn="r" eaLnBrk="1" fontAlgn="base" hangingPunct="1"/>
              <a:t>‹#›</a:t>
            </a:fld>
            <a:endParaRPr lang="zh-CN" altLang="en-US" sz="1200" strike="noStrike" noProof="1">
              <a:solidFill>
                <a:srgbClr val="A6A6A6"/>
              </a:solidFill>
              <a:ea typeface="华文中宋" pitchFamily="2" charset="-122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1754188" y="1395413"/>
            <a:ext cx="3478212" cy="4752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384800" y="1395413"/>
            <a:ext cx="3479800" cy="4752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A6A6A6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A6A6A6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200" strike="noStrike" noProof="1" dirty="0">
                <a:solidFill>
                  <a:srgbClr val="A6A6A6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pPr lvl="0" algn="r" eaLnBrk="1" fontAlgn="base" hangingPunct="1"/>
              <a:t>‹#›</a:t>
            </a:fld>
            <a:endParaRPr lang="zh-CN" altLang="en-US" sz="1200" strike="noStrike" noProof="1">
              <a:solidFill>
                <a:srgbClr val="A6A6A6"/>
              </a:solidFill>
              <a:ea typeface="华文中宋" pitchFamily="2" charset="-122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A6A6A6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A6A6A6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200" strike="noStrike" noProof="1" dirty="0">
                <a:solidFill>
                  <a:srgbClr val="A6A6A6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pPr lvl="0" algn="r" eaLnBrk="1" fontAlgn="base" hangingPunct="1"/>
              <a:t>‹#›</a:t>
            </a:fld>
            <a:endParaRPr lang="zh-CN" altLang="en-US" sz="1200" strike="noStrike" noProof="1">
              <a:solidFill>
                <a:srgbClr val="A6A6A6"/>
              </a:solidFill>
              <a:ea typeface="华文中宋" pitchFamily="2" charset="-122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A6A6A6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A6A6A6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200" strike="noStrike" noProof="1" dirty="0">
                <a:solidFill>
                  <a:srgbClr val="A6A6A6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pPr lvl="0" algn="r" eaLnBrk="1" fontAlgn="base" hangingPunct="1"/>
              <a:t>‹#›</a:t>
            </a:fld>
            <a:endParaRPr lang="zh-CN" altLang="en-US" sz="1200" strike="noStrike" noProof="1">
              <a:solidFill>
                <a:srgbClr val="A6A6A6"/>
              </a:solidFill>
              <a:ea typeface="华文中宋" pitchFamily="2" charset="-122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A6A6A6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A6A6A6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200" strike="noStrike" noProof="1" dirty="0">
                <a:solidFill>
                  <a:srgbClr val="A6A6A6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pPr lvl="0" algn="r" eaLnBrk="1" fontAlgn="base" hangingPunct="1"/>
              <a:t>‹#›</a:t>
            </a:fld>
            <a:endParaRPr lang="zh-CN" altLang="en-US" sz="1200" strike="noStrike" noProof="1">
              <a:solidFill>
                <a:srgbClr val="A6A6A6"/>
              </a:solidFill>
              <a:ea typeface="华文中宋" pitchFamily="2" charset="-122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A6A6A6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A6A6A6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200" strike="noStrike" noProof="1" dirty="0">
                <a:solidFill>
                  <a:srgbClr val="A6A6A6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pPr lvl="0" algn="r" eaLnBrk="1" fontAlgn="base" hangingPunct="1"/>
              <a:t>‹#›</a:t>
            </a:fld>
            <a:endParaRPr lang="zh-CN" altLang="en-US" sz="1200" strike="noStrike" noProof="1">
              <a:solidFill>
                <a:srgbClr val="A6A6A6"/>
              </a:solidFill>
              <a:ea typeface="华文中宋" pitchFamily="2" charset="-122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40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pPr lvl="0" algn="r" eaLnBrk="1" fontAlgn="base" hangingPunct="1"/>
              <a:t>‹#›</a:t>
            </a:fld>
            <a:endParaRPr lang="zh-CN" altLang="en-US" sz="1400" strike="noStrike" noProof="1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8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 2" pitchFamily="18" charset="2"/>
              <a:buNone/>
              <a:defRPr/>
            </a:pPr>
            <a:endParaRPr kumimoji="0" lang="zh-CN" altLang="en-US" sz="3200" b="0" i="0" u="none" strike="noStrike" kern="0" cap="none" spc="0" normalizeH="0" baseline="0" noProof="0" smtClean="0">
              <a:ln>
                <a:noFill/>
              </a:ln>
              <a:solidFill>
                <a:srgbClr val="B4852B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A6A6A6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A6A6A6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200" strike="noStrike" noProof="1" dirty="0">
                <a:solidFill>
                  <a:srgbClr val="A6A6A6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pPr lvl="0" algn="r" eaLnBrk="1" fontAlgn="base" hangingPunct="1"/>
              <a:t>‹#›</a:t>
            </a:fld>
            <a:endParaRPr lang="zh-CN" altLang="en-US" sz="1200" strike="noStrike" noProof="1">
              <a:solidFill>
                <a:srgbClr val="A6A6A6"/>
              </a:solidFill>
              <a:ea typeface="华文中宋" pitchFamily="2" charset="-122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A6A6A6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A6A6A6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200" strike="noStrike" noProof="1" dirty="0">
                <a:solidFill>
                  <a:srgbClr val="A6A6A6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pPr lvl="0" algn="r" eaLnBrk="1" fontAlgn="base" hangingPunct="1"/>
              <a:t>‹#›</a:t>
            </a:fld>
            <a:endParaRPr lang="zh-CN" altLang="en-US" sz="1200" strike="noStrike" noProof="1">
              <a:solidFill>
                <a:srgbClr val="A6A6A6"/>
              </a:solidFill>
              <a:ea typeface="华文中宋" pitchFamily="2" charset="-122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088188" y="449263"/>
            <a:ext cx="1776412" cy="5699125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1754188" y="449263"/>
            <a:ext cx="5181600" cy="56991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A6A6A6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A6A6A6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200" strike="noStrike" noProof="1" dirty="0">
                <a:solidFill>
                  <a:srgbClr val="A6A6A6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pPr lvl="0" algn="r" eaLnBrk="1" fontAlgn="base" hangingPunct="1"/>
              <a:t>‹#›</a:t>
            </a:fld>
            <a:endParaRPr lang="zh-CN" altLang="en-US" sz="1200" strike="noStrike" noProof="1">
              <a:solidFill>
                <a:srgbClr val="A6A6A6"/>
              </a:solidFill>
              <a:ea typeface="华文中宋" pitchFamily="2" charset="-122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b="0" i="0" kern="1200" cap="none" spc="0" normalizeH="0" baseline="0" noProof="0"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b="0" i="0" kern="1200" cap="none" spc="0" normalizeH="0" baseline="0" noProof="0"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algn="r" eaLnBrk="1" fontAlgn="base" hangingPunct="1"/>
            <a:fld id="{9A0DB2DC-4C9A-4742-B13C-FB6460FD3503}" type="slidenum">
              <a:rPr lang="zh-CN" altLang="en-US" sz="1200" noProof="1" dirty="0">
                <a:solidFill>
                  <a:srgbClr val="A6A6A6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pPr algn="r" eaLnBrk="1" fontAlgn="base" hangingPunct="1"/>
              <a:t>‹#›</a:t>
            </a:fld>
            <a:endParaRPr lang="zh-CN" altLang="en-US" sz="1200" noProof="1">
              <a:solidFill>
                <a:srgbClr val="A6A6A6"/>
              </a:solidFill>
              <a:ea typeface="华文中宋" pitchFamily="2" charset="-122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b="0" i="0" kern="1200" cap="none" spc="0" normalizeH="0" baseline="0" noProof="0"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b="0" i="0" kern="1200" cap="none" spc="0" normalizeH="0" baseline="0" noProof="0"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algn="r" eaLnBrk="1" fontAlgn="base" hangingPunct="1"/>
            <a:fld id="{9A0DB2DC-4C9A-4742-B13C-FB6460FD3503}" type="slidenum">
              <a:rPr lang="zh-CN" altLang="en-US" sz="1200" noProof="1" dirty="0">
                <a:solidFill>
                  <a:srgbClr val="A6A6A6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pPr algn="r" eaLnBrk="1" fontAlgn="base" hangingPunct="1"/>
              <a:t>‹#›</a:t>
            </a:fld>
            <a:endParaRPr lang="zh-CN" altLang="en-US" sz="1200" noProof="1">
              <a:solidFill>
                <a:srgbClr val="A6A6A6"/>
              </a:solidFill>
              <a:ea typeface="华文中宋" pitchFamily="2" charset="-122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b="0" i="0" kern="1200" cap="none" spc="0" normalizeH="0" baseline="0" noProof="0"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b="0" i="0" kern="1200" cap="none" spc="0" normalizeH="0" baseline="0" noProof="0"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algn="r" eaLnBrk="1" fontAlgn="base" hangingPunct="1"/>
            <a:fld id="{9A0DB2DC-4C9A-4742-B13C-FB6460FD3503}" type="slidenum">
              <a:rPr lang="zh-CN" altLang="en-US" sz="1200" noProof="1" dirty="0">
                <a:solidFill>
                  <a:srgbClr val="A6A6A6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pPr algn="r" eaLnBrk="1" fontAlgn="base" hangingPunct="1"/>
              <a:t>‹#›</a:t>
            </a:fld>
            <a:endParaRPr lang="zh-CN" altLang="en-US" sz="1200" noProof="1">
              <a:solidFill>
                <a:srgbClr val="A6A6A6"/>
              </a:solidFill>
              <a:ea typeface="华文中宋" pitchFamily="2" charset="-122"/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1754188" y="1395413"/>
            <a:ext cx="3478212" cy="4752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384800" y="1395413"/>
            <a:ext cx="3479800" cy="4752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b="0" i="0" kern="1200" cap="none" spc="0" normalizeH="0" baseline="0" noProof="0"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b="0" i="0" kern="1200" cap="none" spc="0" normalizeH="0" baseline="0" noProof="0"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algn="r" eaLnBrk="1" fontAlgn="base" hangingPunct="1"/>
            <a:fld id="{9A0DB2DC-4C9A-4742-B13C-FB6460FD3503}" type="slidenum">
              <a:rPr lang="zh-CN" altLang="en-US" sz="1200" noProof="1" dirty="0">
                <a:solidFill>
                  <a:srgbClr val="A6A6A6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pPr algn="r" eaLnBrk="1" fontAlgn="base" hangingPunct="1"/>
              <a:t>‹#›</a:t>
            </a:fld>
            <a:endParaRPr lang="zh-CN" altLang="en-US" sz="1200" noProof="1">
              <a:solidFill>
                <a:srgbClr val="A6A6A6"/>
              </a:solidFill>
              <a:ea typeface="华文中宋" pitchFamily="2" charset="-122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b="0" i="0" kern="1200" cap="none" spc="0" normalizeH="0" baseline="0" noProof="0"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b="0" i="0" kern="1200" cap="none" spc="0" normalizeH="0" baseline="0" noProof="0"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algn="r" eaLnBrk="1" fontAlgn="base" hangingPunct="1"/>
            <a:fld id="{9A0DB2DC-4C9A-4742-B13C-FB6460FD3503}" type="slidenum">
              <a:rPr lang="zh-CN" altLang="en-US" sz="1200" noProof="1" dirty="0">
                <a:solidFill>
                  <a:srgbClr val="A6A6A6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pPr algn="r" eaLnBrk="1" fontAlgn="base" hangingPunct="1"/>
              <a:t>‹#›</a:t>
            </a:fld>
            <a:endParaRPr lang="zh-CN" altLang="en-US" sz="1200" noProof="1">
              <a:solidFill>
                <a:srgbClr val="A6A6A6"/>
              </a:solidFill>
              <a:ea typeface="华文中宋" pitchFamily="2" charset="-122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b="0" i="0" kern="1200" cap="none" spc="0" normalizeH="0" baseline="0" noProof="0"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b="0" i="0" kern="1200" cap="none" spc="0" normalizeH="0" baseline="0" noProof="0"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algn="r" eaLnBrk="1" fontAlgn="base" hangingPunct="1"/>
            <a:fld id="{9A0DB2DC-4C9A-4742-B13C-FB6460FD3503}" type="slidenum">
              <a:rPr lang="zh-CN" altLang="en-US" sz="1200" noProof="1" dirty="0">
                <a:solidFill>
                  <a:srgbClr val="A6A6A6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pPr algn="r" eaLnBrk="1" fontAlgn="base" hangingPunct="1"/>
              <a:t>‹#›</a:t>
            </a:fld>
            <a:endParaRPr lang="zh-CN" altLang="en-US" sz="1200" noProof="1">
              <a:solidFill>
                <a:srgbClr val="A6A6A6"/>
              </a:solidFill>
              <a:ea typeface="华文中宋" pitchFamily="2" charset="-122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473D5BC5-9367-42AC-AC59-F98F3BF01A84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t>2017/5/15 Monday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A6A6A6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A6A6A6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200" strike="noStrike" noProof="1" dirty="0">
                <a:solidFill>
                  <a:srgbClr val="A6A6A6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pPr lvl="0" algn="r" eaLnBrk="1" fontAlgn="base" hangingPunct="1"/>
              <a:t>‹#›</a:t>
            </a:fld>
            <a:endParaRPr lang="zh-CN" altLang="en-US" sz="1200" strike="noStrike" noProof="1">
              <a:solidFill>
                <a:srgbClr val="A6A6A6"/>
              </a:solidFill>
              <a:ea typeface="华文中宋" pitchFamily="2" charset="-122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40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pPr lvl="0" algn="r" eaLnBrk="1" fontAlgn="base" hangingPunct="1"/>
              <a:t>‹#›</a:t>
            </a:fld>
            <a:endParaRPr lang="zh-CN" altLang="en-US" sz="1400" strike="noStrike" noProof="1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b="0" i="0" kern="1200" cap="none" spc="0" normalizeH="0" baseline="0" noProof="0"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b="0" i="0" kern="1200" cap="none" spc="0" normalizeH="0" baseline="0" noProof="0"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algn="r" eaLnBrk="1" fontAlgn="base" hangingPunct="1"/>
            <a:fld id="{9A0DB2DC-4C9A-4742-B13C-FB6460FD3503}" type="slidenum">
              <a:rPr lang="zh-CN" altLang="en-US" sz="1200" noProof="1" dirty="0">
                <a:solidFill>
                  <a:srgbClr val="A6A6A6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pPr algn="r" eaLnBrk="1" fontAlgn="base" hangingPunct="1"/>
              <a:t>‹#›</a:t>
            </a:fld>
            <a:endParaRPr lang="zh-CN" altLang="en-US" sz="1200" noProof="1">
              <a:solidFill>
                <a:srgbClr val="A6A6A6"/>
              </a:solidFill>
              <a:ea typeface="华文中宋" pitchFamily="2" charset="-122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8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 2" pitchFamily="18" charset="2"/>
              <a:buNone/>
              <a:defRPr/>
            </a:pPr>
            <a:endParaRPr kumimoji="0" lang="zh-CN" altLang="en-US" sz="3200" b="0" i="0" u="none" strike="noStrike" kern="0" cap="none" spc="0" normalizeH="0" baseline="0" noProof="0" smtClean="0">
              <a:ln>
                <a:noFill/>
              </a:ln>
              <a:solidFill>
                <a:srgbClr val="B4852B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b="0" i="0" kern="1200" cap="none" spc="0" normalizeH="0" baseline="0" noProof="0"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b="0" i="0" kern="1200" cap="none" spc="0" normalizeH="0" baseline="0" noProof="0"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algn="r" eaLnBrk="1" fontAlgn="base" hangingPunct="1"/>
            <a:fld id="{9A0DB2DC-4C9A-4742-B13C-FB6460FD3503}" type="slidenum">
              <a:rPr lang="zh-CN" altLang="en-US" sz="1200" noProof="1" dirty="0">
                <a:solidFill>
                  <a:srgbClr val="A6A6A6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pPr algn="r" eaLnBrk="1" fontAlgn="base" hangingPunct="1"/>
              <a:t>‹#›</a:t>
            </a:fld>
            <a:endParaRPr lang="zh-CN" altLang="en-US" sz="1200" noProof="1">
              <a:solidFill>
                <a:srgbClr val="A6A6A6"/>
              </a:solidFill>
              <a:ea typeface="华文中宋" pitchFamily="2" charset="-122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b="0" i="0" kern="1200" cap="none" spc="0" normalizeH="0" baseline="0" noProof="0"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b="0" i="0" kern="1200" cap="none" spc="0" normalizeH="0" baseline="0" noProof="0"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algn="r" eaLnBrk="1" fontAlgn="base" hangingPunct="1"/>
            <a:fld id="{9A0DB2DC-4C9A-4742-B13C-FB6460FD3503}" type="slidenum">
              <a:rPr lang="zh-CN" altLang="en-US" sz="1200" noProof="1" dirty="0">
                <a:solidFill>
                  <a:srgbClr val="A6A6A6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pPr algn="r" eaLnBrk="1" fontAlgn="base" hangingPunct="1"/>
              <a:t>‹#›</a:t>
            </a:fld>
            <a:endParaRPr lang="zh-CN" altLang="en-US" sz="1200" noProof="1">
              <a:solidFill>
                <a:srgbClr val="A6A6A6"/>
              </a:solidFill>
              <a:ea typeface="华文中宋" pitchFamily="2" charset="-122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088188" y="449263"/>
            <a:ext cx="1776412" cy="5699125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1754188" y="449263"/>
            <a:ext cx="5181600" cy="56991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b="0" i="0" kern="1200" cap="none" spc="0" normalizeH="0" baseline="0" noProof="0"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b="0" i="0" kern="1200" cap="none" spc="0" normalizeH="0" baseline="0" noProof="0"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algn="r" eaLnBrk="1" fontAlgn="base" hangingPunct="1"/>
            <a:fld id="{9A0DB2DC-4C9A-4742-B13C-FB6460FD3503}" type="slidenum">
              <a:rPr lang="zh-CN" altLang="en-US" sz="1200" noProof="1" dirty="0">
                <a:solidFill>
                  <a:srgbClr val="A6A6A6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pPr algn="r" eaLnBrk="1" fontAlgn="base" hangingPunct="1"/>
              <a:t>‹#›</a:t>
            </a:fld>
            <a:endParaRPr lang="zh-CN" altLang="en-US" sz="1200" noProof="1">
              <a:solidFill>
                <a:srgbClr val="A6A6A6"/>
              </a:solidFill>
              <a:ea typeface="华文中宋" pitchFamily="2" charset="-122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40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pPr lvl="0" algn="r" eaLnBrk="1" fontAlgn="base" hangingPunct="1"/>
              <a:t>‹#›</a:t>
            </a:fld>
            <a:endParaRPr lang="zh-CN" altLang="en-US" sz="1400" strike="noStrike" noProof="1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40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pPr lvl="0" algn="r" eaLnBrk="1" fontAlgn="base" hangingPunct="1"/>
              <a:t>‹#›</a:t>
            </a:fld>
            <a:endParaRPr lang="zh-CN" altLang="en-US" sz="1400" strike="noStrike" noProof="1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40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pPr lvl="0" algn="r" eaLnBrk="1" fontAlgn="base" hangingPunct="1"/>
              <a:t>‹#›</a:t>
            </a:fld>
            <a:endParaRPr lang="zh-CN" altLang="en-US" sz="1400" strike="noStrike" noProof="1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40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pPr lvl="0" algn="r" eaLnBrk="1" fontAlgn="base" hangingPunct="1"/>
              <a:t>‹#›</a:t>
            </a:fld>
            <a:endParaRPr lang="zh-CN" altLang="en-US" sz="1400" strike="noStrike" noProof="1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40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pPr lvl="0" algn="r" eaLnBrk="1" fontAlgn="base" hangingPunct="1"/>
              <a:t>‹#›</a:t>
            </a:fld>
            <a:endParaRPr lang="zh-CN" altLang="en-US" sz="1400" strike="noStrike" noProof="1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40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pPr lvl="0" algn="r" eaLnBrk="1" fontAlgn="base" hangingPunct="1"/>
              <a:t>‹#›</a:t>
            </a:fld>
            <a:endParaRPr lang="zh-CN" altLang="en-US" sz="1400" strike="noStrike" noProof="1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lang="zh-CN" altLang="en-US" dirty="0"/>
              <a:t>单击此处编辑母版标题样式</a:t>
            </a:r>
          </a:p>
        </p:txBody>
      </p:sp>
      <p:sp>
        <p:nvSpPr>
          <p:cNvPr id="1027" name="Rectangle 3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 indent="-342900"/>
            <a:r>
              <a:rPr lang="zh-CN" altLang="en-US" dirty="0"/>
              <a:t>单击此处编辑母版文本样式</a:t>
            </a:r>
          </a:p>
          <a:p>
            <a:pPr lvl="1" indent="-285750"/>
            <a:r>
              <a:rPr lang="zh-CN" altLang="en-US" dirty="0"/>
              <a:t>第二级</a:t>
            </a:r>
          </a:p>
          <a:p>
            <a:pPr lvl="2" indent="-228600"/>
            <a:r>
              <a:rPr lang="zh-CN" altLang="en-US" dirty="0"/>
              <a:t>第三级</a:t>
            </a:r>
          </a:p>
          <a:p>
            <a:pPr lvl="3" indent="-228600"/>
            <a:r>
              <a:rPr lang="zh-CN" altLang="en-US" dirty="0"/>
              <a:t>第四级</a:t>
            </a:r>
          </a:p>
          <a:p>
            <a:pPr lvl="4" indent="-228600"/>
            <a:r>
              <a:rPr lang="zh-CN" altLang="en-US" dirty="0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4294967295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9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19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 algn="r" eaLnBrk="1" fontAlgn="base" hangingPunct="1"/>
            <a:fld id="{9A0DB2DC-4C9A-4742-B13C-FB6460FD3503}" type="slidenum">
              <a:rPr lang="zh-CN" altLang="en-US" sz="140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pPr lvl="0" algn="r" eaLnBrk="1" fontAlgn="base" hangingPunct="1"/>
              <a:t>‹#›</a:t>
            </a:fld>
            <a:endParaRPr lang="zh-CN" altLang="en-US" sz="1400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3" cstate="print">
            <a:alphaModFix amt="40000"/>
            <a:lum/>
          </a:blip>
          <a:srcRect/>
          <a:stretch>
            <a:fillRect l="-11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7"/>
          <p:cNvPicPr>
            <a:picLocks noChangeAspect="1"/>
          </p:cNvPicPr>
          <p:nvPr/>
        </p:nvPicPr>
        <p:blipFill>
          <a:blip r:embed="rId14" cstate="print"/>
          <a:srcRect l="7198" t="183" r="10649" b="-183"/>
          <a:stretch>
            <a:fillRect/>
          </a:stretch>
        </p:blipFill>
        <p:spPr>
          <a:xfrm>
            <a:off x="0" y="0"/>
            <a:ext cx="9131300" cy="69469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1" name="Text Placeholder 2"/>
          <p:cNvSpPr>
            <a:spLocks noGrp="1"/>
          </p:cNvSpPr>
          <p:nvPr>
            <p:ph type="body"/>
          </p:nvPr>
        </p:nvSpPr>
        <p:spPr>
          <a:xfrm>
            <a:off x="1754188" y="1395413"/>
            <a:ext cx="7110412" cy="4752975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 indent="-447675"/>
            <a:r>
              <a:rPr lang="zh-CN" altLang="en-US" dirty="0"/>
              <a:t>单击此处编辑母版文本样式</a:t>
            </a:r>
          </a:p>
          <a:p>
            <a:pPr lvl="1" indent="-447675"/>
            <a:r>
              <a:rPr lang="zh-CN" altLang="en-US" dirty="0"/>
              <a:t>第二级</a:t>
            </a:r>
          </a:p>
        </p:txBody>
      </p:sp>
      <p:sp>
        <p:nvSpPr>
          <p:cNvPr id="2052" name="Date Placeholder 3"/>
          <p:cNvSpPr>
            <a:spLocks noGrp="1" noChangeArrowheads="1"/>
          </p:cNvSpPr>
          <p:nvPr>
            <p:ph type="dt" sz="half" idx="4294967295"/>
          </p:nvPr>
        </p:nvSpPr>
        <p:spPr bwMode="auto">
          <a:xfrm>
            <a:off x="628650" y="6356350"/>
            <a:ext cx="205740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>
              <a:defRPr sz="1200">
                <a:solidFill>
                  <a:srgbClr val="A6A6A6"/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A6A6A6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53" name="Footer Placeholder 4"/>
          <p:cNvSpPr>
            <a:spLocks noGrp="1" noChangeArrowheads="1"/>
          </p:cNvSpPr>
          <p:nvPr>
            <p:ph type="ftr" sz="quarter" idx="9"/>
          </p:nvPr>
        </p:nvSpPr>
        <p:spPr bwMode="auto">
          <a:xfrm>
            <a:off x="3028950" y="6356350"/>
            <a:ext cx="308610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 algn="ctr">
              <a:defRPr sz="1200">
                <a:solidFill>
                  <a:srgbClr val="A6A6A6"/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A6A6A6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54" name="Slide Number Placeholder 5"/>
          <p:cNvSpPr>
            <a:spLocks noGrp="1" noChangeArrowheads="1"/>
          </p:cNvSpPr>
          <p:nvPr>
            <p:ph type="sldNum" sz="quarter" idx="19"/>
          </p:nvPr>
        </p:nvSpPr>
        <p:spPr bwMode="auto">
          <a:xfrm>
            <a:off x="6457950" y="6356350"/>
            <a:ext cx="205740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lvl="0" algn="r" eaLnBrk="1" fontAlgn="base" hangingPunct="1"/>
            <a:fld id="{9A0DB2DC-4C9A-4742-B13C-FB6460FD3503}" type="slidenum">
              <a:rPr lang="zh-CN" altLang="en-US" sz="1200" strike="noStrike" noProof="1" dirty="0">
                <a:solidFill>
                  <a:srgbClr val="A6A6A6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pPr lvl="0" algn="r" eaLnBrk="1" fontAlgn="base" hangingPunct="1"/>
              <a:t>‹#›</a:t>
            </a:fld>
            <a:endParaRPr lang="zh-CN" altLang="en-US" sz="1200" strike="noStrike" noProof="1">
              <a:solidFill>
                <a:srgbClr val="A6A6A6"/>
              </a:solidFill>
              <a:ea typeface="华文中宋" pitchFamily="2" charset="-122"/>
            </a:endParaRPr>
          </a:p>
        </p:txBody>
      </p:sp>
      <p:sp>
        <p:nvSpPr>
          <p:cNvPr id="2055" name="Title Placeholder 1"/>
          <p:cNvSpPr>
            <a:spLocks noGrp="1"/>
          </p:cNvSpPr>
          <p:nvPr>
            <p:ph type="title"/>
          </p:nvPr>
        </p:nvSpPr>
        <p:spPr>
          <a:xfrm>
            <a:off x="1754188" y="449263"/>
            <a:ext cx="7110412" cy="601662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/>
            <a:r>
              <a:rPr lang="zh-CN" altLang="en-US" dirty="0"/>
              <a:t>单击此处编辑母版标题样式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8591D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8591D"/>
          </a:solidFill>
          <a:latin typeface="Arial" panose="020B0604020202020204" pitchFamily="34" charset="0"/>
          <a:ea typeface="华文中宋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8591D"/>
          </a:solidFill>
          <a:latin typeface="Arial" panose="020B0604020202020204" pitchFamily="34" charset="0"/>
          <a:ea typeface="华文中宋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8591D"/>
          </a:solidFill>
          <a:latin typeface="Arial" panose="020B0604020202020204" pitchFamily="34" charset="0"/>
          <a:ea typeface="华文中宋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8591D"/>
          </a:solidFill>
          <a:latin typeface="Arial" panose="020B0604020202020204" pitchFamily="34" charset="0"/>
          <a:ea typeface="华文中宋" pitchFamily="2" charset="-122"/>
        </a:defRPr>
      </a:lvl5pPr>
      <a:lvl6pPr marL="4572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8591D"/>
          </a:solidFill>
          <a:latin typeface="Arial" panose="020B0604020202020204" pitchFamily="34" charset="0"/>
          <a:ea typeface="华文中宋" pitchFamily="2" charset="-122"/>
        </a:defRPr>
      </a:lvl6pPr>
      <a:lvl7pPr marL="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8591D"/>
          </a:solidFill>
          <a:latin typeface="Arial" panose="020B0604020202020204" pitchFamily="34" charset="0"/>
          <a:ea typeface="华文中宋" pitchFamily="2" charset="-122"/>
        </a:defRPr>
      </a:lvl7pPr>
      <a:lvl8pPr marL="1371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8591D"/>
          </a:solidFill>
          <a:latin typeface="Arial" panose="020B0604020202020204" pitchFamily="34" charset="0"/>
          <a:ea typeface="华文中宋" pitchFamily="2" charset="-122"/>
        </a:defRPr>
      </a:lvl8pPr>
      <a:lvl9pPr marL="1828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8591D"/>
          </a:solidFill>
          <a:latin typeface="Arial" panose="020B0604020202020204" pitchFamily="34" charset="0"/>
          <a:ea typeface="华文中宋" pitchFamily="2" charset="-122"/>
        </a:defRPr>
      </a:lvl9pPr>
    </p:titleStyle>
    <p:bodyStyle>
      <a:lvl1pPr marL="447675" indent="-447675" algn="l" rtl="0" eaLnBrk="0" fontAlgn="base" hangingPunct="0">
        <a:lnSpc>
          <a:spcPct val="90000"/>
        </a:lnSpc>
        <a:spcBef>
          <a:spcPts val="1800"/>
        </a:spcBef>
        <a:spcAft>
          <a:spcPct val="0"/>
        </a:spcAft>
        <a:buClr>
          <a:schemeClr val="accent1"/>
        </a:buClr>
        <a:buSzPct val="90000"/>
        <a:buFont typeface="Wingdings 2" pitchFamily="18" charset="2"/>
        <a:buChar char=""/>
        <a:defRPr sz="2400">
          <a:solidFill>
            <a:srgbClr val="B4852B"/>
          </a:solidFill>
          <a:latin typeface="+mn-lt"/>
          <a:ea typeface="+mn-ea"/>
          <a:cs typeface="+mn-cs"/>
        </a:defRPr>
      </a:lvl1pPr>
      <a:lvl2pPr marL="447675" indent="-447675" algn="l" rtl="0" eaLnBrk="0" fontAlgn="base" hangingPunct="0">
        <a:lnSpc>
          <a:spcPct val="130000"/>
        </a:lnSpc>
        <a:spcBef>
          <a:spcPct val="0"/>
        </a:spcBef>
        <a:spcAft>
          <a:spcPct val="0"/>
        </a:spcAft>
        <a:buFont typeface="Calibri" panose="020F0502020204030204" pitchFamily="34" charset="0"/>
        <a:buChar char=" "/>
        <a:defRPr sz="2400">
          <a:solidFill>
            <a:srgbClr val="7F7F7F"/>
          </a:solidFill>
          <a:latin typeface="+mn-lt"/>
          <a:ea typeface="+mn-ea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Calibri" panose="020F0502020204030204" pitchFamily="34" charset="0"/>
        <a:buChar char="•"/>
        <a:defRPr sz="2000">
          <a:solidFill>
            <a:srgbClr val="7F7F7F"/>
          </a:solidFill>
          <a:latin typeface="+mn-lt"/>
          <a:ea typeface="+mn-ea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Calibri" panose="020F0502020204030204" pitchFamily="34" charset="0"/>
        <a:buChar char="•"/>
        <a:defRPr sz="2000">
          <a:solidFill>
            <a:srgbClr val="7F7F7F"/>
          </a:solidFill>
          <a:latin typeface="+mn-lt"/>
          <a:ea typeface="+mn-ea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Calibri" panose="020F0502020204030204" pitchFamily="34" charset="0"/>
        <a:buChar char="•"/>
        <a:defRPr sz="2000">
          <a:solidFill>
            <a:srgbClr val="7F7F7F"/>
          </a:solidFill>
          <a:latin typeface="+mn-lt"/>
          <a:ea typeface="+mn-ea"/>
        </a:defRPr>
      </a:lvl5pPr>
      <a:lvl6pPr marL="25146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Calibri" panose="020F0502020204030204" pitchFamily="34" charset="0"/>
        <a:buChar char="•"/>
        <a:defRPr sz="2000">
          <a:solidFill>
            <a:srgbClr val="7F7F7F"/>
          </a:solidFill>
          <a:latin typeface="+mn-lt"/>
          <a:ea typeface="+mn-ea"/>
        </a:defRPr>
      </a:lvl6pPr>
      <a:lvl7pPr marL="2971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Calibri" panose="020F0502020204030204" pitchFamily="34" charset="0"/>
        <a:buChar char="•"/>
        <a:defRPr sz="2000">
          <a:solidFill>
            <a:srgbClr val="7F7F7F"/>
          </a:solidFill>
          <a:latin typeface="+mn-lt"/>
          <a:ea typeface="+mn-ea"/>
        </a:defRPr>
      </a:lvl7pPr>
      <a:lvl8pPr marL="3429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Calibri" panose="020F0502020204030204" pitchFamily="34" charset="0"/>
        <a:buChar char="•"/>
        <a:defRPr sz="2000">
          <a:solidFill>
            <a:srgbClr val="7F7F7F"/>
          </a:solidFill>
          <a:latin typeface="+mn-lt"/>
          <a:ea typeface="+mn-ea"/>
        </a:defRPr>
      </a:lvl8pPr>
      <a:lvl9pPr marL="3886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Calibri" panose="020F0502020204030204" pitchFamily="34" charset="0"/>
        <a:buChar char="•"/>
        <a:defRPr sz="2000">
          <a:solidFill>
            <a:srgbClr val="7F7F7F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3" cstate="print">
            <a:alphaModFix amt="40000"/>
            <a:lum/>
          </a:blip>
          <a:srcRect/>
          <a:stretch>
            <a:fillRect l="-11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图片 8"/>
          <p:cNvPicPr>
            <a:picLocks noChangeAspect="1"/>
          </p:cNvPicPr>
          <p:nvPr/>
        </p:nvPicPr>
        <p:blipFill>
          <a:blip r:embed="rId14" cstate="print"/>
          <a:srcRect l="256" t="198" r="7681" b="3416"/>
          <a:stretch>
            <a:fillRect/>
          </a:stretch>
        </p:blipFill>
        <p:spPr>
          <a:xfrm>
            <a:off x="0" y="0"/>
            <a:ext cx="9144000" cy="61849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75" name="Title Placeholder 1"/>
          <p:cNvSpPr>
            <a:spLocks noGrp="1"/>
          </p:cNvSpPr>
          <p:nvPr>
            <p:ph type="title"/>
          </p:nvPr>
        </p:nvSpPr>
        <p:spPr>
          <a:xfrm>
            <a:off x="1754188" y="449263"/>
            <a:ext cx="7110412" cy="601662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/>
            <a:r>
              <a:rPr lang="zh-CN" altLang="en-US" dirty="0"/>
              <a:t>单击此处编辑母版标题样式</a:t>
            </a:r>
          </a:p>
        </p:txBody>
      </p:sp>
      <p:sp>
        <p:nvSpPr>
          <p:cNvPr id="3076" name="Text Placeholder 2"/>
          <p:cNvSpPr>
            <a:spLocks noGrp="1"/>
          </p:cNvSpPr>
          <p:nvPr>
            <p:ph type="body"/>
          </p:nvPr>
        </p:nvSpPr>
        <p:spPr>
          <a:xfrm>
            <a:off x="1754188" y="1395413"/>
            <a:ext cx="7110412" cy="4752975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 indent="-447675"/>
            <a:r>
              <a:rPr lang="zh-CN" altLang="en-US" dirty="0"/>
              <a:t>单击此处编辑母版文本样式</a:t>
            </a:r>
          </a:p>
          <a:p>
            <a:pPr lvl="1" indent="-447675"/>
            <a:r>
              <a:rPr lang="zh-CN" altLang="en-US" dirty="0"/>
              <a:t>第二级</a:t>
            </a:r>
          </a:p>
        </p:txBody>
      </p:sp>
      <p:sp>
        <p:nvSpPr>
          <p:cNvPr id="3077" name="Date Placeholder 3"/>
          <p:cNvSpPr>
            <a:spLocks noGrp="1" noChangeArrowheads="1"/>
          </p:cNvSpPr>
          <p:nvPr>
            <p:ph type="dt" sz="half" idx="4294967295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>
              <a:defRPr sz="1200">
                <a:solidFill>
                  <a:srgbClr val="A6A6A6"/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473D5BC5-9367-42AC-AC59-F98F3BF01A84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t>2017/5/15 Monday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A6A6A6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078" name="Footer Placeholder 4"/>
          <p:cNvSpPr>
            <a:spLocks noGrp="1" noChangeArrowheads="1"/>
          </p:cNvSpPr>
          <p:nvPr>
            <p:ph type="ftr" sz="quarter" idx="9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 algn="ctr">
              <a:defRPr sz="1200">
                <a:solidFill>
                  <a:srgbClr val="A6A6A6"/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A6A6A6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079" name="Slide Number Placeholder 5"/>
          <p:cNvSpPr>
            <a:spLocks noGrp="1" noChangeArrowheads="1"/>
          </p:cNvSpPr>
          <p:nvPr>
            <p:ph type="sldNum" sz="quarter" idx="19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lvl="0" algn="r" eaLnBrk="1" fontAlgn="base" hangingPunct="1"/>
            <a:fld id="{9A0DB2DC-4C9A-4742-B13C-FB6460FD3503}" type="slidenum">
              <a:rPr lang="zh-CN" altLang="en-US" sz="1200" strike="noStrike" noProof="1" dirty="0">
                <a:solidFill>
                  <a:srgbClr val="A6A6A6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pPr lvl="0" algn="r" eaLnBrk="1" fontAlgn="base" hangingPunct="1"/>
              <a:t>‹#›</a:t>
            </a:fld>
            <a:endParaRPr lang="zh-CN" altLang="en-US" sz="1200" strike="noStrike" noProof="1">
              <a:solidFill>
                <a:srgbClr val="A6A6A6"/>
              </a:solidFill>
              <a:ea typeface="华文中宋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8591D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8591D"/>
          </a:solidFill>
          <a:latin typeface="Arial" panose="020B0604020202020204" pitchFamily="34" charset="0"/>
          <a:ea typeface="华文中宋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8591D"/>
          </a:solidFill>
          <a:latin typeface="Arial" panose="020B0604020202020204" pitchFamily="34" charset="0"/>
          <a:ea typeface="华文中宋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8591D"/>
          </a:solidFill>
          <a:latin typeface="Arial" panose="020B0604020202020204" pitchFamily="34" charset="0"/>
          <a:ea typeface="华文中宋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8591D"/>
          </a:solidFill>
          <a:latin typeface="Arial" panose="020B0604020202020204" pitchFamily="34" charset="0"/>
          <a:ea typeface="华文中宋" pitchFamily="2" charset="-122"/>
        </a:defRPr>
      </a:lvl5pPr>
      <a:lvl6pPr marL="4572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8591D"/>
          </a:solidFill>
          <a:latin typeface="Arial" panose="020B0604020202020204" pitchFamily="34" charset="0"/>
          <a:ea typeface="华文中宋" pitchFamily="2" charset="-122"/>
        </a:defRPr>
      </a:lvl6pPr>
      <a:lvl7pPr marL="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8591D"/>
          </a:solidFill>
          <a:latin typeface="Arial" panose="020B0604020202020204" pitchFamily="34" charset="0"/>
          <a:ea typeface="华文中宋" pitchFamily="2" charset="-122"/>
        </a:defRPr>
      </a:lvl7pPr>
      <a:lvl8pPr marL="1371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8591D"/>
          </a:solidFill>
          <a:latin typeface="Arial" panose="020B0604020202020204" pitchFamily="34" charset="0"/>
          <a:ea typeface="华文中宋" pitchFamily="2" charset="-122"/>
        </a:defRPr>
      </a:lvl8pPr>
      <a:lvl9pPr marL="1828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8591D"/>
          </a:solidFill>
          <a:latin typeface="Arial" panose="020B0604020202020204" pitchFamily="34" charset="0"/>
          <a:ea typeface="华文中宋" pitchFamily="2" charset="-122"/>
        </a:defRPr>
      </a:lvl9pPr>
    </p:titleStyle>
    <p:bodyStyle>
      <a:lvl1pPr marL="447675" indent="-447675" algn="l" rtl="0" eaLnBrk="0" fontAlgn="base" hangingPunct="0">
        <a:lnSpc>
          <a:spcPct val="90000"/>
        </a:lnSpc>
        <a:spcBef>
          <a:spcPts val="1800"/>
        </a:spcBef>
        <a:spcAft>
          <a:spcPct val="0"/>
        </a:spcAft>
        <a:buClr>
          <a:schemeClr val="accent1"/>
        </a:buClr>
        <a:buSzPct val="90000"/>
        <a:buFont typeface="Wingdings 2" pitchFamily="18" charset="2"/>
        <a:buChar char=""/>
        <a:defRPr sz="2400">
          <a:solidFill>
            <a:srgbClr val="B4852B"/>
          </a:solidFill>
          <a:latin typeface="+mn-lt"/>
          <a:ea typeface="+mn-ea"/>
          <a:cs typeface="+mn-cs"/>
        </a:defRPr>
      </a:lvl1pPr>
      <a:lvl2pPr marL="447675" indent="-447675" algn="l" rtl="0" eaLnBrk="0" fontAlgn="base" hangingPunct="0">
        <a:lnSpc>
          <a:spcPct val="130000"/>
        </a:lnSpc>
        <a:spcBef>
          <a:spcPct val="0"/>
        </a:spcBef>
        <a:spcAft>
          <a:spcPct val="0"/>
        </a:spcAft>
        <a:buFont typeface="Calibri" panose="020F0502020204030204" pitchFamily="34" charset="0"/>
        <a:buChar char=" "/>
        <a:defRPr sz="2400">
          <a:solidFill>
            <a:srgbClr val="7F7F7F"/>
          </a:solidFill>
          <a:latin typeface="+mn-lt"/>
          <a:ea typeface="+mn-ea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Calibri" panose="020F0502020204030204" pitchFamily="34" charset="0"/>
        <a:buChar char="•"/>
        <a:defRPr sz="2000">
          <a:solidFill>
            <a:srgbClr val="7F7F7F"/>
          </a:solidFill>
          <a:latin typeface="+mn-lt"/>
          <a:ea typeface="+mn-ea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Calibri" panose="020F0502020204030204" pitchFamily="34" charset="0"/>
        <a:buChar char="•"/>
        <a:defRPr sz="2000">
          <a:solidFill>
            <a:srgbClr val="7F7F7F"/>
          </a:solidFill>
          <a:latin typeface="+mn-lt"/>
          <a:ea typeface="+mn-ea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Calibri" panose="020F0502020204030204" pitchFamily="34" charset="0"/>
        <a:buChar char="•"/>
        <a:defRPr sz="2000">
          <a:solidFill>
            <a:srgbClr val="7F7F7F"/>
          </a:solidFill>
          <a:latin typeface="+mn-lt"/>
          <a:ea typeface="+mn-ea"/>
        </a:defRPr>
      </a:lvl5pPr>
      <a:lvl6pPr marL="25146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Calibri" panose="020F0502020204030204" pitchFamily="34" charset="0"/>
        <a:buChar char="•"/>
        <a:defRPr sz="2000">
          <a:solidFill>
            <a:srgbClr val="7F7F7F"/>
          </a:solidFill>
          <a:latin typeface="+mn-lt"/>
          <a:ea typeface="+mn-ea"/>
        </a:defRPr>
      </a:lvl6pPr>
      <a:lvl7pPr marL="2971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Calibri" panose="020F0502020204030204" pitchFamily="34" charset="0"/>
        <a:buChar char="•"/>
        <a:defRPr sz="2000">
          <a:solidFill>
            <a:srgbClr val="7F7F7F"/>
          </a:solidFill>
          <a:latin typeface="+mn-lt"/>
          <a:ea typeface="+mn-ea"/>
        </a:defRPr>
      </a:lvl7pPr>
      <a:lvl8pPr marL="3429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Calibri" panose="020F0502020204030204" pitchFamily="34" charset="0"/>
        <a:buChar char="•"/>
        <a:defRPr sz="2000">
          <a:solidFill>
            <a:srgbClr val="7F7F7F"/>
          </a:solidFill>
          <a:latin typeface="+mn-lt"/>
          <a:ea typeface="+mn-ea"/>
        </a:defRPr>
      </a:lvl8pPr>
      <a:lvl9pPr marL="3886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Calibri" panose="020F0502020204030204" pitchFamily="34" charset="0"/>
        <a:buChar char="•"/>
        <a:defRPr sz="2000">
          <a:solidFill>
            <a:srgbClr val="7F7F7F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8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0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2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4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6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0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2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4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6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8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0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2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4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6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1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3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5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7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9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1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/>
          </p:cNvSpPr>
          <p:nvPr>
            <p:ph type="ctrTitle"/>
          </p:nvPr>
        </p:nvSpPr>
        <p:spPr>
          <a:xfrm>
            <a:off x="623888" y="1358133"/>
            <a:ext cx="7772400" cy="1370319"/>
          </a:xfrm>
        </p:spPr>
        <p:txBody>
          <a:bodyPr wrap="square" lIns="91440" tIns="45720" rIns="91440" bIns="45720" anchor="b"/>
          <a:lstStyle>
            <a:lvl1pPr lvl="0">
              <a:defRPr/>
            </a:lvl1pPr>
          </a:lstStyle>
          <a:p>
            <a:pPr lvl="0" algn="ctr" eaLnBrk="1" hangingPunct="1"/>
            <a:r>
              <a:rPr lang="zh-CN" altLang="en-US" sz="4000" dirty="0" smtClean="0">
                <a:ea typeface="方正大标宋简体" charset="-122"/>
              </a:rPr>
              <a:t>第 九 </a:t>
            </a:r>
            <a:r>
              <a:rPr lang="zh-CN" altLang="en-US" sz="4000" dirty="0">
                <a:ea typeface="方正大标宋简体" charset="-122"/>
              </a:rPr>
              <a:t>批 失 信 被 执 行 人 名 </a:t>
            </a:r>
            <a:r>
              <a:rPr lang="zh-CN" altLang="en-US" sz="4000" dirty="0" smtClean="0">
                <a:ea typeface="方正大标宋简体" charset="-122"/>
              </a:rPr>
              <a:t>单</a:t>
            </a:r>
            <a:r>
              <a:rPr lang="en-US" altLang="zh-CN" sz="4000" dirty="0" smtClean="0">
                <a:ea typeface="方正大标宋简体" charset="-122"/>
              </a:rPr>
              <a:t/>
            </a:r>
            <a:br>
              <a:rPr lang="en-US" altLang="zh-CN" sz="4000" dirty="0" smtClean="0">
                <a:ea typeface="方正大标宋简体" charset="-122"/>
              </a:rPr>
            </a:br>
            <a:r>
              <a:rPr lang="zh-CN" altLang="en-US" sz="4000" dirty="0" smtClean="0">
                <a:ea typeface="方正大标宋简体" charset="-122"/>
              </a:rPr>
              <a:t>（一）</a:t>
            </a:r>
            <a:endParaRPr lang="zh-CN" altLang="en-US" sz="4000" dirty="0">
              <a:ea typeface="方正大标宋简体" charset="-122"/>
            </a:endParaRPr>
          </a:p>
        </p:txBody>
      </p:sp>
      <p:sp>
        <p:nvSpPr>
          <p:cNvPr id="15362" name="Rectangle 3"/>
          <p:cNvSpPr>
            <a:spLocks noGrp="1"/>
          </p:cNvSpPr>
          <p:nvPr>
            <p:ph type="subTitle"/>
          </p:nvPr>
        </p:nvSpPr>
        <p:spPr>
          <a:xfrm>
            <a:off x="85318" y="6408175"/>
            <a:ext cx="9058682" cy="398206"/>
          </a:xfrm>
        </p:spPr>
        <p:txBody>
          <a:bodyPr wrap="square" lIns="91440" tIns="45720" rIns="91440" bIns="45720" anchor="t"/>
          <a:lstStyle>
            <a:lvl1pPr marL="0" lvl="0" indent="0" algn="ctr">
              <a:defRPr/>
            </a:lvl1pPr>
            <a:lvl2pPr marL="457200" lvl="1" indent="-457200" algn="ctr">
              <a:defRPr/>
            </a:lvl2pPr>
            <a:lvl3pPr marL="914400" lvl="2" indent="0" algn="ctr">
              <a:defRPr/>
            </a:lvl3pPr>
            <a:lvl4pPr marL="1371600" lvl="3" indent="0" algn="ctr">
              <a:defRPr/>
            </a:lvl4pPr>
            <a:lvl5pPr marL="1828800" lvl="4" indent="0" algn="ctr">
              <a:defRPr/>
            </a:lvl5pPr>
          </a:lstStyle>
          <a:p>
            <a:pPr marL="0" lvl="0" indent="0" algn="l" eaLnBrk="1" hangingPunct="1">
              <a:lnSpc>
                <a:spcPct val="70000"/>
              </a:lnSpc>
              <a:buNone/>
            </a:pPr>
            <a:r>
              <a:rPr lang="en-US" altLang="zh-CN" sz="2000" dirty="0">
                <a:solidFill>
                  <a:schemeClr val="accent1">
                    <a:lumMod val="50000"/>
                  </a:schemeClr>
                </a:solidFill>
                <a:latin typeface="方正大黑简体" charset="-122"/>
                <a:ea typeface="方正大黑简体" charset="-122"/>
              </a:rPr>
              <a:t> </a:t>
            </a:r>
            <a:r>
              <a:rPr lang="zh-CN" altLang="en-US" sz="2000" dirty="0">
                <a:solidFill>
                  <a:schemeClr val="bg1"/>
                </a:solidFill>
                <a:latin typeface="方正大黑简体" charset="-122"/>
                <a:ea typeface="方正大黑简体" charset="-122"/>
              </a:rPr>
              <a:t>发布单位：榆林市中级人民法</a:t>
            </a:r>
            <a:r>
              <a:rPr lang="zh-CN" altLang="en-US" sz="2000" dirty="0" smtClean="0">
                <a:solidFill>
                  <a:schemeClr val="bg1"/>
                </a:solidFill>
                <a:latin typeface="方正大黑简体" charset="-122"/>
                <a:ea typeface="方正大黑简体" charset="-122"/>
              </a:rPr>
              <a:t>院      发布时间：二零一七年三月二十日</a:t>
            </a:r>
          </a:p>
          <a:p>
            <a:pPr marL="0" lvl="0" indent="0" algn="l" eaLnBrk="1" hangingPunct="1">
              <a:lnSpc>
                <a:spcPct val="70000"/>
              </a:lnSpc>
              <a:buNone/>
            </a:pPr>
            <a:endParaRPr lang="zh-CN" altLang="en-US" sz="2000" dirty="0" smtClean="0">
              <a:solidFill>
                <a:schemeClr val="bg1"/>
              </a:solidFill>
              <a:latin typeface="方正大黑简体" charset="-122"/>
              <a:ea typeface="方正大黑简体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/>
          </p:cNvSpPr>
          <p:nvPr>
            <p:ph type="ctrTitle"/>
          </p:nvPr>
        </p:nvSpPr>
        <p:spPr>
          <a:xfrm>
            <a:off x="1598613" y="144463"/>
            <a:ext cx="7545387" cy="1349375"/>
          </a:xfrm>
        </p:spPr>
        <p:txBody>
          <a:bodyPr wrap="square" lIns="91440" tIns="45720" rIns="91440" bIns="45720" anchor="ctr"/>
          <a:lstStyle>
            <a:lvl1pPr lvl="0">
              <a:defRPr/>
            </a:lvl1pPr>
          </a:lstStyle>
          <a:p>
            <a:pPr lvl="0" eaLnBrk="1" hangingPunct="1"/>
            <a:r>
              <a:rPr lang="zh-CN" altLang="en-US" sz="2800" dirty="0">
                <a:solidFill>
                  <a:schemeClr val="bg1"/>
                </a:solidFill>
                <a:ea typeface="方正大黑简体" charset="-122"/>
              </a:rPr>
              <a:t>榆林市中级人民法院</a:t>
            </a:r>
            <a:r>
              <a:rPr lang="zh-CN" altLang="en-US" sz="2800" dirty="0" smtClean="0">
                <a:solidFill>
                  <a:schemeClr val="bg1"/>
                </a:solidFill>
                <a:ea typeface="方正大黑简体" charset="-122"/>
              </a:rPr>
              <a:t>第九批</a:t>
            </a:r>
            <a:r>
              <a:rPr lang="zh-CN" altLang="en-US" sz="2800" dirty="0">
                <a:solidFill>
                  <a:schemeClr val="bg1"/>
                </a:solidFill>
                <a:ea typeface="方正大黑简体" charset="-122"/>
              </a:rPr>
              <a:t>失信</a:t>
            </a:r>
            <a:r>
              <a:rPr lang="zh-CN" altLang="en-US" sz="2400" b="1" dirty="0">
                <a:solidFill>
                  <a:srgbClr val="FFFF00"/>
                </a:solidFill>
                <a:ea typeface="方正大黑简体" charset="-122"/>
              </a:rPr>
              <a:t>被 执 行 人 </a:t>
            </a:r>
            <a:r>
              <a:rPr lang="zh-CN" altLang="en-US" sz="2800" dirty="0">
                <a:solidFill>
                  <a:schemeClr val="bg1"/>
                </a:solidFill>
                <a:ea typeface="方正大黑简体" charset="-122"/>
              </a:rPr>
              <a:t>名单</a:t>
            </a:r>
            <a:r>
              <a:rPr lang="zh-CN" altLang="en-US" sz="3200" dirty="0">
                <a:solidFill>
                  <a:schemeClr val="bg1"/>
                </a:solidFill>
                <a:ea typeface="方正大黑简体" charset="-122"/>
              </a:rPr>
              <a:t/>
            </a:r>
            <a:br>
              <a:rPr lang="zh-CN" altLang="en-US" sz="3200" dirty="0">
                <a:solidFill>
                  <a:schemeClr val="bg1"/>
                </a:solidFill>
                <a:ea typeface="方正大黑简体" charset="-122"/>
              </a:rPr>
            </a:br>
            <a:r>
              <a:rPr lang="zh-CN" altLang="en-US" sz="2200" b="1" dirty="0">
                <a:solidFill>
                  <a:schemeClr val="folHlink"/>
                </a:solidFill>
                <a:ea typeface="仿宋" panose="02010609060101010101" pitchFamily="1" charset="-122"/>
              </a:rPr>
              <a:t>严厉打击老赖</a:t>
            </a:r>
            <a:r>
              <a:rPr lang="zh-CN" altLang="en-US" sz="2200" b="1" dirty="0">
                <a:solidFill>
                  <a:schemeClr val="folHlink"/>
                </a:solidFill>
                <a:latin typeface="仿宋" panose="02010609060101010101" pitchFamily="1" charset="-122"/>
                <a:ea typeface="仿宋" panose="02010609060101010101" pitchFamily="1" charset="-122"/>
              </a:rPr>
              <a:t>   </a:t>
            </a:r>
            <a:r>
              <a:rPr lang="en-US" altLang="zh-CN" sz="2200" b="1" dirty="0">
                <a:solidFill>
                  <a:schemeClr val="folHlink"/>
                </a:solidFill>
                <a:latin typeface="仿宋" panose="02010609060101010101" pitchFamily="1" charset="-122"/>
                <a:ea typeface="仿宋" panose="02010609060101010101" pitchFamily="1" charset="-122"/>
              </a:rPr>
              <a:t>           </a:t>
            </a:r>
            <a:r>
              <a:rPr lang="zh-CN" altLang="en-US" sz="2200" b="1" dirty="0">
                <a:solidFill>
                  <a:schemeClr val="folHlink"/>
                </a:solidFill>
                <a:latin typeface="仿宋" panose="02010609060101010101" pitchFamily="1" charset="-122"/>
                <a:ea typeface="仿宋" panose="02010609060101010101" pitchFamily="1" charset="-122"/>
              </a:rPr>
              <a:t>  重塑诚信榆林</a:t>
            </a:r>
          </a:p>
        </p:txBody>
      </p:sp>
      <p:sp>
        <p:nvSpPr>
          <p:cNvPr id="24578" name="Rectangle 3"/>
          <p:cNvSpPr>
            <a:spLocks noGrp="1"/>
          </p:cNvSpPr>
          <p:nvPr>
            <p:ph type="subTitle"/>
          </p:nvPr>
        </p:nvSpPr>
        <p:spPr>
          <a:xfrm>
            <a:off x="1316038" y="4271963"/>
            <a:ext cx="2903537" cy="1928812"/>
          </a:xfrm>
        </p:spPr>
        <p:txBody>
          <a:bodyPr wrap="square" lIns="91440" tIns="45720" rIns="91440" bIns="45720" anchor="t"/>
          <a:lstStyle>
            <a:lvl1pPr marL="0" lvl="0" indent="0" algn="ctr">
              <a:defRPr/>
            </a:lvl1pPr>
            <a:lvl2pPr marL="457200" lvl="1" indent="0" algn="ctr">
              <a:defRPr/>
            </a:lvl2pPr>
            <a:lvl3pPr marL="914400" lvl="2" indent="0" algn="ctr">
              <a:defRPr/>
            </a:lvl3pPr>
            <a:lvl4pPr marL="1371600" lvl="3" indent="0" algn="ctr">
              <a:defRPr/>
            </a:lvl4pPr>
            <a:lvl5pPr marL="1828800" lvl="4" indent="0" algn="ctr">
              <a:defRPr/>
            </a:lvl5pPr>
          </a:lstStyle>
          <a:p>
            <a:pPr marL="0" lvl="0" indent="0" algn="just" eaLnBrk="1" hangingPunct="1">
              <a:spcBef>
                <a:spcPct val="80000"/>
              </a:spcBef>
              <a:buNone/>
            </a:pPr>
            <a:r>
              <a:rPr lang="zh-CN" altLang="en-US" sz="1200" dirty="0">
                <a:solidFill>
                  <a:schemeClr val="bg1"/>
                </a:solidFill>
                <a:ea typeface="方正大黑简体" charset="-122"/>
              </a:rPr>
              <a:t>执行法院：</a:t>
            </a:r>
            <a:r>
              <a:rPr lang="zh-CN" altLang="en-US" sz="1200" dirty="0">
                <a:solidFill>
                  <a:schemeClr val="bg1"/>
                </a:solidFill>
                <a:ea typeface="方正大黑简体" charset="-122"/>
                <a:sym typeface="+mn-ea"/>
              </a:rPr>
              <a:t>榆林市中级人民法院</a:t>
            </a:r>
            <a:r>
              <a:rPr lang="zh-CN" altLang="en-US" sz="1200" dirty="0">
                <a:solidFill>
                  <a:schemeClr val="bg1"/>
                </a:solidFill>
              </a:rPr>
              <a:t> </a:t>
            </a:r>
            <a:endParaRPr lang="zh-CN" altLang="en-US" sz="1200" dirty="0">
              <a:solidFill>
                <a:schemeClr val="bg1"/>
              </a:solidFill>
              <a:ea typeface="方正大黑简体" charset="-122"/>
            </a:endParaRPr>
          </a:p>
          <a:p>
            <a:pPr marL="0" lvl="0" indent="0" algn="just" eaLnBrk="1" hangingPunct="1">
              <a:buNone/>
            </a:pPr>
            <a:r>
              <a:rPr lang="zh-CN" altLang="en-US" sz="1200" dirty="0">
                <a:solidFill>
                  <a:schemeClr val="bg1"/>
                </a:solidFill>
                <a:ea typeface="方正大黑简体" charset="-122"/>
              </a:rPr>
              <a:t>被执行人姓名：</a:t>
            </a:r>
            <a:r>
              <a:rPr lang="zh-CN" altLang="en-US" sz="1800" b="1" dirty="0">
                <a:solidFill>
                  <a:srgbClr val="92D050"/>
                </a:solidFill>
              </a:rPr>
              <a:t>高继成</a:t>
            </a:r>
            <a:r>
              <a:rPr lang="zh-CN" altLang="en-US" sz="1800" dirty="0">
                <a:solidFill>
                  <a:srgbClr val="92D050"/>
                </a:solidFill>
              </a:rPr>
              <a:t> </a:t>
            </a:r>
            <a:endParaRPr lang="zh-CN" altLang="en-US" sz="1200" b="1" dirty="0">
              <a:solidFill>
                <a:srgbClr val="92D050"/>
              </a:solidFill>
              <a:ea typeface="方正大黑简体" charset="-122"/>
            </a:endParaRPr>
          </a:p>
          <a:p>
            <a:pPr marL="0" lvl="0" indent="0" algn="just" eaLnBrk="1" hangingPunct="1">
              <a:buNone/>
            </a:pPr>
            <a:r>
              <a:rPr lang="zh-CN" altLang="en-US" sz="1200" dirty="0">
                <a:solidFill>
                  <a:schemeClr val="bg1"/>
                </a:solidFill>
                <a:ea typeface="方正大黑简体" charset="-122"/>
              </a:rPr>
              <a:t>身份证号码：</a:t>
            </a:r>
            <a:endParaRPr lang="en-US" altLang="zh-CN" sz="1200" dirty="0">
              <a:solidFill>
                <a:schemeClr val="bg1"/>
              </a:solidFill>
              <a:ea typeface="方正大黑简体" charset="-122"/>
            </a:endParaRPr>
          </a:p>
          <a:p>
            <a:pPr marL="0" lvl="0" indent="0" algn="just" eaLnBrk="1" hangingPunct="1">
              <a:buNone/>
            </a:pPr>
            <a:r>
              <a:rPr sz="1200" dirty="0">
                <a:solidFill>
                  <a:schemeClr val="bg1"/>
                </a:solidFill>
              </a:rPr>
              <a:t>6104231958</a:t>
            </a:r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****</a:t>
            </a:r>
            <a:r>
              <a:rPr sz="1200" dirty="0">
                <a:solidFill>
                  <a:schemeClr val="bg1"/>
                </a:solidFill>
              </a:rPr>
              <a:t>5218</a:t>
            </a:r>
          </a:p>
          <a:p>
            <a:pPr marL="0" lvl="0" indent="0" algn="just" eaLnBrk="1" hangingPunct="1">
              <a:buNone/>
            </a:pPr>
            <a:r>
              <a:rPr lang="zh-CN" altLang="en-US" sz="1200" dirty="0">
                <a:solidFill>
                  <a:schemeClr val="bg1"/>
                </a:solidFill>
                <a:ea typeface="方正大黑简体" charset="-122"/>
              </a:rPr>
              <a:t>户籍所在地：陕西省咸阳市泾阳县</a:t>
            </a:r>
          </a:p>
          <a:p>
            <a:pPr marL="0" lvl="0" indent="0" algn="just" eaLnBrk="1" hangingPunct="1">
              <a:buNone/>
            </a:pPr>
            <a:r>
              <a:rPr lang="zh-CN" altLang="en-US" sz="1200" dirty="0">
                <a:solidFill>
                  <a:schemeClr val="bg1"/>
                </a:solidFill>
                <a:ea typeface="方正大黑简体" charset="-122"/>
              </a:rPr>
              <a:t>执行标的：</a:t>
            </a:r>
            <a:r>
              <a:rPr lang="en-US" altLang="zh-CN" sz="1200" dirty="0">
                <a:solidFill>
                  <a:schemeClr val="bg1"/>
                </a:solidFill>
              </a:rPr>
              <a:t>8000</a:t>
            </a:r>
            <a:r>
              <a:rPr lang="zh-CN" altLang="en-US" sz="1200" dirty="0">
                <a:solidFill>
                  <a:schemeClr val="bg1"/>
                </a:solidFill>
                <a:ea typeface="方正大黑简体" charset="-122"/>
              </a:rPr>
              <a:t>万元</a:t>
            </a:r>
          </a:p>
          <a:p>
            <a:pPr marL="0" lvl="0" indent="0" algn="just" eaLnBrk="1" hangingPunct="1">
              <a:buNone/>
            </a:pPr>
            <a:r>
              <a:rPr lang="zh-CN" altLang="en-US" sz="1200" dirty="0">
                <a:solidFill>
                  <a:schemeClr val="bg1"/>
                </a:solidFill>
                <a:ea typeface="方正大黑简体" charset="-122"/>
              </a:rPr>
              <a:t>执行案号</a:t>
            </a:r>
            <a:r>
              <a:rPr lang="en-US" altLang="zh-CN" sz="1200" dirty="0">
                <a:solidFill>
                  <a:schemeClr val="bg1"/>
                </a:solidFill>
                <a:ea typeface="方正大黑简体" charset="-122"/>
              </a:rPr>
              <a:t>:</a:t>
            </a:r>
            <a:r>
              <a:rPr lang="zh-CN" altLang="en-US" sz="1200" dirty="0">
                <a:solidFill>
                  <a:schemeClr val="bg1"/>
                </a:solidFill>
              </a:rPr>
              <a:t> </a:t>
            </a:r>
            <a:r>
              <a:rPr sz="1200" dirty="0">
                <a:solidFill>
                  <a:schemeClr val="bg1"/>
                </a:solidFill>
              </a:rPr>
              <a:t>（2016）陕08执261号</a:t>
            </a:r>
          </a:p>
        </p:txBody>
      </p:sp>
      <p:sp>
        <p:nvSpPr>
          <p:cNvPr id="24579" name="Rectangle 4"/>
          <p:cNvSpPr/>
          <p:nvPr/>
        </p:nvSpPr>
        <p:spPr>
          <a:xfrm>
            <a:off x="1430338" y="1439863"/>
            <a:ext cx="2366962" cy="28321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lstStyle/>
          <a:p>
            <a:pPr lvl="0" indent="0"/>
            <a:endParaRPr lang="zh-CN" altLang="en-US" sz="1200" dirty="0">
              <a:latin typeface="Arial" panose="020B0604020202020204" pitchFamily="34" charset="0"/>
              <a:ea typeface="方正大黑简体" charset="-122"/>
            </a:endParaRPr>
          </a:p>
        </p:txBody>
      </p:sp>
      <p:pic>
        <p:nvPicPr>
          <p:cNvPr id="24580" name="Picture 5" descr="fh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1638" y="339725"/>
            <a:ext cx="914400" cy="914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4581" name="Rectangle 16"/>
          <p:cNvSpPr>
            <a:spLocks noGrp="1"/>
          </p:cNvSpPr>
          <p:nvPr/>
        </p:nvSpPr>
        <p:spPr>
          <a:xfrm>
            <a:off x="512763" y="6503988"/>
            <a:ext cx="8012112" cy="354012"/>
          </a:xfrm>
          <a:prstGeom prst="rect">
            <a:avLst/>
          </a:prstGeom>
          <a:noFill/>
          <a:ln w="9525">
            <a:noFill/>
          </a:ln>
        </p:spPr>
        <p:txBody>
          <a:bodyPr lIns="90170" tIns="46990" rIns="90170" bIns="46990" anchor="t"/>
          <a:lstStyle/>
          <a:p>
            <a:pPr lvl="0" indent="0" algn="ctr">
              <a:lnSpc>
                <a:spcPct val="80000"/>
              </a:lnSpc>
              <a:spcBef>
                <a:spcPct val="80000"/>
              </a:spcBef>
            </a:pPr>
            <a:r>
              <a:rPr lang="zh-CN" altLang="en-US" sz="2000" dirty="0">
                <a:solidFill>
                  <a:srgbClr val="FFFF00"/>
                </a:solidFill>
                <a:latin typeface="Arial" panose="020B0604020202020204" pitchFamily="34" charset="0"/>
                <a:ea typeface="方正美黑简体" charset="-122"/>
              </a:rPr>
              <a:t>榆林市中级人民法院举报电话：0912-3260553       </a:t>
            </a:r>
          </a:p>
        </p:txBody>
      </p:sp>
      <p:sp>
        <p:nvSpPr>
          <p:cNvPr id="24582" name="Rectangle 4"/>
          <p:cNvSpPr/>
          <p:nvPr/>
        </p:nvSpPr>
        <p:spPr>
          <a:xfrm>
            <a:off x="5216525" y="1430338"/>
            <a:ext cx="2274888" cy="2841625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lstStyle/>
          <a:p>
            <a:pPr lvl="0" indent="0"/>
            <a:endParaRPr lang="zh-CN" altLang="en-US" sz="1200" dirty="0">
              <a:latin typeface="Arial" panose="020B0604020202020204" pitchFamily="34" charset="0"/>
              <a:ea typeface="方正大黑简体" charset="-122"/>
            </a:endParaRPr>
          </a:p>
        </p:txBody>
      </p:sp>
      <p:sp>
        <p:nvSpPr>
          <p:cNvPr id="24583" name="Rectangle 3"/>
          <p:cNvSpPr txBox="1"/>
          <p:nvPr/>
        </p:nvSpPr>
        <p:spPr>
          <a:xfrm>
            <a:off x="5121275" y="4271963"/>
            <a:ext cx="2903538" cy="1928812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 indent="0" algn="just">
              <a:lnSpc>
                <a:spcPts val="2000"/>
              </a:lnSpc>
              <a:spcBef>
                <a:spcPct val="80000"/>
              </a:spcBef>
            </a:pP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执行法院：</a:t>
            </a:r>
            <a:r>
              <a:rPr lang="zh-CN" altLang="en-US" sz="1200" dirty="0">
                <a:solidFill>
                  <a:schemeClr val="bg1"/>
                </a:solidFill>
                <a:ea typeface="方正大黑简体" charset="-122"/>
                <a:sym typeface="+mn-ea"/>
              </a:rPr>
              <a:t>榆林市中级人民法院</a:t>
            </a: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endParaRPr lang="zh-CN" altLang="en-US" sz="1200" dirty="0">
              <a:solidFill>
                <a:schemeClr val="bg1"/>
              </a:solidFill>
              <a:latin typeface="Arial" panose="020B0604020202020204" pitchFamily="34" charset="0"/>
              <a:ea typeface="方正大黑简体" charset="-122"/>
            </a:endParaRPr>
          </a:p>
          <a:p>
            <a:pPr lvl="0" indent="0" algn="just">
              <a:lnSpc>
                <a:spcPts val="2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被执行人姓名</a:t>
            </a:r>
            <a:r>
              <a:rPr lang="en-US" altLang="zh-CN" sz="1200" dirty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:</a:t>
            </a:r>
            <a:r>
              <a:rPr lang="zh-CN" altLang="en-US" b="1" dirty="0">
                <a:solidFill>
                  <a:srgbClr val="92D05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王秋香</a:t>
            </a:r>
            <a:r>
              <a:rPr lang="zh-CN" altLang="en-US" dirty="0">
                <a:solidFill>
                  <a:srgbClr val="92D05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endParaRPr lang="zh-CN" altLang="en-US" b="1" dirty="0">
              <a:solidFill>
                <a:srgbClr val="92D05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lvl="0" indent="0" algn="just">
              <a:lnSpc>
                <a:spcPts val="2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身份证号码：</a:t>
            </a:r>
            <a:endParaRPr lang="en-US" altLang="zh-CN" sz="1200" dirty="0">
              <a:solidFill>
                <a:schemeClr val="bg1"/>
              </a:solidFill>
              <a:latin typeface="Arial" panose="020B0604020202020204" pitchFamily="34" charset="0"/>
              <a:ea typeface="方正大黑简体" charset="-122"/>
            </a:endParaRPr>
          </a:p>
          <a:p>
            <a:pPr lvl="0" indent="0" algn="just">
              <a:lnSpc>
                <a:spcPts val="2000"/>
              </a:lnSpc>
            </a:pPr>
            <a:r>
              <a:rPr sz="1200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6104231959</a:t>
            </a:r>
            <a:r>
              <a:rPr lang="en-US" sz="1200" dirty="0">
                <a:solidFill>
                  <a:schemeClr val="bg1"/>
                </a:solidFill>
                <a:sym typeface="+mn-ea"/>
              </a:rPr>
              <a:t>****</a:t>
            </a:r>
            <a:r>
              <a:rPr sz="1200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5222</a:t>
            </a:r>
          </a:p>
          <a:p>
            <a:pPr lvl="0" indent="0" algn="just">
              <a:lnSpc>
                <a:spcPts val="2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户籍所在地：陕西省咸阳市泾阳县</a:t>
            </a:r>
          </a:p>
          <a:p>
            <a:pPr lvl="0" indent="0" algn="just">
              <a:lnSpc>
                <a:spcPts val="2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执行标的：</a:t>
            </a:r>
            <a:r>
              <a:rPr lang="en-US" altLang="zh-CN" sz="1200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8000</a:t>
            </a: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万元</a:t>
            </a:r>
          </a:p>
          <a:p>
            <a:pPr lvl="0" indent="0" algn="just">
              <a:lnSpc>
                <a:spcPts val="2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执行案号</a:t>
            </a:r>
            <a:r>
              <a:rPr lang="en-US" altLang="zh-CN" sz="1200" dirty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:</a:t>
            </a: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r>
              <a:rPr sz="1200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（2016）陕08执261号</a:t>
            </a: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endParaRPr lang="zh-CN" altLang="en-US" sz="1200" dirty="0">
              <a:solidFill>
                <a:schemeClr val="bg1"/>
              </a:solidFill>
              <a:latin typeface="Arial" panose="020B0604020202020204" pitchFamily="34" charset="0"/>
              <a:ea typeface="方正大黑简体" charset="-122"/>
            </a:endParaRPr>
          </a:p>
        </p:txBody>
      </p:sp>
      <p:pic>
        <p:nvPicPr>
          <p:cNvPr id="9" name="图片 8" descr="高继成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30338" y="1439863"/>
            <a:ext cx="2366962" cy="2832100"/>
          </a:xfrm>
          <a:prstGeom prst="rect">
            <a:avLst/>
          </a:prstGeom>
        </p:spPr>
      </p:pic>
      <p:pic>
        <p:nvPicPr>
          <p:cNvPr id="10" name="图片 9" descr="王秋香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16525" y="1439863"/>
            <a:ext cx="2299075" cy="28321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/>
          </p:cNvSpPr>
          <p:nvPr>
            <p:ph type="ctrTitle"/>
          </p:nvPr>
        </p:nvSpPr>
        <p:spPr>
          <a:xfrm>
            <a:off x="1598613" y="144463"/>
            <a:ext cx="7545387" cy="1349375"/>
          </a:xfrm>
        </p:spPr>
        <p:txBody>
          <a:bodyPr wrap="square" lIns="91440" tIns="45720" rIns="91440" bIns="45720" anchor="ctr"/>
          <a:lstStyle>
            <a:lvl1pPr lvl="0">
              <a:defRPr/>
            </a:lvl1pPr>
          </a:lstStyle>
          <a:p>
            <a:pPr lvl="0" eaLnBrk="1" hangingPunct="1"/>
            <a:r>
              <a:rPr lang="zh-CN" altLang="en-US" sz="2800" dirty="0">
                <a:solidFill>
                  <a:schemeClr val="bg1"/>
                </a:solidFill>
                <a:ea typeface="方正大黑简体" charset="-122"/>
              </a:rPr>
              <a:t>榆林市中级人民法院</a:t>
            </a:r>
            <a:r>
              <a:rPr lang="zh-CN" altLang="en-US" sz="2800" dirty="0" smtClean="0">
                <a:solidFill>
                  <a:schemeClr val="bg1"/>
                </a:solidFill>
                <a:ea typeface="方正大黑简体" charset="-122"/>
              </a:rPr>
              <a:t>第九批</a:t>
            </a:r>
            <a:r>
              <a:rPr lang="zh-CN" altLang="en-US" sz="2800" dirty="0">
                <a:solidFill>
                  <a:schemeClr val="bg1"/>
                </a:solidFill>
                <a:ea typeface="方正大黑简体" charset="-122"/>
              </a:rPr>
              <a:t>失信</a:t>
            </a:r>
            <a:r>
              <a:rPr lang="zh-CN" altLang="en-US" sz="2400" b="1" dirty="0">
                <a:solidFill>
                  <a:srgbClr val="FFFF00"/>
                </a:solidFill>
                <a:ea typeface="方正大黑简体" charset="-122"/>
              </a:rPr>
              <a:t>被 执 行 人 </a:t>
            </a:r>
            <a:r>
              <a:rPr lang="zh-CN" altLang="en-US" sz="2800" dirty="0">
                <a:solidFill>
                  <a:schemeClr val="bg1"/>
                </a:solidFill>
                <a:ea typeface="方正大黑简体" charset="-122"/>
              </a:rPr>
              <a:t>名单</a:t>
            </a:r>
            <a:r>
              <a:rPr lang="zh-CN" altLang="en-US" sz="3200" dirty="0">
                <a:solidFill>
                  <a:schemeClr val="bg1"/>
                </a:solidFill>
                <a:ea typeface="方正大黑简体" charset="-122"/>
              </a:rPr>
              <a:t/>
            </a:r>
            <a:br>
              <a:rPr lang="zh-CN" altLang="en-US" sz="3200" dirty="0">
                <a:solidFill>
                  <a:schemeClr val="bg1"/>
                </a:solidFill>
                <a:ea typeface="方正大黑简体" charset="-122"/>
              </a:rPr>
            </a:br>
            <a:r>
              <a:rPr lang="zh-CN" altLang="en-US" sz="2200" b="1" dirty="0">
                <a:solidFill>
                  <a:schemeClr val="folHlink"/>
                </a:solidFill>
                <a:ea typeface="仿宋" panose="02010609060101010101" pitchFamily="1" charset="-122"/>
              </a:rPr>
              <a:t>严厉打击老赖</a:t>
            </a:r>
            <a:r>
              <a:rPr lang="zh-CN" altLang="en-US" sz="2200" b="1" dirty="0">
                <a:solidFill>
                  <a:schemeClr val="folHlink"/>
                </a:solidFill>
                <a:latin typeface="仿宋" panose="02010609060101010101" pitchFamily="1" charset="-122"/>
                <a:ea typeface="仿宋" panose="02010609060101010101" pitchFamily="1" charset="-122"/>
              </a:rPr>
              <a:t>   </a:t>
            </a:r>
            <a:r>
              <a:rPr lang="en-US" altLang="zh-CN" sz="2200" b="1" dirty="0">
                <a:solidFill>
                  <a:schemeClr val="folHlink"/>
                </a:solidFill>
                <a:latin typeface="仿宋" panose="02010609060101010101" pitchFamily="1" charset="-122"/>
                <a:ea typeface="仿宋" panose="02010609060101010101" pitchFamily="1" charset="-122"/>
              </a:rPr>
              <a:t>           </a:t>
            </a:r>
            <a:r>
              <a:rPr lang="zh-CN" altLang="en-US" sz="2200" b="1" dirty="0">
                <a:solidFill>
                  <a:schemeClr val="folHlink"/>
                </a:solidFill>
                <a:latin typeface="仿宋" panose="02010609060101010101" pitchFamily="1" charset="-122"/>
                <a:ea typeface="仿宋" panose="02010609060101010101" pitchFamily="1" charset="-122"/>
              </a:rPr>
              <a:t>  重塑诚信榆林</a:t>
            </a:r>
          </a:p>
        </p:txBody>
      </p:sp>
      <p:sp>
        <p:nvSpPr>
          <p:cNvPr id="25602" name="Rectangle 3"/>
          <p:cNvSpPr>
            <a:spLocks noGrp="1"/>
          </p:cNvSpPr>
          <p:nvPr>
            <p:ph type="subTitle"/>
          </p:nvPr>
        </p:nvSpPr>
        <p:spPr>
          <a:xfrm>
            <a:off x="1316038" y="4271963"/>
            <a:ext cx="2903537" cy="1928812"/>
          </a:xfrm>
        </p:spPr>
        <p:txBody>
          <a:bodyPr wrap="square" lIns="91440" tIns="45720" rIns="91440" bIns="45720" anchor="t"/>
          <a:lstStyle>
            <a:lvl1pPr marL="0" lvl="0" indent="0" algn="ctr">
              <a:defRPr/>
            </a:lvl1pPr>
            <a:lvl2pPr marL="457200" lvl="1" indent="0" algn="ctr">
              <a:defRPr/>
            </a:lvl2pPr>
            <a:lvl3pPr marL="914400" lvl="2" indent="0" algn="ctr">
              <a:defRPr/>
            </a:lvl3pPr>
            <a:lvl4pPr marL="1371600" lvl="3" indent="0" algn="ctr">
              <a:defRPr/>
            </a:lvl4pPr>
            <a:lvl5pPr marL="1828800" lvl="4" indent="0" algn="ctr">
              <a:defRPr/>
            </a:lvl5pPr>
          </a:lstStyle>
          <a:p>
            <a:pPr marL="0" lvl="0" indent="0" algn="just" eaLnBrk="1" hangingPunct="1">
              <a:spcBef>
                <a:spcPct val="80000"/>
              </a:spcBef>
              <a:buNone/>
            </a:pPr>
            <a:r>
              <a:rPr lang="zh-CN" altLang="en-US" sz="1200" dirty="0">
                <a:solidFill>
                  <a:schemeClr val="bg1"/>
                </a:solidFill>
                <a:ea typeface="方正大黑简体" charset="-122"/>
              </a:rPr>
              <a:t>执行法院：</a:t>
            </a:r>
            <a:r>
              <a:rPr lang="zh-CN" altLang="en-US" sz="1200" dirty="0">
                <a:solidFill>
                  <a:schemeClr val="bg1"/>
                </a:solidFill>
                <a:ea typeface="方正大黑简体" charset="-122"/>
                <a:sym typeface="+mn-ea"/>
              </a:rPr>
              <a:t>榆林市中级人民法院</a:t>
            </a:r>
            <a:r>
              <a:rPr lang="zh-CN" altLang="en-US" sz="1200" dirty="0">
                <a:solidFill>
                  <a:schemeClr val="bg1"/>
                </a:solidFill>
              </a:rPr>
              <a:t> </a:t>
            </a:r>
            <a:endParaRPr lang="zh-CN" altLang="en-US" sz="1200" dirty="0">
              <a:solidFill>
                <a:schemeClr val="bg1"/>
              </a:solidFill>
              <a:ea typeface="方正大黑简体" charset="-122"/>
            </a:endParaRPr>
          </a:p>
          <a:p>
            <a:pPr marL="0" lvl="0" indent="0" algn="just" eaLnBrk="1" hangingPunct="1">
              <a:buNone/>
            </a:pPr>
            <a:r>
              <a:rPr lang="zh-CN" altLang="en-US" sz="1200" dirty="0">
                <a:solidFill>
                  <a:schemeClr val="bg1"/>
                </a:solidFill>
                <a:ea typeface="方正大黑简体" charset="-122"/>
              </a:rPr>
              <a:t>被执行人姓名：</a:t>
            </a:r>
            <a:r>
              <a:rPr lang="zh-CN" altLang="en-US" sz="1800" b="1" dirty="0">
                <a:solidFill>
                  <a:srgbClr val="92D050"/>
                </a:solidFill>
              </a:rPr>
              <a:t>高继忠</a:t>
            </a:r>
            <a:r>
              <a:rPr lang="zh-CN" altLang="en-US" sz="1800" dirty="0">
                <a:solidFill>
                  <a:srgbClr val="92D050"/>
                </a:solidFill>
              </a:rPr>
              <a:t> </a:t>
            </a:r>
            <a:endParaRPr lang="zh-CN" altLang="en-US" sz="1200" b="1" dirty="0">
              <a:solidFill>
                <a:srgbClr val="92D050"/>
              </a:solidFill>
              <a:ea typeface="方正大黑简体" charset="-122"/>
            </a:endParaRPr>
          </a:p>
          <a:p>
            <a:pPr marL="0" lvl="0" indent="0" algn="just" eaLnBrk="1" hangingPunct="1">
              <a:buNone/>
            </a:pPr>
            <a:r>
              <a:rPr lang="zh-CN" altLang="en-US" sz="1200" dirty="0">
                <a:solidFill>
                  <a:schemeClr val="bg1"/>
                </a:solidFill>
                <a:ea typeface="方正大黑简体" charset="-122"/>
              </a:rPr>
              <a:t>身份证号码：</a:t>
            </a:r>
            <a:endParaRPr lang="en-US" altLang="zh-CN" sz="1200" dirty="0">
              <a:solidFill>
                <a:schemeClr val="bg1"/>
              </a:solidFill>
              <a:ea typeface="方正大黑简体" charset="-122"/>
            </a:endParaRPr>
          </a:p>
          <a:p>
            <a:pPr marL="0" lvl="0" indent="0" algn="just" eaLnBrk="1" hangingPunct="1">
              <a:buNone/>
            </a:pPr>
            <a:r>
              <a:rPr sz="1200" dirty="0">
                <a:solidFill>
                  <a:schemeClr val="bg1"/>
                </a:solidFill>
              </a:rPr>
              <a:t>6104231964</a:t>
            </a:r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****</a:t>
            </a:r>
            <a:r>
              <a:rPr sz="1200" dirty="0">
                <a:solidFill>
                  <a:schemeClr val="bg1"/>
                </a:solidFill>
              </a:rPr>
              <a:t>521X</a:t>
            </a:r>
          </a:p>
          <a:p>
            <a:pPr marL="0" lvl="0" indent="0" algn="just" eaLnBrk="1" hangingPunct="1">
              <a:buNone/>
            </a:pPr>
            <a:r>
              <a:rPr lang="zh-CN" altLang="en-US" sz="1200" dirty="0">
                <a:solidFill>
                  <a:schemeClr val="bg1"/>
                </a:solidFill>
                <a:ea typeface="方正大黑简体" charset="-122"/>
              </a:rPr>
              <a:t>户籍所在地：陕西省咸阳市泾阳县</a:t>
            </a:r>
          </a:p>
          <a:p>
            <a:pPr marL="0" lvl="0" indent="0" algn="just" eaLnBrk="1" hangingPunct="1">
              <a:buNone/>
            </a:pPr>
            <a:r>
              <a:rPr lang="zh-CN" altLang="en-US" sz="1200" dirty="0">
                <a:solidFill>
                  <a:schemeClr val="bg1"/>
                </a:solidFill>
                <a:ea typeface="方正大黑简体" charset="-122"/>
              </a:rPr>
              <a:t>执行标的：</a:t>
            </a:r>
            <a:r>
              <a:rPr lang="en-US" altLang="zh-CN" sz="1200" dirty="0">
                <a:solidFill>
                  <a:schemeClr val="bg1"/>
                </a:solidFill>
              </a:rPr>
              <a:t>8000</a:t>
            </a:r>
            <a:r>
              <a:rPr lang="zh-CN" altLang="en-US" sz="1200" dirty="0">
                <a:solidFill>
                  <a:schemeClr val="bg1"/>
                </a:solidFill>
                <a:ea typeface="方正大黑简体" charset="-122"/>
              </a:rPr>
              <a:t>万元</a:t>
            </a:r>
          </a:p>
          <a:p>
            <a:pPr marL="0" lvl="0" indent="0" algn="just" eaLnBrk="1" hangingPunct="1">
              <a:buNone/>
            </a:pPr>
            <a:r>
              <a:rPr lang="zh-CN" altLang="en-US" sz="1200" dirty="0">
                <a:solidFill>
                  <a:schemeClr val="bg1"/>
                </a:solidFill>
                <a:ea typeface="方正大黑简体" charset="-122"/>
              </a:rPr>
              <a:t>执行案号</a:t>
            </a:r>
            <a:r>
              <a:rPr lang="en-US" altLang="zh-CN" sz="1200" dirty="0">
                <a:solidFill>
                  <a:schemeClr val="bg1"/>
                </a:solidFill>
                <a:ea typeface="方正大黑简体" charset="-122"/>
              </a:rPr>
              <a:t>:</a:t>
            </a:r>
            <a:r>
              <a:rPr lang="zh-CN" altLang="en-US" sz="1200" dirty="0">
                <a:solidFill>
                  <a:schemeClr val="bg1"/>
                </a:solidFill>
              </a:rPr>
              <a:t> </a:t>
            </a:r>
            <a:r>
              <a:rPr sz="1200" dirty="0">
                <a:solidFill>
                  <a:schemeClr val="bg1"/>
                </a:solidFill>
              </a:rPr>
              <a:t>（2016）陕08执261号</a:t>
            </a:r>
          </a:p>
        </p:txBody>
      </p:sp>
      <p:sp>
        <p:nvSpPr>
          <p:cNvPr id="25603" name="Rectangle 4"/>
          <p:cNvSpPr/>
          <p:nvPr/>
        </p:nvSpPr>
        <p:spPr>
          <a:xfrm>
            <a:off x="1430338" y="1439863"/>
            <a:ext cx="2366962" cy="28321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lstStyle/>
          <a:p>
            <a:pPr lvl="0" indent="0"/>
            <a:endParaRPr lang="zh-CN" altLang="en-US" sz="1200" dirty="0">
              <a:latin typeface="Arial" panose="020B0604020202020204" pitchFamily="34" charset="0"/>
              <a:ea typeface="方正大黑简体" charset="-122"/>
            </a:endParaRPr>
          </a:p>
        </p:txBody>
      </p:sp>
      <p:pic>
        <p:nvPicPr>
          <p:cNvPr id="25604" name="Picture 5" descr="fh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1638" y="339725"/>
            <a:ext cx="914400" cy="914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5605" name="Rectangle 16"/>
          <p:cNvSpPr>
            <a:spLocks noGrp="1"/>
          </p:cNvSpPr>
          <p:nvPr/>
        </p:nvSpPr>
        <p:spPr>
          <a:xfrm>
            <a:off x="512763" y="6503988"/>
            <a:ext cx="8012112" cy="354012"/>
          </a:xfrm>
          <a:prstGeom prst="rect">
            <a:avLst/>
          </a:prstGeom>
          <a:noFill/>
          <a:ln w="9525">
            <a:noFill/>
          </a:ln>
        </p:spPr>
        <p:txBody>
          <a:bodyPr lIns="90170" tIns="46990" rIns="90170" bIns="46990" anchor="t"/>
          <a:lstStyle/>
          <a:p>
            <a:pPr lvl="0" indent="0" algn="ctr">
              <a:lnSpc>
                <a:spcPct val="80000"/>
              </a:lnSpc>
              <a:spcBef>
                <a:spcPct val="80000"/>
              </a:spcBef>
            </a:pPr>
            <a:r>
              <a:rPr lang="zh-CN" altLang="en-US" sz="2000" dirty="0">
                <a:solidFill>
                  <a:srgbClr val="FFFF00"/>
                </a:solidFill>
                <a:latin typeface="Arial" panose="020B0604020202020204" pitchFamily="34" charset="0"/>
                <a:ea typeface="方正美黑简体" charset="-122"/>
              </a:rPr>
              <a:t>榆林市中级人民法院举报电话：0912-3260553       </a:t>
            </a:r>
          </a:p>
        </p:txBody>
      </p:sp>
      <p:sp>
        <p:nvSpPr>
          <p:cNvPr id="25606" name="Rectangle 4"/>
          <p:cNvSpPr/>
          <p:nvPr/>
        </p:nvSpPr>
        <p:spPr>
          <a:xfrm>
            <a:off x="5216525" y="1430338"/>
            <a:ext cx="2274888" cy="2841625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lstStyle/>
          <a:p>
            <a:pPr lvl="0" indent="0"/>
            <a:endParaRPr lang="zh-CN" altLang="en-US" sz="1200" dirty="0">
              <a:latin typeface="Arial" panose="020B0604020202020204" pitchFamily="34" charset="0"/>
              <a:ea typeface="方正大黑简体" charset="-122"/>
            </a:endParaRPr>
          </a:p>
        </p:txBody>
      </p:sp>
      <p:sp>
        <p:nvSpPr>
          <p:cNvPr id="25607" name="Rectangle 3"/>
          <p:cNvSpPr txBox="1"/>
          <p:nvPr/>
        </p:nvSpPr>
        <p:spPr>
          <a:xfrm>
            <a:off x="5121275" y="4271963"/>
            <a:ext cx="2903538" cy="1928812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 indent="0" algn="just">
              <a:lnSpc>
                <a:spcPts val="2000"/>
              </a:lnSpc>
              <a:spcBef>
                <a:spcPct val="80000"/>
              </a:spcBef>
            </a:pP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执行法院：</a:t>
            </a:r>
            <a:r>
              <a:rPr lang="zh-CN" altLang="en-US" sz="1200" dirty="0">
                <a:solidFill>
                  <a:schemeClr val="bg1"/>
                </a:solidFill>
                <a:ea typeface="方正大黑简体" charset="-122"/>
                <a:sym typeface="+mn-ea"/>
              </a:rPr>
              <a:t>榆林市中级人民法院</a:t>
            </a: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endParaRPr lang="zh-CN" altLang="en-US" sz="1200" dirty="0">
              <a:solidFill>
                <a:schemeClr val="bg1"/>
              </a:solidFill>
              <a:latin typeface="Arial" panose="020B0604020202020204" pitchFamily="34" charset="0"/>
              <a:ea typeface="方正大黑简体" charset="-122"/>
            </a:endParaRPr>
          </a:p>
          <a:p>
            <a:pPr lvl="0" indent="0" algn="just">
              <a:lnSpc>
                <a:spcPts val="2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被执行人姓名</a:t>
            </a:r>
            <a:r>
              <a:rPr lang="en-US" altLang="zh-CN" sz="1200" dirty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:</a:t>
            </a:r>
            <a:r>
              <a:rPr lang="zh-CN" altLang="en-US" b="1" dirty="0">
                <a:solidFill>
                  <a:srgbClr val="92D05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刘  爨</a:t>
            </a:r>
            <a:r>
              <a:rPr lang="zh-CN" altLang="en-US" dirty="0">
                <a:solidFill>
                  <a:srgbClr val="92D05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endParaRPr lang="zh-CN" altLang="en-US" b="1" dirty="0">
              <a:solidFill>
                <a:srgbClr val="92D05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lvl="0" indent="0" algn="just">
              <a:lnSpc>
                <a:spcPts val="2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身份证号码：</a:t>
            </a:r>
            <a:endParaRPr lang="en-US" altLang="zh-CN" sz="1200" dirty="0">
              <a:solidFill>
                <a:schemeClr val="bg1"/>
              </a:solidFill>
              <a:latin typeface="Arial" panose="020B0604020202020204" pitchFamily="34" charset="0"/>
              <a:ea typeface="方正大黑简体" charset="-122"/>
            </a:endParaRPr>
          </a:p>
          <a:p>
            <a:pPr lvl="0" indent="0" algn="just">
              <a:lnSpc>
                <a:spcPts val="2000"/>
              </a:lnSpc>
            </a:pPr>
            <a:r>
              <a:rPr sz="1200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6104231965</a:t>
            </a:r>
            <a:r>
              <a:rPr lang="en-US" sz="1200" dirty="0">
                <a:solidFill>
                  <a:schemeClr val="bg1"/>
                </a:solidFill>
                <a:sym typeface="+mn-ea"/>
              </a:rPr>
              <a:t>****</a:t>
            </a:r>
            <a:r>
              <a:rPr sz="1200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5240</a:t>
            </a:r>
          </a:p>
          <a:p>
            <a:pPr lvl="0" indent="0" algn="just">
              <a:lnSpc>
                <a:spcPts val="2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户籍所在地：陕西省咸阳市泾阳县</a:t>
            </a:r>
          </a:p>
          <a:p>
            <a:pPr lvl="0" indent="0" algn="just">
              <a:lnSpc>
                <a:spcPts val="2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执行标的：</a:t>
            </a:r>
            <a:r>
              <a:rPr lang="en-US" altLang="zh-CN" sz="1200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8000</a:t>
            </a: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万元</a:t>
            </a:r>
          </a:p>
          <a:p>
            <a:pPr lvl="0" indent="0" algn="just">
              <a:lnSpc>
                <a:spcPts val="2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执行案号</a:t>
            </a:r>
            <a:r>
              <a:rPr lang="en-US" altLang="zh-CN" sz="1200" dirty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:</a:t>
            </a: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r>
              <a:rPr sz="1200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（2016）陕08执261号</a:t>
            </a:r>
          </a:p>
        </p:txBody>
      </p:sp>
      <p:pic>
        <p:nvPicPr>
          <p:cNvPr id="9" name="图片 8" descr="高继忠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30338" y="1430338"/>
            <a:ext cx="2366962" cy="2841625"/>
          </a:xfrm>
          <a:prstGeom prst="rect">
            <a:avLst/>
          </a:prstGeom>
        </p:spPr>
      </p:pic>
      <p:pic>
        <p:nvPicPr>
          <p:cNvPr id="10" name="图片 9" descr="刘爨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16525" y="1430337"/>
            <a:ext cx="2306808" cy="2841626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/>
          </p:cNvSpPr>
          <p:nvPr>
            <p:ph type="ctrTitle"/>
          </p:nvPr>
        </p:nvSpPr>
        <p:spPr>
          <a:xfrm>
            <a:off x="1598613" y="144463"/>
            <a:ext cx="7545387" cy="1349375"/>
          </a:xfrm>
        </p:spPr>
        <p:txBody>
          <a:bodyPr wrap="square" lIns="91440" tIns="45720" rIns="91440" bIns="45720" anchor="ctr"/>
          <a:lstStyle>
            <a:lvl1pPr lvl="0">
              <a:defRPr/>
            </a:lvl1pPr>
          </a:lstStyle>
          <a:p>
            <a:pPr lvl="0" eaLnBrk="1" hangingPunct="1"/>
            <a:r>
              <a:rPr lang="zh-CN" altLang="en-US" sz="2800" dirty="0">
                <a:solidFill>
                  <a:schemeClr val="bg1"/>
                </a:solidFill>
                <a:ea typeface="方正大黑简体" charset="-122"/>
              </a:rPr>
              <a:t>榆林市中级人民法院</a:t>
            </a:r>
            <a:r>
              <a:rPr lang="zh-CN" altLang="en-US" sz="2800" dirty="0" smtClean="0">
                <a:solidFill>
                  <a:schemeClr val="bg1"/>
                </a:solidFill>
                <a:ea typeface="方正大黑简体" charset="-122"/>
              </a:rPr>
              <a:t>第九批</a:t>
            </a:r>
            <a:r>
              <a:rPr lang="zh-CN" altLang="en-US" sz="2800" dirty="0">
                <a:solidFill>
                  <a:schemeClr val="bg1"/>
                </a:solidFill>
                <a:ea typeface="方正大黑简体" charset="-122"/>
              </a:rPr>
              <a:t>失信</a:t>
            </a:r>
            <a:r>
              <a:rPr lang="zh-CN" altLang="en-US" sz="2400" b="1" dirty="0">
                <a:solidFill>
                  <a:srgbClr val="FFFF00"/>
                </a:solidFill>
                <a:ea typeface="方正大黑简体" charset="-122"/>
              </a:rPr>
              <a:t>被 执 行 人 </a:t>
            </a:r>
            <a:r>
              <a:rPr lang="zh-CN" altLang="en-US" sz="2800" dirty="0">
                <a:solidFill>
                  <a:schemeClr val="bg1"/>
                </a:solidFill>
                <a:ea typeface="方正大黑简体" charset="-122"/>
              </a:rPr>
              <a:t>名单</a:t>
            </a:r>
            <a:r>
              <a:rPr lang="zh-CN" altLang="en-US" sz="3200" dirty="0">
                <a:solidFill>
                  <a:schemeClr val="bg1"/>
                </a:solidFill>
                <a:ea typeface="方正大黑简体" charset="-122"/>
              </a:rPr>
              <a:t/>
            </a:r>
            <a:br>
              <a:rPr lang="zh-CN" altLang="en-US" sz="3200" dirty="0">
                <a:solidFill>
                  <a:schemeClr val="bg1"/>
                </a:solidFill>
                <a:ea typeface="方正大黑简体" charset="-122"/>
              </a:rPr>
            </a:br>
            <a:r>
              <a:rPr lang="zh-CN" altLang="en-US" sz="2200" b="1" dirty="0">
                <a:solidFill>
                  <a:schemeClr val="folHlink"/>
                </a:solidFill>
                <a:ea typeface="仿宋" panose="02010609060101010101" pitchFamily="1" charset="-122"/>
              </a:rPr>
              <a:t>严厉打击老赖</a:t>
            </a:r>
            <a:r>
              <a:rPr lang="zh-CN" altLang="en-US" sz="2200" b="1" dirty="0">
                <a:solidFill>
                  <a:schemeClr val="folHlink"/>
                </a:solidFill>
                <a:latin typeface="仿宋" panose="02010609060101010101" pitchFamily="1" charset="-122"/>
                <a:ea typeface="仿宋" panose="02010609060101010101" pitchFamily="1" charset="-122"/>
              </a:rPr>
              <a:t>   </a:t>
            </a:r>
            <a:r>
              <a:rPr lang="en-US" altLang="zh-CN" sz="2200" b="1" dirty="0">
                <a:solidFill>
                  <a:schemeClr val="folHlink"/>
                </a:solidFill>
                <a:latin typeface="仿宋" panose="02010609060101010101" pitchFamily="1" charset="-122"/>
                <a:ea typeface="仿宋" panose="02010609060101010101" pitchFamily="1" charset="-122"/>
              </a:rPr>
              <a:t>           </a:t>
            </a:r>
            <a:r>
              <a:rPr lang="zh-CN" altLang="en-US" sz="2200" b="1" dirty="0">
                <a:solidFill>
                  <a:schemeClr val="folHlink"/>
                </a:solidFill>
                <a:latin typeface="仿宋" panose="02010609060101010101" pitchFamily="1" charset="-122"/>
                <a:ea typeface="仿宋" panose="02010609060101010101" pitchFamily="1" charset="-122"/>
              </a:rPr>
              <a:t>  重塑诚信榆林</a:t>
            </a:r>
          </a:p>
        </p:txBody>
      </p:sp>
      <p:sp>
        <p:nvSpPr>
          <p:cNvPr id="28674" name="Rectangle 3"/>
          <p:cNvSpPr>
            <a:spLocks noGrp="1"/>
          </p:cNvSpPr>
          <p:nvPr>
            <p:ph type="subTitle"/>
          </p:nvPr>
        </p:nvSpPr>
        <p:spPr>
          <a:xfrm>
            <a:off x="1316038" y="4424363"/>
            <a:ext cx="2903537" cy="1928812"/>
          </a:xfrm>
        </p:spPr>
        <p:txBody>
          <a:bodyPr wrap="square" lIns="91440" tIns="45720" rIns="91440" bIns="45720" anchor="t"/>
          <a:lstStyle>
            <a:lvl1pPr marL="0" lvl="0" indent="0" algn="ctr">
              <a:defRPr/>
            </a:lvl1pPr>
            <a:lvl2pPr marL="457200" lvl="1" indent="0" algn="ctr">
              <a:defRPr/>
            </a:lvl2pPr>
            <a:lvl3pPr marL="914400" lvl="2" indent="0" algn="ctr">
              <a:defRPr/>
            </a:lvl3pPr>
            <a:lvl4pPr marL="1371600" lvl="3" indent="0" algn="ctr">
              <a:defRPr/>
            </a:lvl4pPr>
            <a:lvl5pPr marL="1828800" lvl="4" indent="0" algn="ctr">
              <a:defRPr/>
            </a:lvl5pPr>
          </a:lstStyle>
          <a:p>
            <a:pPr marL="0" lvl="0" indent="0" algn="just" eaLnBrk="1" hangingPunct="1">
              <a:spcBef>
                <a:spcPct val="80000"/>
              </a:spcBef>
              <a:buNone/>
            </a:pPr>
            <a:r>
              <a:rPr lang="zh-CN" altLang="en-US" sz="1200" dirty="0">
                <a:solidFill>
                  <a:schemeClr val="bg1"/>
                </a:solidFill>
                <a:ea typeface="方正大黑简体" charset="-122"/>
              </a:rPr>
              <a:t>执行法院：</a:t>
            </a:r>
            <a:r>
              <a:rPr lang="zh-CN" altLang="en-US" sz="1200" dirty="0">
                <a:solidFill>
                  <a:schemeClr val="bg1"/>
                </a:solidFill>
                <a:ea typeface="方正大黑简体" charset="-122"/>
                <a:sym typeface="+mn-ea"/>
              </a:rPr>
              <a:t>榆林市中级人民法院</a:t>
            </a:r>
            <a:r>
              <a:rPr lang="zh-CN" altLang="en-US" sz="1200" dirty="0">
                <a:solidFill>
                  <a:schemeClr val="bg1"/>
                </a:solidFill>
              </a:rPr>
              <a:t> </a:t>
            </a:r>
            <a:endParaRPr lang="zh-CN" altLang="en-US" sz="1200" dirty="0">
              <a:solidFill>
                <a:schemeClr val="bg1"/>
              </a:solidFill>
              <a:ea typeface="方正大黑简体" charset="-122"/>
            </a:endParaRPr>
          </a:p>
          <a:p>
            <a:pPr marL="0" lvl="0" indent="0" algn="just" eaLnBrk="1" hangingPunct="1">
              <a:buNone/>
            </a:pPr>
            <a:r>
              <a:rPr lang="zh-CN" altLang="en-US" sz="1200" dirty="0">
                <a:solidFill>
                  <a:schemeClr val="bg1"/>
                </a:solidFill>
                <a:ea typeface="方正大黑简体" charset="-122"/>
              </a:rPr>
              <a:t>被执行人姓名：</a:t>
            </a:r>
            <a:r>
              <a:rPr lang="zh-CN" altLang="en-US" sz="1600" b="1" dirty="0">
                <a:solidFill>
                  <a:srgbClr val="92D050"/>
                </a:solidFill>
              </a:rPr>
              <a:t>万利建设有限公</a:t>
            </a:r>
            <a:r>
              <a:rPr lang="zh-CN" altLang="en-US" sz="1600" b="1" dirty="0" smtClean="0">
                <a:solidFill>
                  <a:srgbClr val="92D050"/>
                </a:solidFill>
              </a:rPr>
              <a:t>司</a:t>
            </a:r>
            <a:endParaRPr lang="en-US" altLang="zh-CN" sz="1600" b="1" dirty="0" smtClean="0">
              <a:solidFill>
                <a:srgbClr val="92D050"/>
              </a:solidFill>
            </a:endParaRPr>
          </a:p>
          <a:p>
            <a:pPr lvl="0" algn="just" eaLnBrk="1" hangingPunct="1">
              <a:lnSpc>
                <a:spcPts val="2000"/>
              </a:lnSpc>
              <a:spcBef>
                <a:spcPct val="0"/>
              </a:spcBef>
              <a:buNone/>
            </a:pPr>
            <a:r>
              <a:rPr lang="zh-CN" altLang="en-US" sz="1200" kern="1200" dirty="0" smtClean="0">
                <a:solidFill>
                  <a:srgbClr val="FFFFFF"/>
                </a:solidFill>
                <a:latin typeface="Arial" panose="020B0604020202020204" pitchFamily="34" charset="0"/>
                <a:ea typeface="方正大黑简体" charset="-122"/>
              </a:rPr>
              <a:t>组织机构代码：</a:t>
            </a:r>
            <a:r>
              <a:rPr lang="en-US" altLang="zh-CN" sz="1200" kern="1200" dirty="0" smtClean="0">
                <a:solidFill>
                  <a:srgbClr val="FFFFFF"/>
                </a:solidFill>
                <a:latin typeface="Arial" panose="020B0604020202020204" pitchFamily="34" charset="0"/>
                <a:ea typeface="方正大黑简体" charset="-122"/>
              </a:rPr>
              <a:t>70458263-5</a:t>
            </a:r>
          </a:p>
          <a:p>
            <a:pPr lvl="0" algn="just" eaLnBrk="1" hangingPunct="1">
              <a:lnSpc>
                <a:spcPts val="2000"/>
              </a:lnSpc>
              <a:spcBef>
                <a:spcPct val="0"/>
              </a:spcBef>
              <a:buNone/>
            </a:pPr>
            <a:r>
              <a:rPr lang="zh-CN" altLang="en-US" sz="1200" kern="1200" dirty="0" smtClean="0">
                <a:solidFill>
                  <a:srgbClr val="FFFFFF"/>
                </a:solidFill>
                <a:latin typeface="Arial" panose="020B0604020202020204" pitchFamily="34" charset="0"/>
                <a:ea typeface="方正大黑简体" charset="-122"/>
              </a:rPr>
              <a:t>公司所在地：浙江省东阳市</a:t>
            </a:r>
            <a:endParaRPr lang="en-US" altLang="zh-CN" sz="1200" kern="1200" dirty="0" smtClean="0">
              <a:solidFill>
                <a:srgbClr val="FFFFFF"/>
              </a:solidFill>
              <a:latin typeface="Arial" panose="020B0604020202020204" pitchFamily="34" charset="0"/>
              <a:ea typeface="方正大黑简体" charset="-122"/>
            </a:endParaRPr>
          </a:p>
          <a:p>
            <a:pPr marL="0" lvl="0" indent="0" algn="just" eaLnBrk="1" hangingPunct="1">
              <a:buNone/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执</a:t>
            </a:r>
            <a:r>
              <a:rPr lang="zh-CN" altLang="en-US" sz="1200" dirty="0">
                <a:solidFill>
                  <a:schemeClr val="bg1"/>
                </a:solidFill>
                <a:ea typeface="方正大黑简体" charset="-122"/>
              </a:rPr>
              <a:t>行标的：</a:t>
            </a:r>
            <a:r>
              <a:rPr lang="en-US" altLang="zh-CN" sz="1200" dirty="0">
                <a:solidFill>
                  <a:schemeClr val="bg1"/>
                </a:solidFill>
              </a:rPr>
              <a:t>257</a:t>
            </a:r>
            <a:r>
              <a:rPr lang="zh-CN" altLang="en-US" sz="1200" dirty="0">
                <a:solidFill>
                  <a:schemeClr val="bg1"/>
                </a:solidFill>
                <a:ea typeface="方正大黑简体" charset="-122"/>
              </a:rPr>
              <a:t>万元</a:t>
            </a:r>
          </a:p>
          <a:p>
            <a:pPr marL="0" lvl="0" indent="0" algn="just" eaLnBrk="1" hangingPunct="1">
              <a:buNone/>
            </a:pPr>
            <a:r>
              <a:rPr lang="zh-CN" altLang="en-US" sz="1200" dirty="0">
                <a:solidFill>
                  <a:schemeClr val="bg1"/>
                </a:solidFill>
                <a:ea typeface="方正大黑简体" charset="-122"/>
              </a:rPr>
              <a:t>执行案号</a:t>
            </a:r>
            <a:r>
              <a:rPr lang="en-US" altLang="zh-CN" sz="1200" dirty="0">
                <a:solidFill>
                  <a:schemeClr val="bg1"/>
                </a:solidFill>
                <a:ea typeface="方正大黑简体" charset="-122"/>
              </a:rPr>
              <a:t>:</a:t>
            </a:r>
            <a:r>
              <a:rPr lang="zh-CN" altLang="en-US" sz="1200" dirty="0">
                <a:solidFill>
                  <a:schemeClr val="bg1"/>
                </a:solidFill>
              </a:rPr>
              <a:t> </a:t>
            </a:r>
            <a:r>
              <a:rPr sz="1200" dirty="0">
                <a:solidFill>
                  <a:schemeClr val="bg1"/>
                </a:solidFill>
              </a:rPr>
              <a:t>（2016）陕08执289号</a:t>
            </a:r>
            <a:r>
              <a:rPr lang="zh-CN" altLang="en-US" sz="1200" dirty="0">
                <a:solidFill>
                  <a:schemeClr val="bg1"/>
                </a:solidFill>
              </a:rPr>
              <a:t> </a:t>
            </a:r>
            <a:endParaRPr lang="zh-CN" altLang="en-US" sz="1200" dirty="0">
              <a:solidFill>
                <a:schemeClr val="bg1"/>
              </a:solidFill>
              <a:ea typeface="方正大黑简体" charset="-122"/>
            </a:endParaRPr>
          </a:p>
        </p:txBody>
      </p:sp>
      <p:sp>
        <p:nvSpPr>
          <p:cNvPr id="28675" name="Rectangle 4"/>
          <p:cNvSpPr/>
          <p:nvPr/>
        </p:nvSpPr>
        <p:spPr>
          <a:xfrm>
            <a:off x="1430338" y="1439863"/>
            <a:ext cx="2366962" cy="28321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lstStyle/>
          <a:p>
            <a:pPr lvl="0" indent="0"/>
            <a:endParaRPr lang="zh-CN" altLang="en-US" sz="1200" dirty="0">
              <a:latin typeface="Arial" panose="020B0604020202020204" pitchFamily="34" charset="0"/>
              <a:ea typeface="方正大黑简体" charset="-122"/>
            </a:endParaRPr>
          </a:p>
        </p:txBody>
      </p:sp>
      <p:pic>
        <p:nvPicPr>
          <p:cNvPr id="28676" name="Picture 5" descr="fh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1638" y="339725"/>
            <a:ext cx="914400" cy="914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8677" name="Rectangle 16"/>
          <p:cNvSpPr>
            <a:spLocks noGrp="1"/>
          </p:cNvSpPr>
          <p:nvPr/>
        </p:nvSpPr>
        <p:spPr>
          <a:xfrm>
            <a:off x="512763" y="6503988"/>
            <a:ext cx="8012112" cy="354012"/>
          </a:xfrm>
          <a:prstGeom prst="rect">
            <a:avLst/>
          </a:prstGeom>
          <a:noFill/>
          <a:ln w="9525">
            <a:noFill/>
          </a:ln>
        </p:spPr>
        <p:txBody>
          <a:bodyPr lIns="90170" tIns="46990" rIns="90170" bIns="46990" anchor="t"/>
          <a:lstStyle/>
          <a:p>
            <a:pPr lvl="0" indent="0" algn="ctr">
              <a:lnSpc>
                <a:spcPct val="80000"/>
              </a:lnSpc>
              <a:spcBef>
                <a:spcPct val="80000"/>
              </a:spcBef>
            </a:pPr>
            <a:r>
              <a:rPr lang="zh-CN" altLang="en-US" sz="2000" dirty="0">
                <a:solidFill>
                  <a:srgbClr val="FFFF00"/>
                </a:solidFill>
                <a:latin typeface="Arial" panose="020B0604020202020204" pitchFamily="34" charset="0"/>
                <a:ea typeface="方正美黑简体" charset="-122"/>
              </a:rPr>
              <a:t>榆林市中级人民法院举报电话：0912-3260553       </a:t>
            </a:r>
          </a:p>
        </p:txBody>
      </p:sp>
      <p:sp>
        <p:nvSpPr>
          <p:cNvPr id="28678" name="Rectangle 4"/>
          <p:cNvSpPr/>
          <p:nvPr/>
        </p:nvSpPr>
        <p:spPr>
          <a:xfrm>
            <a:off x="5216525" y="1430338"/>
            <a:ext cx="2274888" cy="2841625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lstStyle/>
          <a:p>
            <a:pPr lvl="0" indent="0"/>
            <a:endParaRPr lang="zh-CN" altLang="en-US" sz="1200" dirty="0">
              <a:latin typeface="Arial" panose="020B0604020202020204" pitchFamily="34" charset="0"/>
              <a:ea typeface="方正大黑简体" charset="-122"/>
            </a:endParaRPr>
          </a:p>
        </p:txBody>
      </p:sp>
      <p:pic>
        <p:nvPicPr>
          <p:cNvPr id="110601" name="图片 1" descr="图片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30655" y="1440180"/>
            <a:ext cx="2454910" cy="28321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" name="图片 11" descr="图片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21275" y="1430338"/>
            <a:ext cx="2454910" cy="28321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" name="Rectangle 3"/>
          <p:cNvSpPr txBox="1"/>
          <p:nvPr/>
        </p:nvSpPr>
        <p:spPr>
          <a:xfrm>
            <a:off x="5121275" y="4271963"/>
            <a:ext cx="2903538" cy="1928812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 indent="0" algn="just">
              <a:lnSpc>
                <a:spcPts val="2000"/>
              </a:lnSpc>
              <a:spcBef>
                <a:spcPct val="80000"/>
              </a:spcBef>
            </a:pP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执行法院：</a:t>
            </a:r>
            <a:r>
              <a:rPr lang="zh-CN" altLang="en-US" sz="1200" dirty="0">
                <a:solidFill>
                  <a:schemeClr val="bg1"/>
                </a:solidFill>
                <a:ea typeface="方正大黑简体" charset="-122"/>
                <a:sym typeface="+mn-ea"/>
              </a:rPr>
              <a:t>榆林市中级人民法院</a:t>
            </a: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endParaRPr lang="zh-CN" altLang="en-US" sz="1200" dirty="0">
              <a:solidFill>
                <a:schemeClr val="bg1"/>
              </a:solidFill>
              <a:latin typeface="Arial" panose="020B0604020202020204" pitchFamily="34" charset="0"/>
              <a:ea typeface="方正大黑简体" charset="-122"/>
            </a:endParaRPr>
          </a:p>
          <a:p>
            <a:pPr lvl="0" indent="0" algn="just">
              <a:lnSpc>
                <a:spcPts val="2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被执行人姓名</a:t>
            </a:r>
            <a:r>
              <a:rPr lang="en-US" altLang="zh-CN" sz="1200" dirty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:</a:t>
            </a:r>
            <a:r>
              <a:rPr lang="zh-CN" altLang="en-US" b="1" dirty="0">
                <a:solidFill>
                  <a:srgbClr val="92D05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神木县元祥能源开发有限公司</a:t>
            </a:r>
            <a:r>
              <a:rPr lang="zh-CN" altLang="en-US" dirty="0">
                <a:solidFill>
                  <a:srgbClr val="92D05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endParaRPr lang="zh-CN" altLang="en-US" b="1" dirty="0">
              <a:solidFill>
                <a:srgbClr val="92D05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lvl="0" algn="just">
              <a:lnSpc>
                <a:spcPts val="2000"/>
              </a:lnSpc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组织机构代码：</a:t>
            </a:r>
            <a:r>
              <a:rPr lang="en-US" altLang="zh-CN" sz="1200" dirty="0" smtClean="0">
                <a:solidFill>
                  <a:schemeClr val="bg1"/>
                </a:solidFill>
                <a:ea typeface="方正大黑简体" charset="-122"/>
              </a:rPr>
              <a:t>55569824-6</a:t>
            </a:r>
          </a:p>
          <a:p>
            <a:pPr lvl="0" algn="just">
              <a:lnSpc>
                <a:spcPts val="2000"/>
              </a:lnSpc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公司所在地</a:t>
            </a:r>
            <a:r>
              <a:rPr lang="zh-CN" altLang="en-US" sz="1200" dirty="0" smtClean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：</a:t>
            </a: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陕西省榆林</a:t>
            </a:r>
            <a:r>
              <a:rPr lang="zh-CN" altLang="en-US" sz="1200" dirty="0" smtClean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市神木县</a:t>
            </a:r>
            <a:endParaRPr lang="en-US" altLang="zh-CN" sz="1200" dirty="0">
              <a:solidFill>
                <a:schemeClr val="bg1"/>
              </a:solidFill>
              <a:latin typeface="Arial" panose="020B0604020202020204" pitchFamily="34" charset="0"/>
              <a:ea typeface="方正大黑简体" charset="-122"/>
            </a:endParaRPr>
          </a:p>
          <a:p>
            <a:pPr lvl="0" indent="0" algn="just">
              <a:lnSpc>
                <a:spcPts val="2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执行标的：</a:t>
            </a:r>
            <a:r>
              <a:rPr lang="en-US" altLang="zh-CN" sz="1200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3000</a:t>
            </a: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万元</a:t>
            </a:r>
          </a:p>
          <a:p>
            <a:pPr lvl="0" indent="0" algn="just">
              <a:lnSpc>
                <a:spcPts val="2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执行案号</a:t>
            </a:r>
            <a:r>
              <a:rPr lang="en-US" altLang="zh-CN" sz="1200" dirty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:</a:t>
            </a: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r>
              <a:rPr sz="1200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（2016）陕08执96号</a:t>
            </a: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endParaRPr lang="zh-CN" altLang="en-US" sz="1200" dirty="0">
              <a:solidFill>
                <a:schemeClr val="bg1"/>
              </a:solidFill>
              <a:latin typeface="Arial" panose="020B0604020202020204" pitchFamily="34" charset="0"/>
              <a:ea typeface="方正大黑简体" charset="-122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/>
          </p:cNvSpPr>
          <p:nvPr>
            <p:ph type="ctrTitle"/>
          </p:nvPr>
        </p:nvSpPr>
        <p:spPr>
          <a:xfrm>
            <a:off x="1598613" y="144463"/>
            <a:ext cx="7545387" cy="1349375"/>
          </a:xfrm>
        </p:spPr>
        <p:txBody>
          <a:bodyPr wrap="square" lIns="91440" tIns="45720" rIns="91440" bIns="45720" anchor="ctr"/>
          <a:lstStyle>
            <a:lvl1pPr lvl="0">
              <a:defRPr/>
            </a:lvl1pPr>
          </a:lstStyle>
          <a:p>
            <a:pPr lvl="0" eaLnBrk="1" hangingPunct="1"/>
            <a:r>
              <a:rPr lang="zh-CN" altLang="en-US" sz="2800" dirty="0">
                <a:solidFill>
                  <a:schemeClr val="bg1"/>
                </a:solidFill>
                <a:ea typeface="方正大黑简体" charset="-122"/>
              </a:rPr>
              <a:t>榆林市中级人民法院</a:t>
            </a:r>
            <a:r>
              <a:rPr lang="zh-CN" altLang="en-US" sz="2800" dirty="0" smtClean="0">
                <a:solidFill>
                  <a:schemeClr val="bg1"/>
                </a:solidFill>
                <a:ea typeface="方正大黑简体" charset="-122"/>
              </a:rPr>
              <a:t>第九批</a:t>
            </a:r>
            <a:r>
              <a:rPr lang="zh-CN" altLang="en-US" sz="2800" dirty="0">
                <a:solidFill>
                  <a:schemeClr val="bg1"/>
                </a:solidFill>
                <a:ea typeface="方正大黑简体" charset="-122"/>
              </a:rPr>
              <a:t>失信</a:t>
            </a:r>
            <a:r>
              <a:rPr lang="zh-CN" altLang="en-US" sz="2400" b="1" dirty="0">
                <a:solidFill>
                  <a:srgbClr val="FFFF00"/>
                </a:solidFill>
                <a:ea typeface="方正大黑简体" charset="-122"/>
              </a:rPr>
              <a:t>被 执 行 人 </a:t>
            </a:r>
            <a:r>
              <a:rPr lang="zh-CN" altLang="en-US" sz="2800" dirty="0">
                <a:solidFill>
                  <a:schemeClr val="bg1"/>
                </a:solidFill>
                <a:ea typeface="方正大黑简体" charset="-122"/>
              </a:rPr>
              <a:t>名单</a:t>
            </a:r>
            <a:r>
              <a:rPr lang="zh-CN" altLang="en-US" sz="3200" dirty="0">
                <a:solidFill>
                  <a:schemeClr val="bg1"/>
                </a:solidFill>
                <a:ea typeface="方正大黑简体" charset="-122"/>
              </a:rPr>
              <a:t/>
            </a:r>
            <a:br>
              <a:rPr lang="zh-CN" altLang="en-US" sz="3200" dirty="0">
                <a:solidFill>
                  <a:schemeClr val="bg1"/>
                </a:solidFill>
                <a:ea typeface="方正大黑简体" charset="-122"/>
              </a:rPr>
            </a:br>
            <a:r>
              <a:rPr lang="zh-CN" altLang="en-US" sz="2200" b="1" dirty="0">
                <a:solidFill>
                  <a:schemeClr val="folHlink"/>
                </a:solidFill>
                <a:ea typeface="仿宋" panose="02010609060101010101" pitchFamily="1" charset="-122"/>
              </a:rPr>
              <a:t>严厉打击老赖</a:t>
            </a:r>
            <a:r>
              <a:rPr lang="zh-CN" altLang="en-US" sz="2200" b="1" dirty="0">
                <a:solidFill>
                  <a:schemeClr val="folHlink"/>
                </a:solidFill>
                <a:latin typeface="仿宋" panose="02010609060101010101" pitchFamily="1" charset="-122"/>
                <a:ea typeface="仿宋" panose="02010609060101010101" pitchFamily="1" charset="-122"/>
              </a:rPr>
              <a:t>   </a:t>
            </a:r>
            <a:r>
              <a:rPr lang="en-US" altLang="zh-CN" sz="2200" b="1" dirty="0">
                <a:solidFill>
                  <a:schemeClr val="folHlink"/>
                </a:solidFill>
                <a:latin typeface="仿宋" panose="02010609060101010101" pitchFamily="1" charset="-122"/>
                <a:ea typeface="仿宋" panose="02010609060101010101" pitchFamily="1" charset="-122"/>
              </a:rPr>
              <a:t>           </a:t>
            </a:r>
            <a:r>
              <a:rPr lang="zh-CN" altLang="en-US" sz="2200" b="1" dirty="0">
                <a:solidFill>
                  <a:schemeClr val="folHlink"/>
                </a:solidFill>
                <a:latin typeface="仿宋" panose="02010609060101010101" pitchFamily="1" charset="-122"/>
                <a:ea typeface="仿宋" panose="02010609060101010101" pitchFamily="1" charset="-122"/>
              </a:rPr>
              <a:t>  重塑诚信榆林</a:t>
            </a:r>
          </a:p>
        </p:txBody>
      </p:sp>
      <p:sp>
        <p:nvSpPr>
          <p:cNvPr id="29698" name="Rectangle 3"/>
          <p:cNvSpPr>
            <a:spLocks noGrp="1"/>
          </p:cNvSpPr>
          <p:nvPr>
            <p:ph type="subTitle"/>
          </p:nvPr>
        </p:nvSpPr>
        <p:spPr>
          <a:xfrm>
            <a:off x="1316038" y="4271963"/>
            <a:ext cx="2903537" cy="1928812"/>
          </a:xfrm>
        </p:spPr>
        <p:txBody>
          <a:bodyPr wrap="square" lIns="91440" tIns="45720" rIns="91440" bIns="45720" anchor="t"/>
          <a:lstStyle>
            <a:lvl1pPr marL="0" lvl="0" indent="0" algn="ctr">
              <a:defRPr/>
            </a:lvl1pPr>
            <a:lvl2pPr marL="457200" lvl="1" indent="0" algn="ctr">
              <a:defRPr/>
            </a:lvl2pPr>
            <a:lvl3pPr marL="914400" lvl="2" indent="0" algn="ctr">
              <a:defRPr/>
            </a:lvl3pPr>
            <a:lvl4pPr marL="1371600" lvl="3" indent="0" algn="ctr">
              <a:defRPr/>
            </a:lvl4pPr>
            <a:lvl5pPr marL="1828800" lvl="4" indent="0" algn="ctr">
              <a:defRPr/>
            </a:lvl5pPr>
          </a:lstStyle>
          <a:p>
            <a:pPr marL="0" lvl="0" indent="0" algn="just" eaLnBrk="1" hangingPunct="1">
              <a:spcBef>
                <a:spcPct val="80000"/>
              </a:spcBef>
              <a:buNone/>
            </a:pPr>
            <a:r>
              <a:rPr lang="zh-CN" altLang="en-US" sz="1200" dirty="0">
                <a:solidFill>
                  <a:schemeClr val="bg1"/>
                </a:solidFill>
                <a:ea typeface="方正大黑简体" charset="-122"/>
              </a:rPr>
              <a:t>执行法院：</a:t>
            </a:r>
            <a:r>
              <a:rPr lang="zh-CN" altLang="en-US" sz="1200" dirty="0">
                <a:solidFill>
                  <a:schemeClr val="bg1"/>
                </a:solidFill>
                <a:ea typeface="方正大黑简体" charset="-122"/>
                <a:sym typeface="+mn-ea"/>
              </a:rPr>
              <a:t>榆林市中级人民法院</a:t>
            </a:r>
            <a:r>
              <a:rPr lang="zh-CN" altLang="en-US" sz="1200" dirty="0">
                <a:solidFill>
                  <a:schemeClr val="bg1"/>
                </a:solidFill>
              </a:rPr>
              <a:t> </a:t>
            </a:r>
            <a:endParaRPr lang="zh-CN" altLang="en-US" sz="1200" dirty="0">
              <a:solidFill>
                <a:schemeClr val="bg1"/>
              </a:solidFill>
              <a:ea typeface="方正大黑简体" charset="-122"/>
            </a:endParaRPr>
          </a:p>
          <a:p>
            <a:pPr marL="0" lvl="0" indent="0" algn="just" eaLnBrk="1" hangingPunct="1">
              <a:buNone/>
            </a:pPr>
            <a:r>
              <a:rPr lang="zh-CN" altLang="en-US" sz="1200" dirty="0">
                <a:solidFill>
                  <a:schemeClr val="bg1"/>
                </a:solidFill>
                <a:ea typeface="方正大黑简体" charset="-122"/>
              </a:rPr>
              <a:t>被执行人姓名：</a:t>
            </a:r>
            <a:r>
              <a:rPr lang="zh-CN" altLang="en-US" sz="1800" b="1" dirty="0">
                <a:solidFill>
                  <a:srgbClr val="92D050"/>
                </a:solidFill>
              </a:rPr>
              <a:t>榆林市久泰能源有限责任公司</a:t>
            </a:r>
            <a:r>
              <a:rPr lang="zh-CN" altLang="en-US" sz="1800" dirty="0">
                <a:solidFill>
                  <a:srgbClr val="92D050"/>
                </a:solidFill>
              </a:rPr>
              <a:t>  </a:t>
            </a:r>
            <a:endParaRPr lang="zh-CN" altLang="en-US" sz="1200" b="1" dirty="0">
              <a:solidFill>
                <a:srgbClr val="92D050"/>
              </a:solidFill>
              <a:ea typeface="方正大黑简体" charset="-122"/>
            </a:endParaRPr>
          </a:p>
          <a:p>
            <a:pPr marL="0" lvl="0" indent="0" algn="just" eaLnBrk="1" hangingPunct="1">
              <a:buNone/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组织机构代码：</a:t>
            </a:r>
            <a:r>
              <a:rPr lang="en-US" altLang="zh-CN" sz="1200" dirty="0" smtClean="0">
                <a:solidFill>
                  <a:schemeClr val="bg1"/>
                </a:solidFill>
                <a:ea typeface="方正大黑简体" charset="-122"/>
              </a:rPr>
              <a:t>57781435-9</a:t>
            </a:r>
            <a:endParaRPr lang="en-US" altLang="zh-CN" sz="1200" dirty="0">
              <a:solidFill>
                <a:schemeClr val="bg1"/>
              </a:solidFill>
            </a:endParaRPr>
          </a:p>
          <a:p>
            <a:pPr marL="0" lvl="0" indent="0" algn="just" eaLnBrk="1" hangingPunct="1">
              <a:buNone/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公司所在地：</a:t>
            </a:r>
            <a:r>
              <a:rPr lang="zh-CN" altLang="en-US" sz="1200" dirty="0">
                <a:solidFill>
                  <a:schemeClr val="bg1"/>
                </a:solidFill>
                <a:ea typeface="方正大黑简体" charset="-122"/>
              </a:rPr>
              <a:t>陕西省榆林市榆阳区</a:t>
            </a:r>
            <a:endParaRPr lang="en-US" altLang="zh-CN" sz="1200" dirty="0">
              <a:solidFill>
                <a:schemeClr val="bg1"/>
              </a:solidFill>
              <a:ea typeface="方正大黑简体" charset="-122"/>
            </a:endParaRPr>
          </a:p>
          <a:p>
            <a:pPr marL="0" lvl="0" indent="0" algn="just" eaLnBrk="1" hangingPunct="1">
              <a:buNone/>
            </a:pPr>
            <a:r>
              <a:rPr lang="zh-CN" altLang="en-US" sz="1200" dirty="0">
                <a:solidFill>
                  <a:schemeClr val="bg1"/>
                </a:solidFill>
                <a:ea typeface="方正大黑简体" charset="-122"/>
              </a:rPr>
              <a:t>执行标的：</a:t>
            </a:r>
            <a:r>
              <a:rPr lang="en-US" altLang="zh-CN" sz="1200" dirty="0">
                <a:solidFill>
                  <a:schemeClr val="bg1"/>
                </a:solidFill>
              </a:rPr>
              <a:t>3000</a:t>
            </a:r>
            <a:r>
              <a:rPr lang="zh-CN" altLang="en-US" sz="1200" dirty="0">
                <a:solidFill>
                  <a:schemeClr val="bg1"/>
                </a:solidFill>
                <a:ea typeface="方正大黑简体" charset="-122"/>
              </a:rPr>
              <a:t>万元</a:t>
            </a:r>
          </a:p>
          <a:p>
            <a:pPr marL="0" lvl="0" indent="0" algn="just" eaLnBrk="1" hangingPunct="1">
              <a:buNone/>
            </a:pPr>
            <a:r>
              <a:rPr lang="zh-CN" altLang="en-US" sz="1200" dirty="0">
                <a:solidFill>
                  <a:schemeClr val="bg1"/>
                </a:solidFill>
                <a:ea typeface="方正大黑简体" charset="-122"/>
              </a:rPr>
              <a:t>执行案号</a:t>
            </a:r>
            <a:r>
              <a:rPr lang="en-US" altLang="zh-CN" sz="1200" dirty="0">
                <a:solidFill>
                  <a:schemeClr val="bg1"/>
                </a:solidFill>
                <a:ea typeface="方正大黑简体" charset="-122"/>
              </a:rPr>
              <a:t>:</a:t>
            </a:r>
            <a:r>
              <a:rPr lang="zh-CN" altLang="en-US" sz="1200" dirty="0">
                <a:solidFill>
                  <a:schemeClr val="bg1"/>
                </a:solidFill>
              </a:rPr>
              <a:t> </a:t>
            </a:r>
            <a:r>
              <a:rPr sz="1200" dirty="0">
                <a:solidFill>
                  <a:schemeClr val="bg1"/>
                </a:solidFill>
              </a:rPr>
              <a:t>（2016）陕08执96号</a:t>
            </a:r>
            <a:r>
              <a:rPr lang="zh-CN" altLang="en-US" sz="1200" dirty="0">
                <a:solidFill>
                  <a:schemeClr val="bg1"/>
                </a:solidFill>
              </a:rPr>
              <a:t> </a:t>
            </a:r>
            <a:endParaRPr lang="zh-CN" altLang="en-US" sz="1200" dirty="0">
              <a:solidFill>
                <a:schemeClr val="bg1"/>
              </a:solidFill>
              <a:ea typeface="方正大黑简体" charset="-122"/>
            </a:endParaRPr>
          </a:p>
        </p:txBody>
      </p:sp>
      <p:sp>
        <p:nvSpPr>
          <p:cNvPr id="29699" name="Rectangle 4"/>
          <p:cNvSpPr/>
          <p:nvPr/>
        </p:nvSpPr>
        <p:spPr>
          <a:xfrm>
            <a:off x="1430338" y="1439863"/>
            <a:ext cx="2366962" cy="28321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lstStyle/>
          <a:p>
            <a:pPr lvl="0" indent="0"/>
            <a:endParaRPr lang="zh-CN" altLang="en-US" sz="1200" dirty="0">
              <a:latin typeface="Arial" panose="020B0604020202020204" pitchFamily="34" charset="0"/>
              <a:ea typeface="方正大黑简体" charset="-122"/>
            </a:endParaRPr>
          </a:p>
        </p:txBody>
      </p:sp>
      <p:pic>
        <p:nvPicPr>
          <p:cNvPr id="29700" name="Picture 5" descr="fh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1638" y="339725"/>
            <a:ext cx="914400" cy="914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9701" name="Rectangle 16"/>
          <p:cNvSpPr>
            <a:spLocks noGrp="1"/>
          </p:cNvSpPr>
          <p:nvPr/>
        </p:nvSpPr>
        <p:spPr>
          <a:xfrm>
            <a:off x="512763" y="6503988"/>
            <a:ext cx="8012112" cy="354012"/>
          </a:xfrm>
          <a:prstGeom prst="rect">
            <a:avLst/>
          </a:prstGeom>
          <a:noFill/>
          <a:ln w="9525">
            <a:noFill/>
          </a:ln>
        </p:spPr>
        <p:txBody>
          <a:bodyPr lIns="90170" tIns="46990" rIns="90170" bIns="46990" anchor="t"/>
          <a:lstStyle/>
          <a:p>
            <a:pPr lvl="0" indent="0" algn="ctr">
              <a:lnSpc>
                <a:spcPct val="80000"/>
              </a:lnSpc>
              <a:spcBef>
                <a:spcPct val="80000"/>
              </a:spcBef>
            </a:pPr>
            <a:r>
              <a:rPr lang="zh-CN" altLang="en-US" sz="2000" dirty="0">
                <a:solidFill>
                  <a:srgbClr val="FFFF00"/>
                </a:solidFill>
                <a:latin typeface="Arial" panose="020B0604020202020204" pitchFamily="34" charset="0"/>
                <a:ea typeface="方正美黑简体" charset="-122"/>
              </a:rPr>
              <a:t>榆林市中级人民法院举报电话：0912-3260553       </a:t>
            </a:r>
          </a:p>
        </p:txBody>
      </p:sp>
      <p:sp>
        <p:nvSpPr>
          <p:cNvPr id="29702" name="Rectangle 4"/>
          <p:cNvSpPr/>
          <p:nvPr/>
        </p:nvSpPr>
        <p:spPr>
          <a:xfrm>
            <a:off x="5216525" y="1430338"/>
            <a:ext cx="2274888" cy="2841625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lstStyle/>
          <a:p>
            <a:pPr lvl="0" indent="0"/>
            <a:endParaRPr lang="zh-CN" altLang="en-US" sz="1200" dirty="0">
              <a:latin typeface="Arial" panose="020B0604020202020204" pitchFamily="34" charset="0"/>
              <a:ea typeface="方正大黑简体" charset="-122"/>
            </a:endParaRPr>
          </a:p>
        </p:txBody>
      </p:sp>
      <p:pic>
        <p:nvPicPr>
          <p:cNvPr id="110601" name="图片 1" descr="图片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30655" y="1440180"/>
            <a:ext cx="2454910" cy="28321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" name="图片 10" descr="刘海军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16525" y="1430337"/>
            <a:ext cx="2306808" cy="2841625"/>
          </a:xfrm>
          <a:prstGeom prst="rect">
            <a:avLst/>
          </a:prstGeom>
        </p:spPr>
      </p:pic>
      <p:sp>
        <p:nvSpPr>
          <p:cNvPr id="12" name="Rectangle 3"/>
          <p:cNvSpPr>
            <a:spLocks noGrp="1"/>
          </p:cNvSpPr>
          <p:nvPr/>
        </p:nvSpPr>
        <p:spPr>
          <a:xfrm>
            <a:off x="5216525" y="4272280"/>
            <a:ext cx="2903537" cy="1928812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t"/>
          <a:lstStyle>
            <a:lvl1pPr marL="0" lvl="0" indent="0" algn="ctr">
              <a:defRPr/>
            </a:lvl1pPr>
            <a:lvl2pPr marL="457200" lvl="1" indent="0" algn="ctr">
              <a:defRPr/>
            </a:lvl2pPr>
            <a:lvl3pPr marL="914400" lvl="2" indent="0" algn="ctr">
              <a:defRPr/>
            </a:lvl3pPr>
            <a:lvl4pPr marL="1371600" lvl="3" indent="0" algn="ctr">
              <a:defRPr/>
            </a:lvl4pPr>
            <a:lvl5pPr marL="1828800" lvl="4" indent="0" algn="ctr">
              <a:defRPr/>
            </a:lvl5pPr>
          </a:lstStyle>
          <a:p>
            <a:pPr marL="0" lvl="0" indent="0" algn="just" eaLnBrk="1" hangingPunct="1">
              <a:spcBef>
                <a:spcPct val="80000"/>
              </a:spcBef>
              <a:buNone/>
            </a:pPr>
            <a:r>
              <a:rPr lang="zh-CN" altLang="en-US" sz="1200" dirty="0">
                <a:solidFill>
                  <a:schemeClr val="bg1"/>
                </a:solidFill>
                <a:ea typeface="方正大黑简体" charset="-122"/>
              </a:rPr>
              <a:t>执行法院：</a:t>
            </a:r>
            <a:r>
              <a:rPr lang="zh-CN" altLang="en-US" sz="1200" dirty="0">
                <a:solidFill>
                  <a:schemeClr val="bg1"/>
                </a:solidFill>
                <a:ea typeface="方正大黑简体" charset="-122"/>
                <a:sym typeface="+mn-ea"/>
              </a:rPr>
              <a:t>榆林市中级人民法院</a:t>
            </a:r>
            <a:r>
              <a:rPr lang="zh-CN" altLang="en-US" sz="1200" dirty="0">
                <a:solidFill>
                  <a:schemeClr val="bg1"/>
                </a:solidFill>
                <a:sym typeface="+mn-ea"/>
              </a:rPr>
              <a:t> </a:t>
            </a:r>
            <a:r>
              <a:rPr lang="zh-CN" altLang="en-US" sz="1200" dirty="0">
                <a:solidFill>
                  <a:schemeClr val="bg1"/>
                </a:solidFill>
              </a:rPr>
              <a:t> </a:t>
            </a:r>
            <a:endParaRPr lang="zh-CN" altLang="en-US" sz="1200" dirty="0">
              <a:solidFill>
                <a:schemeClr val="bg1"/>
              </a:solidFill>
              <a:ea typeface="方正大黑简体" charset="-122"/>
            </a:endParaRPr>
          </a:p>
          <a:p>
            <a:pPr marL="0" lvl="0" indent="0" algn="just" eaLnBrk="1" hangingPunct="1">
              <a:buNone/>
            </a:pPr>
            <a:r>
              <a:rPr lang="zh-CN" altLang="en-US" sz="1200" dirty="0">
                <a:solidFill>
                  <a:schemeClr val="bg1"/>
                </a:solidFill>
                <a:ea typeface="方正大黑简体" charset="-122"/>
              </a:rPr>
              <a:t>被执行人姓名：</a:t>
            </a:r>
            <a:r>
              <a:rPr lang="zh-CN" altLang="en-US" sz="1800" b="1" dirty="0" smtClean="0">
                <a:solidFill>
                  <a:srgbClr val="92D050"/>
                </a:solidFill>
                <a:cs typeface="+mn-ea"/>
              </a:rPr>
              <a:t>刘海军</a:t>
            </a:r>
            <a:endParaRPr lang="zh-CN" altLang="en-US" sz="1800" b="1" dirty="0">
              <a:solidFill>
                <a:srgbClr val="92D050"/>
              </a:solidFill>
            </a:endParaRPr>
          </a:p>
          <a:p>
            <a:pPr marL="0" lvl="0" indent="0" algn="just" eaLnBrk="1" hangingPunct="1">
              <a:buNone/>
            </a:pPr>
            <a:r>
              <a:rPr lang="zh-CN" altLang="en-US" sz="1200" dirty="0">
                <a:solidFill>
                  <a:schemeClr val="bg1"/>
                </a:solidFill>
                <a:ea typeface="方正大黑简体" charset="-122"/>
              </a:rPr>
              <a:t>身份证号码：</a:t>
            </a:r>
            <a:endParaRPr lang="en-US" altLang="zh-CN" sz="1200" dirty="0">
              <a:solidFill>
                <a:schemeClr val="bg1"/>
              </a:solidFill>
              <a:ea typeface="方正大黑简体" charset="-122"/>
            </a:endParaRPr>
          </a:p>
          <a:p>
            <a:pPr marL="0" lvl="0" indent="0" algn="just" eaLnBrk="1" hangingPunct="1">
              <a:buNone/>
            </a:pPr>
            <a:r>
              <a:rPr sz="1200" dirty="0">
                <a:solidFill>
                  <a:schemeClr val="bg1"/>
                </a:solidFill>
              </a:rPr>
              <a:t>61272</a:t>
            </a:r>
            <a:r>
              <a:rPr lang="en-US" sz="1200" dirty="0">
                <a:solidFill>
                  <a:schemeClr val="bg1"/>
                </a:solidFill>
              </a:rPr>
              <a:t>221987****0335</a:t>
            </a:r>
          </a:p>
          <a:p>
            <a:pPr marL="0" lvl="0" indent="0" algn="just" eaLnBrk="1" hangingPunct="1">
              <a:buNone/>
            </a:pPr>
            <a:r>
              <a:rPr lang="zh-CN" altLang="en-US" sz="1200" dirty="0">
                <a:solidFill>
                  <a:schemeClr val="bg1"/>
                </a:solidFill>
                <a:ea typeface="方正大黑简体" charset="-122"/>
              </a:rPr>
              <a:t>户籍所在地：陕西省榆林市神木县</a:t>
            </a:r>
            <a:endParaRPr lang="en-US" altLang="zh-CN" sz="1200" dirty="0">
              <a:solidFill>
                <a:schemeClr val="bg1"/>
              </a:solidFill>
              <a:ea typeface="方正大黑简体" charset="-122"/>
            </a:endParaRPr>
          </a:p>
          <a:p>
            <a:pPr marL="0" lvl="0" indent="0" algn="just" eaLnBrk="1" hangingPunct="1">
              <a:buNone/>
            </a:pPr>
            <a:r>
              <a:rPr lang="zh-CN" altLang="en-US" sz="1200" dirty="0">
                <a:solidFill>
                  <a:schemeClr val="bg1"/>
                </a:solidFill>
                <a:ea typeface="方正大黑简体" charset="-122"/>
              </a:rPr>
              <a:t>执行标的：</a:t>
            </a:r>
            <a:r>
              <a:rPr lang="en-US" altLang="zh-CN" sz="1200" dirty="0">
                <a:solidFill>
                  <a:schemeClr val="bg1"/>
                </a:solidFill>
              </a:rPr>
              <a:t>3000</a:t>
            </a:r>
            <a:r>
              <a:rPr lang="zh-CN" altLang="en-US" sz="1200" dirty="0">
                <a:solidFill>
                  <a:schemeClr val="bg1"/>
                </a:solidFill>
                <a:ea typeface="方正大黑简体" charset="-122"/>
              </a:rPr>
              <a:t>万元</a:t>
            </a:r>
          </a:p>
          <a:p>
            <a:pPr marL="0" lvl="0" indent="0" algn="just" eaLnBrk="1" hangingPunct="1">
              <a:buNone/>
            </a:pPr>
            <a:r>
              <a:rPr lang="zh-CN" altLang="en-US" sz="1200" dirty="0">
                <a:solidFill>
                  <a:schemeClr val="bg1"/>
                </a:solidFill>
                <a:ea typeface="方正大黑简体" charset="-122"/>
              </a:rPr>
              <a:t>执行案号</a:t>
            </a:r>
            <a:r>
              <a:rPr lang="en-US" altLang="zh-CN" sz="1200" dirty="0">
                <a:solidFill>
                  <a:schemeClr val="bg1"/>
                </a:solidFill>
                <a:ea typeface="方正大黑简体" charset="-122"/>
              </a:rPr>
              <a:t>:</a:t>
            </a:r>
            <a:r>
              <a:rPr lang="zh-CN" altLang="en-US" sz="1200" dirty="0">
                <a:solidFill>
                  <a:schemeClr val="bg1"/>
                </a:solidFill>
              </a:rPr>
              <a:t> </a:t>
            </a:r>
            <a:r>
              <a:rPr sz="1200" dirty="0">
                <a:solidFill>
                  <a:schemeClr val="bg1"/>
                </a:solidFill>
              </a:rPr>
              <a:t>（2016）陕08执96号</a:t>
            </a:r>
            <a:r>
              <a:rPr lang="zh-CN" altLang="en-US" sz="1200" dirty="0">
                <a:solidFill>
                  <a:schemeClr val="bg1"/>
                </a:solidFill>
              </a:rPr>
              <a:t> </a:t>
            </a:r>
            <a:endParaRPr lang="zh-CN" altLang="en-US" sz="1200" dirty="0">
              <a:solidFill>
                <a:schemeClr val="bg1"/>
              </a:solidFill>
              <a:ea typeface="方正大黑简体" charset="-122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/>
          </p:cNvSpPr>
          <p:nvPr>
            <p:ph type="ctrTitle"/>
          </p:nvPr>
        </p:nvSpPr>
        <p:spPr>
          <a:xfrm>
            <a:off x="1598613" y="144463"/>
            <a:ext cx="7545387" cy="1349375"/>
          </a:xfrm>
        </p:spPr>
        <p:txBody>
          <a:bodyPr wrap="square" lIns="91440" tIns="45720" rIns="91440" bIns="45720" anchor="ctr"/>
          <a:lstStyle>
            <a:lvl1pPr lvl="0">
              <a:defRPr/>
            </a:lvl1pPr>
          </a:lstStyle>
          <a:p>
            <a:pPr lvl="0" eaLnBrk="1" hangingPunct="1"/>
            <a:r>
              <a:rPr lang="zh-CN" altLang="en-US" sz="2800" dirty="0">
                <a:solidFill>
                  <a:schemeClr val="bg1"/>
                </a:solidFill>
                <a:ea typeface="方正大黑简体" charset="-122"/>
              </a:rPr>
              <a:t>榆林市中级人民法院</a:t>
            </a:r>
            <a:r>
              <a:rPr lang="zh-CN" altLang="en-US" sz="2800" dirty="0" smtClean="0">
                <a:solidFill>
                  <a:schemeClr val="bg1"/>
                </a:solidFill>
                <a:ea typeface="方正大黑简体" charset="-122"/>
              </a:rPr>
              <a:t>第九批</a:t>
            </a:r>
            <a:r>
              <a:rPr lang="zh-CN" altLang="en-US" sz="2800" dirty="0">
                <a:solidFill>
                  <a:schemeClr val="bg1"/>
                </a:solidFill>
                <a:ea typeface="方正大黑简体" charset="-122"/>
              </a:rPr>
              <a:t>失信</a:t>
            </a:r>
            <a:r>
              <a:rPr lang="zh-CN" altLang="en-US" sz="2400" b="1" dirty="0">
                <a:solidFill>
                  <a:srgbClr val="FFFF00"/>
                </a:solidFill>
                <a:ea typeface="方正大黑简体" charset="-122"/>
              </a:rPr>
              <a:t>被 执 行 人 </a:t>
            </a:r>
            <a:r>
              <a:rPr lang="zh-CN" altLang="en-US" sz="2800" dirty="0">
                <a:solidFill>
                  <a:schemeClr val="bg1"/>
                </a:solidFill>
                <a:ea typeface="方正大黑简体" charset="-122"/>
              </a:rPr>
              <a:t>名单</a:t>
            </a:r>
            <a:r>
              <a:rPr lang="zh-CN" altLang="en-US" sz="3200" dirty="0">
                <a:solidFill>
                  <a:schemeClr val="bg1"/>
                </a:solidFill>
                <a:ea typeface="方正大黑简体" charset="-122"/>
              </a:rPr>
              <a:t/>
            </a:r>
            <a:br>
              <a:rPr lang="zh-CN" altLang="en-US" sz="3200" dirty="0">
                <a:solidFill>
                  <a:schemeClr val="bg1"/>
                </a:solidFill>
                <a:ea typeface="方正大黑简体" charset="-122"/>
              </a:rPr>
            </a:br>
            <a:r>
              <a:rPr lang="zh-CN" altLang="en-US" sz="2200" b="1" dirty="0">
                <a:solidFill>
                  <a:schemeClr val="folHlink"/>
                </a:solidFill>
                <a:ea typeface="仿宋" panose="02010609060101010101" pitchFamily="1" charset="-122"/>
              </a:rPr>
              <a:t>严厉打击老赖</a:t>
            </a:r>
            <a:r>
              <a:rPr lang="zh-CN" altLang="en-US" sz="2200" b="1" dirty="0">
                <a:solidFill>
                  <a:schemeClr val="folHlink"/>
                </a:solidFill>
                <a:latin typeface="仿宋" panose="02010609060101010101" pitchFamily="1" charset="-122"/>
                <a:ea typeface="仿宋" panose="02010609060101010101" pitchFamily="1" charset="-122"/>
              </a:rPr>
              <a:t>   </a:t>
            </a:r>
            <a:r>
              <a:rPr lang="en-US" altLang="zh-CN" sz="2200" b="1" dirty="0">
                <a:solidFill>
                  <a:schemeClr val="folHlink"/>
                </a:solidFill>
                <a:latin typeface="仿宋" panose="02010609060101010101" pitchFamily="1" charset="-122"/>
                <a:ea typeface="仿宋" panose="02010609060101010101" pitchFamily="1" charset="-122"/>
              </a:rPr>
              <a:t>           </a:t>
            </a:r>
            <a:r>
              <a:rPr lang="zh-CN" altLang="en-US" sz="2200" b="1" dirty="0">
                <a:solidFill>
                  <a:schemeClr val="folHlink"/>
                </a:solidFill>
                <a:latin typeface="仿宋" panose="02010609060101010101" pitchFamily="1" charset="-122"/>
                <a:ea typeface="仿宋" panose="02010609060101010101" pitchFamily="1" charset="-122"/>
              </a:rPr>
              <a:t>  重塑诚信榆林</a:t>
            </a:r>
          </a:p>
        </p:txBody>
      </p:sp>
      <p:sp>
        <p:nvSpPr>
          <p:cNvPr id="30722" name="Rectangle 3"/>
          <p:cNvSpPr>
            <a:spLocks noGrp="1"/>
          </p:cNvSpPr>
          <p:nvPr>
            <p:ph type="subTitle"/>
          </p:nvPr>
        </p:nvSpPr>
        <p:spPr>
          <a:xfrm>
            <a:off x="1316038" y="4271963"/>
            <a:ext cx="2903537" cy="1928812"/>
          </a:xfrm>
        </p:spPr>
        <p:txBody>
          <a:bodyPr wrap="square" lIns="91440" tIns="45720" rIns="91440" bIns="45720" anchor="t"/>
          <a:lstStyle>
            <a:lvl1pPr marL="0" lvl="0" indent="0" algn="ctr">
              <a:defRPr/>
            </a:lvl1pPr>
            <a:lvl2pPr marL="457200" lvl="1" indent="0" algn="ctr">
              <a:defRPr/>
            </a:lvl2pPr>
            <a:lvl3pPr marL="914400" lvl="2" indent="0" algn="ctr">
              <a:defRPr/>
            </a:lvl3pPr>
            <a:lvl4pPr marL="1371600" lvl="3" indent="0" algn="ctr">
              <a:defRPr/>
            </a:lvl4pPr>
            <a:lvl5pPr marL="1828800" lvl="4" indent="0" algn="ctr">
              <a:defRPr/>
            </a:lvl5pPr>
          </a:lstStyle>
          <a:p>
            <a:pPr marL="0" lvl="0" indent="0" algn="just" eaLnBrk="1" hangingPunct="1">
              <a:spcBef>
                <a:spcPct val="80000"/>
              </a:spcBef>
              <a:buNone/>
            </a:pPr>
            <a:r>
              <a:rPr lang="zh-CN" altLang="en-US" sz="1200" dirty="0">
                <a:solidFill>
                  <a:schemeClr val="bg1"/>
                </a:solidFill>
                <a:ea typeface="方正大黑简体" charset="-122"/>
              </a:rPr>
              <a:t>执行法院：</a:t>
            </a:r>
            <a:r>
              <a:rPr lang="zh-CN" altLang="en-US" sz="1200" dirty="0">
                <a:solidFill>
                  <a:schemeClr val="bg1"/>
                </a:solidFill>
                <a:ea typeface="方正大黑简体" charset="-122"/>
                <a:sym typeface="+mn-ea"/>
              </a:rPr>
              <a:t>榆林市中级人民法院</a:t>
            </a:r>
            <a:r>
              <a:rPr lang="zh-CN" altLang="en-US" sz="1200" dirty="0">
                <a:solidFill>
                  <a:schemeClr val="bg1"/>
                </a:solidFill>
                <a:sym typeface="+mn-ea"/>
              </a:rPr>
              <a:t> </a:t>
            </a:r>
            <a:r>
              <a:rPr lang="zh-CN" altLang="en-US" sz="1200" dirty="0">
                <a:solidFill>
                  <a:schemeClr val="bg1"/>
                </a:solidFill>
              </a:rPr>
              <a:t> </a:t>
            </a:r>
            <a:endParaRPr lang="zh-CN" altLang="en-US" sz="1200" dirty="0">
              <a:solidFill>
                <a:schemeClr val="bg1"/>
              </a:solidFill>
              <a:ea typeface="方正大黑简体" charset="-122"/>
            </a:endParaRPr>
          </a:p>
          <a:p>
            <a:pPr marL="0" lvl="0" indent="0" algn="just" eaLnBrk="1" hangingPunct="1">
              <a:buNone/>
            </a:pPr>
            <a:r>
              <a:rPr lang="zh-CN" altLang="en-US" sz="1200" dirty="0">
                <a:solidFill>
                  <a:schemeClr val="bg1"/>
                </a:solidFill>
                <a:ea typeface="方正大黑简体" charset="-122"/>
              </a:rPr>
              <a:t>被执行人姓名：</a:t>
            </a:r>
            <a:r>
              <a:rPr lang="zh-CN" altLang="en-US" sz="1800" b="1" dirty="0">
                <a:solidFill>
                  <a:srgbClr val="92D050"/>
                </a:solidFill>
              </a:rPr>
              <a:t>白忠科</a:t>
            </a:r>
          </a:p>
          <a:p>
            <a:pPr marL="0" lvl="0" indent="0" algn="just" eaLnBrk="1" hangingPunct="1">
              <a:buNone/>
            </a:pPr>
            <a:r>
              <a:rPr lang="zh-CN" altLang="en-US" sz="1200" dirty="0">
                <a:solidFill>
                  <a:schemeClr val="bg1"/>
                </a:solidFill>
                <a:ea typeface="方正大黑简体" charset="-122"/>
              </a:rPr>
              <a:t>身份证号码：</a:t>
            </a:r>
            <a:endParaRPr lang="en-US" altLang="zh-CN" sz="1200" dirty="0">
              <a:solidFill>
                <a:schemeClr val="bg1"/>
              </a:solidFill>
              <a:ea typeface="方正大黑简体" charset="-122"/>
            </a:endParaRPr>
          </a:p>
          <a:p>
            <a:pPr marL="0" lvl="0" indent="0" algn="just" eaLnBrk="1" hangingPunct="1">
              <a:buNone/>
            </a:pPr>
            <a:r>
              <a:rPr sz="1200" dirty="0">
                <a:solidFill>
                  <a:schemeClr val="bg1"/>
                </a:solidFill>
              </a:rPr>
              <a:t>6127291972</a:t>
            </a:r>
            <a:r>
              <a:rPr lang="en-US" sz="1200" dirty="0">
                <a:solidFill>
                  <a:schemeClr val="bg1"/>
                </a:solidFill>
              </a:rPr>
              <a:t>****</a:t>
            </a:r>
            <a:r>
              <a:rPr sz="1200" dirty="0">
                <a:solidFill>
                  <a:schemeClr val="bg1"/>
                </a:solidFill>
              </a:rPr>
              <a:t>3619</a:t>
            </a:r>
          </a:p>
          <a:p>
            <a:pPr marL="0" lvl="0" indent="0" algn="just" eaLnBrk="1" hangingPunct="1">
              <a:buNone/>
            </a:pPr>
            <a:r>
              <a:rPr lang="zh-CN" altLang="en-US" sz="1200" dirty="0">
                <a:solidFill>
                  <a:schemeClr val="bg1"/>
                </a:solidFill>
                <a:ea typeface="方正大黑简体" charset="-122"/>
              </a:rPr>
              <a:t>户籍所在地：陕西省榆林市佳县</a:t>
            </a:r>
            <a:endParaRPr lang="en-US" altLang="zh-CN" sz="1200" dirty="0">
              <a:solidFill>
                <a:schemeClr val="bg1"/>
              </a:solidFill>
              <a:ea typeface="方正大黑简体" charset="-122"/>
            </a:endParaRPr>
          </a:p>
          <a:p>
            <a:pPr marL="0" lvl="0" indent="0" algn="just" eaLnBrk="1" hangingPunct="1">
              <a:buNone/>
            </a:pPr>
            <a:r>
              <a:rPr lang="zh-CN" altLang="en-US" sz="1200" dirty="0">
                <a:solidFill>
                  <a:schemeClr val="bg1"/>
                </a:solidFill>
                <a:ea typeface="方正大黑简体" charset="-122"/>
              </a:rPr>
              <a:t>执行标的：</a:t>
            </a:r>
            <a:r>
              <a:rPr lang="en-US" altLang="zh-CN" sz="1200" dirty="0">
                <a:solidFill>
                  <a:schemeClr val="bg1"/>
                </a:solidFill>
              </a:rPr>
              <a:t>3000</a:t>
            </a:r>
            <a:r>
              <a:rPr lang="zh-CN" altLang="en-US" sz="1200" dirty="0">
                <a:solidFill>
                  <a:schemeClr val="bg1"/>
                </a:solidFill>
                <a:ea typeface="方正大黑简体" charset="-122"/>
              </a:rPr>
              <a:t>万元</a:t>
            </a:r>
          </a:p>
          <a:p>
            <a:pPr marL="0" lvl="0" indent="0" algn="just" eaLnBrk="1" hangingPunct="1">
              <a:buNone/>
            </a:pPr>
            <a:r>
              <a:rPr lang="zh-CN" altLang="en-US" sz="1200" dirty="0">
                <a:solidFill>
                  <a:schemeClr val="bg1"/>
                </a:solidFill>
                <a:ea typeface="方正大黑简体" charset="-122"/>
              </a:rPr>
              <a:t>执行案号</a:t>
            </a:r>
            <a:r>
              <a:rPr lang="en-US" altLang="zh-CN" sz="1200" dirty="0">
                <a:solidFill>
                  <a:schemeClr val="bg1"/>
                </a:solidFill>
                <a:ea typeface="方正大黑简体" charset="-122"/>
              </a:rPr>
              <a:t>:</a:t>
            </a:r>
            <a:r>
              <a:rPr lang="zh-CN" altLang="en-US" sz="1200" dirty="0">
                <a:solidFill>
                  <a:schemeClr val="bg1"/>
                </a:solidFill>
              </a:rPr>
              <a:t> </a:t>
            </a:r>
            <a:r>
              <a:rPr sz="1200" dirty="0">
                <a:solidFill>
                  <a:schemeClr val="bg1"/>
                </a:solidFill>
              </a:rPr>
              <a:t>（2016）陕08执96号</a:t>
            </a:r>
            <a:r>
              <a:rPr lang="zh-CN" altLang="en-US" sz="1200" dirty="0">
                <a:solidFill>
                  <a:schemeClr val="bg1"/>
                </a:solidFill>
              </a:rPr>
              <a:t> </a:t>
            </a:r>
            <a:endParaRPr lang="zh-CN" altLang="en-US" sz="1200" dirty="0">
              <a:solidFill>
                <a:schemeClr val="bg1"/>
              </a:solidFill>
              <a:ea typeface="方正大黑简体" charset="-122"/>
            </a:endParaRPr>
          </a:p>
        </p:txBody>
      </p:sp>
      <p:sp>
        <p:nvSpPr>
          <p:cNvPr id="30723" name="Rectangle 4"/>
          <p:cNvSpPr/>
          <p:nvPr/>
        </p:nvSpPr>
        <p:spPr>
          <a:xfrm>
            <a:off x="1430338" y="1439863"/>
            <a:ext cx="2366962" cy="28321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lstStyle/>
          <a:p>
            <a:pPr lvl="0" indent="0"/>
            <a:endParaRPr lang="zh-CN" altLang="en-US" sz="1200" dirty="0">
              <a:latin typeface="Arial" panose="020B0604020202020204" pitchFamily="34" charset="0"/>
              <a:ea typeface="方正大黑简体" charset="-122"/>
            </a:endParaRPr>
          </a:p>
        </p:txBody>
      </p:sp>
      <p:pic>
        <p:nvPicPr>
          <p:cNvPr id="30724" name="Picture 5" descr="fh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1638" y="339725"/>
            <a:ext cx="914400" cy="914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725" name="Rectangle 16"/>
          <p:cNvSpPr>
            <a:spLocks noGrp="1"/>
          </p:cNvSpPr>
          <p:nvPr/>
        </p:nvSpPr>
        <p:spPr>
          <a:xfrm>
            <a:off x="512763" y="6503988"/>
            <a:ext cx="8012112" cy="354012"/>
          </a:xfrm>
          <a:prstGeom prst="rect">
            <a:avLst/>
          </a:prstGeom>
          <a:noFill/>
          <a:ln w="9525">
            <a:noFill/>
          </a:ln>
        </p:spPr>
        <p:txBody>
          <a:bodyPr lIns="90170" tIns="46990" rIns="90170" bIns="46990" anchor="t"/>
          <a:lstStyle/>
          <a:p>
            <a:pPr lvl="0" indent="0" algn="ctr">
              <a:lnSpc>
                <a:spcPct val="80000"/>
              </a:lnSpc>
              <a:spcBef>
                <a:spcPct val="80000"/>
              </a:spcBef>
            </a:pPr>
            <a:r>
              <a:rPr lang="zh-CN" altLang="en-US" sz="2000" dirty="0">
                <a:solidFill>
                  <a:srgbClr val="FFFF00"/>
                </a:solidFill>
                <a:latin typeface="Arial" panose="020B0604020202020204" pitchFamily="34" charset="0"/>
                <a:ea typeface="方正美黑简体" charset="-122"/>
              </a:rPr>
              <a:t>榆林市中级人民法院举报电话：0912-3260553       </a:t>
            </a:r>
          </a:p>
        </p:txBody>
      </p:sp>
      <p:sp>
        <p:nvSpPr>
          <p:cNvPr id="30726" name="Rectangle 4"/>
          <p:cNvSpPr/>
          <p:nvPr/>
        </p:nvSpPr>
        <p:spPr>
          <a:xfrm>
            <a:off x="5216525" y="1430338"/>
            <a:ext cx="2274888" cy="2841625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lstStyle/>
          <a:p>
            <a:pPr lvl="0" indent="0"/>
            <a:endParaRPr lang="zh-CN" altLang="en-US" sz="1200" dirty="0">
              <a:latin typeface="Arial" panose="020B0604020202020204" pitchFamily="34" charset="0"/>
              <a:ea typeface="方正大黑简体" charset="-122"/>
            </a:endParaRPr>
          </a:p>
        </p:txBody>
      </p:sp>
      <p:sp>
        <p:nvSpPr>
          <p:cNvPr id="30727" name="Rectangle 3"/>
          <p:cNvSpPr txBox="1"/>
          <p:nvPr/>
        </p:nvSpPr>
        <p:spPr>
          <a:xfrm>
            <a:off x="5121275" y="4271963"/>
            <a:ext cx="2903538" cy="1928812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 indent="0" algn="just">
              <a:lnSpc>
                <a:spcPts val="2000"/>
              </a:lnSpc>
              <a:spcBef>
                <a:spcPct val="80000"/>
              </a:spcBef>
            </a:pP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执行法院：</a:t>
            </a:r>
            <a:r>
              <a:rPr lang="zh-CN" altLang="en-US" sz="1200" dirty="0">
                <a:solidFill>
                  <a:schemeClr val="bg1"/>
                </a:solidFill>
                <a:ea typeface="方正大黑简体" charset="-122"/>
                <a:sym typeface="+mn-ea"/>
              </a:rPr>
              <a:t>榆林市中级人民法院</a:t>
            </a: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endParaRPr lang="zh-CN" altLang="en-US" sz="1200" dirty="0">
              <a:solidFill>
                <a:schemeClr val="bg1"/>
              </a:solidFill>
              <a:latin typeface="Arial" panose="020B0604020202020204" pitchFamily="34" charset="0"/>
              <a:ea typeface="方正大黑简体" charset="-122"/>
            </a:endParaRPr>
          </a:p>
          <a:p>
            <a:pPr lvl="0" indent="0" algn="just">
              <a:lnSpc>
                <a:spcPts val="2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被执行人姓名</a:t>
            </a:r>
            <a:r>
              <a:rPr lang="en-US" altLang="zh-CN" sz="1200" dirty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:</a:t>
            </a:r>
            <a:r>
              <a:rPr lang="zh-CN" altLang="en-US" b="1" dirty="0">
                <a:solidFill>
                  <a:srgbClr val="92D05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周志龙</a:t>
            </a:r>
            <a:r>
              <a:rPr lang="zh-CN" altLang="en-US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 </a:t>
            </a:r>
            <a:endParaRPr lang="zh-CN" altLang="en-US" b="1" dirty="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lvl="0" indent="0" algn="just">
              <a:lnSpc>
                <a:spcPts val="2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身份证号码：</a:t>
            </a:r>
            <a:endParaRPr lang="en-US" altLang="zh-CN" sz="1200" dirty="0">
              <a:solidFill>
                <a:schemeClr val="bg1"/>
              </a:solidFill>
              <a:latin typeface="Arial" panose="020B0604020202020204" pitchFamily="34" charset="0"/>
              <a:ea typeface="方正大黑简体" charset="-122"/>
            </a:endParaRPr>
          </a:p>
          <a:p>
            <a:pPr lvl="0" indent="0" algn="just">
              <a:lnSpc>
                <a:spcPts val="2000"/>
              </a:lnSpc>
            </a:pPr>
            <a:r>
              <a:rPr sz="1200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6127221984</a:t>
            </a:r>
            <a:r>
              <a:rPr lang="en-US" sz="1200" dirty="0">
                <a:solidFill>
                  <a:schemeClr val="bg1"/>
                </a:solidFill>
                <a:sym typeface="+mn-ea"/>
              </a:rPr>
              <a:t>****</a:t>
            </a:r>
            <a:r>
              <a:rPr sz="1200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4599</a:t>
            </a:r>
          </a:p>
          <a:p>
            <a:pPr lvl="0" indent="0" algn="just">
              <a:lnSpc>
                <a:spcPts val="2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户籍所在地：陕西省榆林市神木县</a:t>
            </a:r>
            <a:endParaRPr lang="en-US" altLang="zh-CN" sz="1200" dirty="0">
              <a:solidFill>
                <a:schemeClr val="bg1"/>
              </a:solidFill>
              <a:latin typeface="Arial" panose="020B0604020202020204" pitchFamily="34" charset="0"/>
              <a:ea typeface="方正大黑简体" charset="-122"/>
            </a:endParaRPr>
          </a:p>
          <a:p>
            <a:pPr lvl="0" indent="0" algn="just">
              <a:lnSpc>
                <a:spcPts val="2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执行标的：</a:t>
            </a:r>
            <a:r>
              <a:rPr lang="en-US" altLang="zh-CN" sz="1200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3000</a:t>
            </a: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万元</a:t>
            </a:r>
          </a:p>
          <a:p>
            <a:pPr lvl="0" indent="0" algn="just">
              <a:lnSpc>
                <a:spcPts val="2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执行案号</a:t>
            </a:r>
            <a:r>
              <a:rPr lang="en-US" altLang="zh-CN" sz="1200" dirty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:</a:t>
            </a: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r>
              <a:rPr sz="1200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（2016）陕08执96号</a:t>
            </a: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endParaRPr lang="zh-CN" altLang="en-US" sz="1200" dirty="0">
              <a:solidFill>
                <a:schemeClr val="bg1"/>
              </a:solidFill>
              <a:latin typeface="Arial" panose="020B0604020202020204" pitchFamily="34" charset="0"/>
              <a:ea typeface="方正大黑简体" charset="-122"/>
            </a:endParaRPr>
          </a:p>
        </p:txBody>
      </p:sp>
      <p:pic>
        <p:nvPicPr>
          <p:cNvPr id="9" name="图片 8" descr="白忠科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30338" y="1430338"/>
            <a:ext cx="2366962" cy="2841625"/>
          </a:xfrm>
          <a:prstGeom prst="rect">
            <a:avLst/>
          </a:prstGeom>
        </p:spPr>
      </p:pic>
      <p:pic>
        <p:nvPicPr>
          <p:cNvPr id="10" name="图片 9" descr="周志龙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16525" y="1439863"/>
            <a:ext cx="2299075" cy="28321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/>
          </p:cNvSpPr>
          <p:nvPr>
            <p:ph type="ctrTitle"/>
          </p:nvPr>
        </p:nvSpPr>
        <p:spPr>
          <a:xfrm>
            <a:off x="1598613" y="144463"/>
            <a:ext cx="7545387" cy="1349375"/>
          </a:xfrm>
        </p:spPr>
        <p:txBody>
          <a:bodyPr wrap="square" lIns="91440" tIns="45720" rIns="91440" bIns="45720" anchor="ctr"/>
          <a:lstStyle>
            <a:lvl1pPr lvl="0">
              <a:defRPr/>
            </a:lvl1pPr>
          </a:lstStyle>
          <a:p>
            <a:pPr lvl="0" eaLnBrk="1" hangingPunct="1"/>
            <a:r>
              <a:rPr lang="zh-CN" altLang="en-US" sz="2800" dirty="0">
                <a:solidFill>
                  <a:schemeClr val="bg1"/>
                </a:solidFill>
                <a:ea typeface="方正大黑简体" charset="-122"/>
              </a:rPr>
              <a:t>榆林市中级人民法院</a:t>
            </a:r>
            <a:r>
              <a:rPr lang="zh-CN" altLang="en-US" sz="2800" dirty="0" smtClean="0">
                <a:solidFill>
                  <a:schemeClr val="bg1"/>
                </a:solidFill>
                <a:ea typeface="方正大黑简体" charset="-122"/>
              </a:rPr>
              <a:t>第九批</a:t>
            </a:r>
            <a:r>
              <a:rPr lang="zh-CN" altLang="en-US" sz="2800" dirty="0">
                <a:solidFill>
                  <a:schemeClr val="bg1"/>
                </a:solidFill>
                <a:ea typeface="方正大黑简体" charset="-122"/>
              </a:rPr>
              <a:t>失信</a:t>
            </a:r>
            <a:r>
              <a:rPr lang="zh-CN" altLang="en-US" sz="2400" b="1" dirty="0">
                <a:solidFill>
                  <a:srgbClr val="FFFF00"/>
                </a:solidFill>
                <a:ea typeface="方正大黑简体" charset="-122"/>
              </a:rPr>
              <a:t>被 执 行 人 </a:t>
            </a:r>
            <a:r>
              <a:rPr lang="zh-CN" altLang="en-US" sz="2800" dirty="0">
                <a:solidFill>
                  <a:schemeClr val="bg1"/>
                </a:solidFill>
                <a:ea typeface="方正大黑简体" charset="-122"/>
              </a:rPr>
              <a:t>名单</a:t>
            </a:r>
            <a:r>
              <a:rPr lang="zh-CN" altLang="en-US" sz="3200" dirty="0">
                <a:solidFill>
                  <a:schemeClr val="bg1"/>
                </a:solidFill>
                <a:ea typeface="方正大黑简体" charset="-122"/>
              </a:rPr>
              <a:t/>
            </a:r>
            <a:br>
              <a:rPr lang="zh-CN" altLang="en-US" sz="3200" dirty="0">
                <a:solidFill>
                  <a:schemeClr val="bg1"/>
                </a:solidFill>
                <a:ea typeface="方正大黑简体" charset="-122"/>
              </a:rPr>
            </a:br>
            <a:r>
              <a:rPr lang="zh-CN" altLang="en-US" sz="2200" b="1" dirty="0">
                <a:solidFill>
                  <a:schemeClr val="folHlink"/>
                </a:solidFill>
                <a:ea typeface="仿宋" panose="02010609060101010101" pitchFamily="1" charset="-122"/>
              </a:rPr>
              <a:t>严厉打击老赖</a:t>
            </a:r>
            <a:r>
              <a:rPr lang="zh-CN" altLang="en-US" sz="2200" b="1" dirty="0">
                <a:solidFill>
                  <a:schemeClr val="folHlink"/>
                </a:solidFill>
                <a:latin typeface="仿宋" panose="02010609060101010101" pitchFamily="1" charset="-122"/>
                <a:ea typeface="仿宋" panose="02010609060101010101" pitchFamily="1" charset="-122"/>
              </a:rPr>
              <a:t>   </a:t>
            </a:r>
            <a:r>
              <a:rPr lang="en-US" altLang="zh-CN" sz="2200" b="1" dirty="0">
                <a:solidFill>
                  <a:schemeClr val="folHlink"/>
                </a:solidFill>
                <a:latin typeface="仿宋" panose="02010609060101010101" pitchFamily="1" charset="-122"/>
                <a:ea typeface="仿宋" panose="02010609060101010101" pitchFamily="1" charset="-122"/>
              </a:rPr>
              <a:t>           </a:t>
            </a:r>
            <a:r>
              <a:rPr lang="zh-CN" altLang="en-US" sz="2200" b="1" dirty="0">
                <a:solidFill>
                  <a:schemeClr val="folHlink"/>
                </a:solidFill>
                <a:latin typeface="仿宋" panose="02010609060101010101" pitchFamily="1" charset="-122"/>
                <a:ea typeface="仿宋" panose="02010609060101010101" pitchFamily="1" charset="-122"/>
              </a:rPr>
              <a:t>  重塑诚信榆林</a:t>
            </a:r>
          </a:p>
        </p:txBody>
      </p:sp>
      <p:sp>
        <p:nvSpPr>
          <p:cNvPr id="31747" name="Rectangle 4"/>
          <p:cNvSpPr/>
          <p:nvPr/>
        </p:nvSpPr>
        <p:spPr>
          <a:xfrm>
            <a:off x="1430338" y="1439863"/>
            <a:ext cx="2366962" cy="28321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lstStyle/>
          <a:p>
            <a:pPr lvl="0" indent="0"/>
            <a:endParaRPr lang="zh-CN" altLang="en-US" sz="1200" dirty="0">
              <a:latin typeface="Arial" panose="020B0604020202020204" pitchFamily="34" charset="0"/>
              <a:ea typeface="方正大黑简体" charset="-122"/>
            </a:endParaRPr>
          </a:p>
        </p:txBody>
      </p:sp>
      <p:pic>
        <p:nvPicPr>
          <p:cNvPr id="31748" name="Picture 5" descr="fh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1638" y="339725"/>
            <a:ext cx="914400" cy="914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1749" name="Rectangle 16"/>
          <p:cNvSpPr>
            <a:spLocks noGrp="1"/>
          </p:cNvSpPr>
          <p:nvPr/>
        </p:nvSpPr>
        <p:spPr>
          <a:xfrm>
            <a:off x="512763" y="6503988"/>
            <a:ext cx="8012112" cy="354012"/>
          </a:xfrm>
          <a:prstGeom prst="rect">
            <a:avLst/>
          </a:prstGeom>
          <a:noFill/>
          <a:ln w="9525">
            <a:noFill/>
          </a:ln>
        </p:spPr>
        <p:txBody>
          <a:bodyPr lIns="90170" tIns="46990" rIns="90170" bIns="46990" anchor="t"/>
          <a:lstStyle/>
          <a:p>
            <a:pPr lvl="0" indent="0" algn="ctr">
              <a:lnSpc>
                <a:spcPct val="80000"/>
              </a:lnSpc>
              <a:spcBef>
                <a:spcPct val="80000"/>
              </a:spcBef>
            </a:pPr>
            <a:r>
              <a:rPr lang="zh-CN" altLang="en-US" sz="2000" dirty="0">
                <a:solidFill>
                  <a:srgbClr val="FFFF00"/>
                </a:solidFill>
                <a:latin typeface="Arial" panose="020B0604020202020204" pitchFamily="34" charset="0"/>
                <a:ea typeface="方正美黑简体" charset="-122"/>
              </a:rPr>
              <a:t>榆林市中级人民法院举报电话：0912-3260553       </a:t>
            </a:r>
          </a:p>
        </p:txBody>
      </p:sp>
      <p:sp>
        <p:nvSpPr>
          <p:cNvPr id="31750" name="Rectangle 4"/>
          <p:cNvSpPr/>
          <p:nvPr/>
        </p:nvSpPr>
        <p:spPr>
          <a:xfrm>
            <a:off x="5216525" y="1430338"/>
            <a:ext cx="2274888" cy="2841625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lstStyle/>
          <a:p>
            <a:pPr lvl="0" indent="0"/>
            <a:endParaRPr lang="zh-CN" altLang="en-US" sz="1200" dirty="0">
              <a:latin typeface="Arial" panose="020B0604020202020204" pitchFamily="34" charset="0"/>
              <a:ea typeface="方正大黑简体" charset="-122"/>
            </a:endParaRPr>
          </a:p>
        </p:txBody>
      </p:sp>
      <p:sp>
        <p:nvSpPr>
          <p:cNvPr id="10" name="Rectangle 3"/>
          <p:cNvSpPr txBox="1"/>
          <p:nvPr/>
        </p:nvSpPr>
        <p:spPr>
          <a:xfrm>
            <a:off x="1316038" y="4424363"/>
            <a:ext cx="2903538" cy="1928812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 algn="just">
              <a:lnSpc>
                <a:spcPts val="2000"/>
              </a:lnSpc>
              <a:spcBef>
                <a:spcPct val="80000"/>
              </a:spcBef>
            </a:pP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执行法院</a:t>
            </a:r>
            <a:r>
              <a:rPr lang="zh-CN" altLang="en-US" sz="1200" dirty="0" smtClean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：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榆阳区人民法院</a:t>
            </a:r>
            <a:endParaRPr lang="zh-CN" altLang="en-US" sz="1200" dirty="0">
              <a:solidFill>
                <a:schemeClr val="bg1"/>
              </a:solidFill>
              <a:latin typeface="Arial" panose="020B0604020202020204" pitchFamily="34" charset="0"/>
              <a:ea typeface="方正大黑简体" charset="-122"/>
            </a:endParaRPr>
          </a:p>
          <a:p>
            <a:pPr lvl="0" algn="just">
              <a:lnSpc>
                <a:spcPts val="2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被执行人姓名</a:t>
            </a:r>
            <a:r>
              <a:rPr lang="en-US" altLang="zh-CN" sz="1200" dirty="0" smtClean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:</a:t>
            </a:r>
            <a:r>
              <a:rPr lang="zh-CN" altLang="en-US" b="1" dirty="0" smtClean="0">
                <a:solidFill>
                  <a:srgbClr val="92D050"/>
                </a:solidFill>
              </a:rPr>
              <a:t>李延林</a:t>
            </a:r>
            <a:endParaRPr lang="zh-CN" altLang="en-US" b="1" dirty="0">
              <a:solidFill>
                <a:srgbClr val="92D05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lvl="0" indent="0" algn="just">
              <a:lnSpc>
                <a:spcPts val="2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身份证号码：</a:t>
            </a:r>
            <a:endParaRPr lang="en-US" altLang="zh-CN" sz="1200" dirty="0">
              <a:solidFill>
                <a:schemeClr val="bg1"/>
              </a:solidFill>
              <a:latin typeface="Arial" panose="020B0604020202020204" pitchFamily="34" charset="0"/>
              <a:ea typeface="方正大黑简体" charset="-122"/>
            </a:endParaRPr>
          </a:p>
          <a:p>
            <a:pPr lvl="0" algn="just">
              <a:lnSpc>
                <a:spcPts val="2000"/>
              </a:lnSpc>
            </a:pPr>
            <a:r>
              <a:rPr lang="en-US" altLang="zh-CN" sz="1200" dirty="0" smtClean="0">
                <a:solidFill>
                  <a:schemeClr val="bg1"/>
                </a:solidFill>
              </a:rPr>
              <a:t>6127011962</a:t>
            </a:r>
            <a:r>
              <a:rPr lang="en-US" sz="1200" dirty="0" smtClean="0">
                <a:solidFill>
                  <a:schemeClr val="bg1"/>
                </a:solidFill>
                <a:sym typeface="+mn-ea"/>
              </a:rPr>
              <a:t>****</a:t>
            </a:r>
            <a:r>
              <a:rPr lang="en-US" altLang="zh-CN" sz="1200" dirty="0" smtClean="0">
                <a:solidFill>
                  <a:schemeClr val="bg1"/>
                </a:solidFill>
              </a:rPr>
              <a:t>0615</a:t>
            </a:r>
          </a:p>
          <a:p>
            <a:pPr lvl="0" algn="just">
              <a:lnSpc>
                <a:spcPts val="2000"/>
              </a:lnSpc>
            </a:pPr>
            <a:r>
              <a:rPr lang="zh-CN" altLang="en-US" sz="1200" dirty="0" smtClean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户</a:t>
            </a: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籍所在地：陕西省榆林市榆阳区</a:t>
            </a:r>
            <a:endParaRPr lang="en-US" altLang="zh-CN" sz="1200" dirty="0">
              <a:solidFill>
                <a:schemeClr val="bg1"/>
              </a:solidFill>
              <a:latin typeface="Arial" panose="020B0604020202020204" pitchFamily="34" charset="0"/>
              <a:ea typeface="方正大黑简体" charset="-122"/>
            </a:endParaRPr>
          </a:p>
          <a:p>
            <a:pPr lvl="0" algn="just">
              <a:lnSpc>
                <a:spcPts val="2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执行标的</a:t>
            </a:r>
            <a:r>
              <a:rPr lang="zh-CN" altLang="en-US" sz="1200" dirty="0" smtClean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：</a:t>
            </a:r>
            <a:r>
              <a:rPr lang="en-US" altLang="zh-CN" sz="1200" dirty="0" smtClean="0">
                <a:solidFill>
                  <a:schemeClr val="bg1"/>
                </a:solidFill>
              </a:rPr>
              <a:t> 527.9</a:t>
            </a:r>
            <a:r>
              <a:rPr lang="zh-CN" altLang="en-US" sz="1200" dirty="0" smtClean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万</a:t>
            </a: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元</a:t>
            </a:r>
          </a:p>
          <a:p>
            <a:pPr lvl="0" algn="just">
              <a:lnSpc>
                <a:spcPts val="2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执行案号</a:t>
            </a:r>
            <a:r>
              <a:rPr lang="en-US" altLang="zh-CN" sz="1200" dirty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:</a:t>
            </a: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r>
              <a:rPr lang="zh-CN" altLang="en-US" sz="1200" dirty="0" smtClean="0">
                <a:solidFill>
                  <a:schemeClr val="bg1"/>
                </a:solidFill>
              </a:rPr>
              <a:t>（</a:t>
            </a:r>
            <a:r>
              <a:rPr lang="en-US" altLang="zh-CN" sz="1200" dirty="0" smtClean="0">
                <a:solidFill>
                  <a:schemeClr val="bg1"/>
                </a:solidFill>
              </a:rPr>
              <a:t>2016</a:t>
            </a:r>
            <a:r>
              <a:rPr lang="zh-CN" altLang="en-US" sz="1200" dirty="0" smtClean="0">
                <a:solidFill>
                  <a:schemeClr val="bg1"/>
                </a:solidFill>
              </a:rPr>
              <a:t>）陕</a:t>
            </a:r>
            <a:r>
              <a:rPr lang="en-US" altLang="zh-CN" sz="1200" dirty="0" smtClean="0">
                <a:solidFill>
                  <a:schemeClr val="bg1"/>
                </a:solidFill>
              </a:rPr>
              <a:t>0802</a:t>
            </a:r>
            <a:r>
              <a:rPr lang="zh-CN" altLang="en-US" sz="1200" dirty="0" smtClean="0">
                <a:solidFill>
                  <a:schemeClr val="bg1"/>
                </a:solidFill>
              </a:rPr>
              <a:t>执</a:t>
            </a:r>
            <a:r>
              <a:rPr lang="en-US" altLang="zh-CN" sz="1200" dirty="0" smtClean="0">
                <a:solidFill>
                  <a:schemeClr val="bg1"/>
                </a:solidFill>
              </a:rPr>
              <a:t>4391</a:t>
            </a:r>
            <a:r>
              <a:rPr lang="zh-CN" altLang="en-US" sz="1200" dirty="0" smtClean="0">
                <a:solidFill>
                  <a:schemeClr val="bg1"/>
                </a:solidFill>
              </a:rPr>
              <a:t>号</a:t>
            </a:r>
            <a:endParaRPr lang="zh-CN" altLang="en-US" sz="1200" dirty="0">
              <a:solidFill>
                <a:schemeClr val="bg1"/>
              </a:solidFill>
              <a:latin typeface="Arial" panose="020B0604020202020204" pitchFamily="34" charset="0"/>
              <a:ea typeface="方正大黑简体" charset="-122"/>
            </a:endParaRPr>
          </a:p>
        </p:txBody>
      </p:sp>
      <p:pic>
        <p:nvPicPr>
          <p:cNvPr id="11" name="图片 10" descr="李延林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30338" y="1430338"/>
            <a:ext cx="2366962" cy="2915726"/>
          </a:xfrm>
          <a:prstGeom prst="rect">
            <a:avLst/>
          </a:prstGeom>
        </p:spPr>
      </p:pic>
      <p:pic>
        <p:nvPicPr>
          <p:cNvPr id="12" name="图片 11" descr="马尚月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16525" y="1430337"/>
            <a:ext cx="2306808" cy="2841625"/>
          </a:xfrm>
          <a:prstGeom prst="rect">
            <a:avLst/>
          </a:prstGeom>
        </p:spPr>
      </p:pic>
      <p:sp>
        <p:nvSpPr>
          <p:cNvPr id="2" name="Rectangle 3"/>
          <p:cNvSpPr txBox="1"/>
          <p:nvPr/>
        </p:nvSpPr>
        <p:spPr>
          <a:xfrm>
            <a:off x="5216525" y="4424363"/>
            <a:ext cx="2903538" cy="1928812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 algn="just">
              <a:lnSpc>
                <a:spcPts val="2000"/>
              </a:lnSpc>
              <a:spcBef>
                <a:spcPct val="80000"/>
              </a:spcBef>
            </a:pP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执行法院</a:t>
            </a:r>
            <a:r>
              <a:rPr lang="zh-CN" altLang="en-US" sz="1200" dirty="0" smtClean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：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榆阳区人民法院</a:t>
            </a:r>
            <a:endParaRPr lang="zh-CN" altLang="en-US" sz="1200" dirty="0">
              <a:solidFill>
                <a:schemeClr val="bg1"/>
              </a:solidFill>
              <a:latin typeface="Arial" panose="020B0604020202020204" pitchFamily="34" charset="0"/>
              <a:ea typeface="方正大黑简体" charset="-122"/>
            </a:endParaRPr>
          </a:p>
          <a:p>
            <a:pPr lvl="0" algn="just">
              <a:lnSpc>
                <a:spcPts val="2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被执行人姓名</a:t>
            </a:r>
            <a:r>
              <a:rPr lang="en-US" altLang="zh-CN" sz="1200" dirty="0" smtClean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:</a:t>
            </a:r>
            <a:r>
              <a:rPr lang="zh-CN" altLang="en-US" sz="1800" b="1" dirty="0" smtClean="0">
                <a:solidFill>
                  <a:srgbClr val="92D050"/>
                </a:solidFill>
                <a:latin typeface="Arial" panose="020B0604020202020204" pitchFamily="34" charset="0"/>
                <a:cs typeface="+mn-ea"/>
              </a:rPr>
              <a:t>马尚月</a:t>
            </a:r>
            <a:endParaRPr lang="zh-CN" altLang="en-US" sz="1200" b="1" dirty="0" smtClean="0">
              <a:solidFill>
                <a:schemeClr val="bg1"/>
              </a:solidFill>
              <a:latin typeface="Arial" panose="020B0604020202020204" pitchFamily="34" charset="0"/>
              <a:ea typeface="方正大黑简体" charset="-122"/>
            </a:endParaRPr>
          </a:p>
          <a:p>
            <a:pPr lvl="0" indent="0" algn="just">
              <a:lnSpc>
                <a:spcPts val="2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身份证号码：</a:t>
            </a:r>
            <a:endParaRPr lang="en-US" altLang="zh-CN" sz="1200" dirty="0">
              <a:solidFill>
                <a:schemeClr val="bg1"/>
              </a:solidFill>
              <a:latin typeface="Arial" panose="020B0604020202020204" pitchFamily="34" charset="0"/>
              <a:ea typeface="方正大黑简体" charset="-122"/>
            </a:endParaRPr>
          </a:p>
          <a:p>
            <a:pPr lvl="0" algn="just">
              <a:lnSpc>
                <a:spcPts val="2000"/>
              </a:lnSpc>
            </a:pPr>
            <a:r>
              <a:rPr lang="en-US" altLang="zh-CN" sz="1200" dirty="0" smtClean="0">
                <a:solidFill>
                  <a:schemeClr val="bg1"/>
                </a:solidFill>
              </a:rPr>
              <a:t>6127011962****0620</a:t>
            </a:r>
          </a:p>
          <a:p>
            <a:pPr lvl="0" algn="just">
              <a:lnSpc>
                <a:spcPts val="2000"/>
              </a:lnSpc>
            </a:pPr>
            <a:r>
              <a:rPr lang="zh-CN" altLang="en-US" sz="1200" dirty="0" smtClean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户</a:t>
            </a: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籍所在地：陕西省榆林市榆阳区</a:t>
            </a:r>
            <a:endParaRPr lang="en-US" altLang="zh-CN" sz="1200" dirty="0">
              <a:solidFill>
                <a:schemeClr val="bg1"/>
              </a:solidFill>
              <a:latin typeface="Arial" panose="020B0604020202020204" pitchFamily="34" charset="0"/>
              <a:ea typeface="方正大黑简体" charset="-122"/>
            </a:endParaRPr>
          </a:p>
          <a:p>
            <a:pPr lvl="0" algn="just">
              <a:lnSpc>
                <a:spcPts val="2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执行标的</a:t>
            </a:r>
            <a:r>
              <a:rPr lang="zh-CN" altLang="en-US" sz="1200" dirty="0" smtClean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：</a:t>
            </a:r>
            <a:r>
              <a:rPr lang="en-US" altLang="zh-CN" sz="1200" dirty="0" smtClean="0">
                <a:solidFill>
                  <a:schemeClr val="bg1"/>
                </a:solidFill>
              </a:rPr>
              <a:t> 527.9</a:t>
            </a:r>
            <a:r>
              <a:rPr lang="zh-CN" altLang="en-US" sz="1200" dirty="0" smtClean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万</a:t>
            </a: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元</a:t>
            </a:r>
          </a:p>
          <a:p>
            <a:pPr lvl="0" algn="just">
              <a:lnSpc>
                <a:spcPts val="2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执行案号</a:t>
            </a:r>
            <a:r>
              <a:rPr lang="en-US" altLang="zh-CN" sz="1200" dirty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:</a:t>
            </a: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r>
              <a:rPr lang="zh-CN" altLang="en-US" sz="1200" dirty="0" smtClean="0">
                <a:solidFill>
                  <a:schemeClr val="bg1"/>
                </a:solidFill>
              </a:rPr>
              <a:t>（</a:t>
            </a:r>
            <a:r>
              <a:rPr lang="en-US" altLang="zh-CN" sz="1200" dirty="0" smtClean="0">
                <a:solidFill>
                  <a:schemeClr val="bg1"/>
                </a:solidFill>
              </a:rPr>
              <a:t>2016</a:t>
            </a:r>
            <a:r>
              <a:rPr lang="zh-CN" altLang="en-US" sz="1200" dirty="0" smtClean="0">
                <a:solidFill>
                  <a:schemeClr val="bg1"/>
                </a:solidFill>
              </a:rPr>
              <a:t>）陕</a:t>
            </a:r>
            <a:r>
              <a:rPr lang="en-US" altLang="zh-CN" sz="1200" dirty="0" smtClean="0">
                <a:solidFill>
                  <a:schemeClr val="bg1"/>
                </a:solidFill>
              </a:rPr>
              <a:t>0802</a:t>
            </a:r>
            <a:r>
              <a:rPr lang="zh-CN" altLang="en-US" sz="1200" dirty="0" smtClean="0">
                <a:solidFill>
                  <a:schemeClr val="bg1"/>
                </a:solidFill>
              </a:rPr>
              <a:t>执</a:t>
            </a:r>
            <a:r>
              <a:rPr lang="en-US" altLang="zh-CN" sz="1200" dirty="0" smtClean="0">
                <a:solidFill>
                  <a:schemeClr val="bg1"/>
                </a:solidFill>
              </a:rPr>
              <a:t>4391</a:t>
            </a:r>
            <a:r>
              <a:rPr lang="zh-CN" altLang="en-US" sz="1200" dirty="0" smtClean="0">
                <a:solidFill>
                  <a:schemeClr val="bg1"/>
                </a:solidFill>
              </a:rPr>
              <a:t>号</a:t>
            </a:r>
            <a:endParaRPr lang="zh-CN" altLang="en-US" sz="1200" dirty="0">
              <a:solidFill>
                <a:schemeClr val="bg1"/>
              </a:solidFill>
              <a:latin typeface="Arial" panose="020B0604020202020204" pitchFamily="34" charset="0"/>
              <a:ea typeface="方正大黑简体" charset="-122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/>
          </p:cNvSpPr>
          <p:nvPr>
            <p:ph type="ctrTitle"/>
          </p:nvPr>
        </p:nvSpPr>
        <p:spPr>
          <a:xfrm>
            <a:off x="1598613" y="144463"/>
            <a:ext cx="7545387" cy="1349375"/>
          </a:xfrm>
        </p:spPr>
        <p:txBody>
          <a:bodyPr wrap="square" lIns="91440" tIns="45720" rIns="91440" bIns="45720" anchor="ctr"/>
          <a:lstStyle>
            <a:lvl1pPr lvl="0">
              <a:defRPr/>
            </a:lvl1pPr>
          </a:lstStyle>
          <a:p>
            <a:pPr lvl="0" eaLnBrk="1" hangingPunct="1"/>
            <a:r>
              <a:rPr lang="zh-CN" altLang="en-US" sz="2800" dirty="0">
                <a:solidFill>
                  <a:schemeClr val="bg1"/>
                </a:solidFill>
                <a:ea typeface="方正大黑简体" charset="-122"/>
              </a:rPr>
              <a:t>榆林市中级人民法院</a:t>
            </a:r>
            <a:r>
              <a:rPr lang="zh-CN" altLang="en-US" sz="2800" dirty="0" smtClean="0">
                <a:solidFill>
                  <a:schemeClr val="bg1"/>
                </a:solidFill>
                <a:ea typeface="方正大黑简体" charset="-122"/>
              </a:rPr>
              <a:t>第九批</a:t>
            </a:r>
            <a:r>
              <a:rPr lang="zh-CN" altLang="en-US" sz="2800" dirty="0">
                <a:solidFill>
                  <a:schemeClr val="bg1"/>
                </a:solidFill>
                <a:ea typeface="方正大黑简体" charset="-122"/>
              </a:rPr>
              <a:t>失信</a:t>
            </a:r>
            <a:r>
              <a:rPr lang="zh-CN" altLang="en-US" sz="2400" b="1" dirty="0">
                <a:solidFill>
                  <a:srgbClr val="FFFF00"/>
                </a:solidFill>
                <a:ea typeface="方正大黑简体" charset="-122"/>
              </a:rPr>
              <a:t>被 执 行 人 </a:t>
            </a:r>
            <a:r>
              <a:rPr lang="zh-CN" altLang="en-US" sz="2800" dirty="0">
                <a:solidFill>
                  <a:schemeClr val="bg1"/>
                </a:solidFill>
                <a:ea typeface="方正大黑简体" charset="-122"/>
              </a:rPr>
              <a:t>名单</a:t>
            </a:r>
            <a:r>
              <a:rPr lang="zh-CN" altLang="en-US" sz="3200" dirty="0">
                <a:solidFill>
                  <a:schemeClr val="bg1"/>
                </a:solidFill>
                <a:ea typeface="方正大黑简体" charset="-122"/>
              </a:rPr>
              <a:t/>
            </a:r>
            <a:br>
              <a:rPr lang="zh-CN" altLang="en-US" sz="3200" dirty="0">
                <a:solidFill>
                  <a:schemeClr val="bg1"/>
                </a:solidFill>
                <a:ea typeface="方正大黑简体" charset="-122"/>
              </a:rPr>
            </a:br>
            <a:r>
              <a:rPr lang="zh-CN" altLang="en-US" sz="2200" b="1" dirty="0">
                <a:solidFill>
                  <a:schemeClr val="folHlink"/>
                </a:solidFill>
                <a:ea typeface="仿宋" panose="02010609060101010101" pitchFamily="1" charset="-122"/>
              </a:rPr>
              <a:t>严厉打击老赖</a:t>
            </a:r>
            <a:r>
              <a:rPr lang="zh-CN" altLang="en-US" sz="2200" b="1" dirty="0">
                <a:solidFill>
                  <a:schemeClr val="folHlink"/>
                </a:solidFill>
                <a:latin typeface="仿宋" panose="02010609060101010101" pitchFamily="1" charset="-122"/>
                <a:ea typeface="仿宋" panose="02010609060101010101" pitchFamily="1" charset="-122"/>
              </a:rPr>
              <a:t>   </a:t>
            </a:r>
            <a:r>
              <a:rPr lang="en-US" altLang="zh-CN" sz="2200" b="1" dirty="0">
                <a:solidFill>
                  <a:schemeClr val="folHlink"/>
                </a:solidFill>
                <a:latin typeface="仿宋" panose="02010609060101010101" pitchFamily="1" charset="-122"/>
                <a:ea typeface="仿宋" panose="02010609060101010101" pitchFamily="1" charset="-122"/>
              </a:rPr>
              <a:t>           </a:t>
            </a:r>
            <a:r>
              <a:rPr lang="zh-CN" altLang="en-US" sz="2200" b="1" dirty="0">
                <a:solidFill>
                  <a:schemeClr val="folHlink"/>
                </a:solidFill>
                <a:latin typeface="仿宋" panose="02010609060101010101" pitchFamily="1" charset="-122"/>
                <a:ea typeface="仿宋" panose="02010609060101010101" pitchFamily="1" charset="-122"/>
              </a:rPr>
              <a:t>  重塑诚信榆林</a:t>
            </a:r>
          </a:p>
        </p:txBody>
      </p:sp>
      <p:sp>
        <p:nvSpPr>
          <p:cNvPr id="32770" name="Rectangle 3"/>
          <p:cNvSpPr>
            <a:spLocks noGrp="1"/>
          </p:cNvSpPr>
          <p:nvPr>
            <p:ph type="subTitle"/>
          </p:nvPr>
        </p:nvSpPr>
        <p:spPr>
          <a:xfrm>
            <a:off x="1316038" y="4271963"/>
            <a:ext cx="2903537" cy="1928812"/>
          </a:xfrm>
        </p:spPr>
        <p:txBody>
          <a:bodyPr wrap="square" lIns="91440" tIns="45720" rIns="91440" bIns="45720" anchor="t"/>
          <a:lstStyle>
            <a:lvl1pPr marL="0" lvl="0" indent="0" algn="ctr">
              <a:defRPr/>
            </a:lvl1pPr>
            <a:lvl2pPr marL="457200" lvl="1" indent="0" algn="ctr">
              <a:defRPr/>
            </a:lvl2pPr>
            <a:lvl3pPr marL="914400" lvl="2" indent="0" algn="ctr">
              <a:defRPr/>
            </a:lvl3pPr>
            <a:lvl4pPr marL="1371600" lvl="3" indent="0" algn="ctr">
              <a:defRPr/>
            </a:lvl4pPr>
            <a:lvl5pPr marL="1828800" lvl="4" indent="0" algn="ctr">
              <a:defRPr/>
            </a:lvl5pPr>
          </a:lstStyle>
          <a:p>
            <a:pPr marL="0" lvl="0" indent="0" algn="just" eaLnBrk="1" hangingPunct="1">
              <a:spcBef>
                <a:spcPct val="80000"/>
              </a:spcBef>
              <a:buNone/>
            </a:pPr>
            <a:r>
              <a:rPr lang="zh-CN" altLang="en-US" sz="1200" dirty="0">
                <a:solidFill>
                  <a:schemeClr val="bg1"/>
                </a:solidFill>
                <a:ea typeface="方正大黑简体" charset="-122"/>
              </a:rPr>
              <a:t>执行法院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：榆阳区人民法院</a:t>
            </a:r>
            <a:r>
              <a:rPr lang="zh-CN" altLang="en-US" sz="1200" dirty="0" smtClean="0">
                <a:solidFill>
                  <a:schemeClr val="bg1"/>
                </a:solidFill>
              </a:rPr>
              <a:t> </a:t>
            </a:r>
            <a:endParaRPr lang="zh-CN" altLang="en-US" sz="1200" dirty="0">
              <a:solidFill>
                <a:schemeClr val="bg1"/>
              </a:solidFill>
              <a:ea typeface="方正大黑简体" charset="-122"/>
            </a:endParaRPr>
          </a:p>
          <a:p>
            <a:pPr marL="0" lvl="0" indent="0" algn="just" eaLnBrk="1" hangingPunct="1">
              <a:buNone/>
            </a:pPr>
            <a:r>
              <a:rPr lang="zh-CN" altLang="en-US" sz="1200" dirty="0">
                <a:solidFill>
                  <a:schemeClr val="bg1"/>
                </a:solidFill>
                <a:ea typeface="方正大黑简体" charset="-122"/>
              </a:rPr>
              <a:t>被执行人姓名：</a:t>
            </a:r>
            <a:r>
              <a:rPr lang="zh-CN" altLang="en-US" sz="1800" b="1" dirty="0">
                <a:solidFill>
                  <a:srgbClr val="92D050"/>
                </a:solidFill>
              </a:rPr>
              <a:t>马异峰</a:t>
            </a:r>
            <a:r>
              <a:rPr lang="zh-CN" altLang="en-US" sz="1800" dirty="0">
                <a:solidFill>
                  <a:srgbClr val="92D050"/>
                </a:solidFill>
              </a:rPr>
              <a:t> </a:t>
            </a:r>
            <a:endParaRPr lang="zh-CN" altLang="en-US" sz="1200" b="1" dirty="0">
              <a:solidFill>
                <a:srgbClr val="92D050"/>
              </a:solidFill>
              <a:ea typeface="方正大黑简体" charset="-122"/>
            </a:endParaRPr>
          </a:p>
          <a:p>
            <a:pPr marL="0" lvl="0" indent="0" algn="just" eaLnBrk="1" hangingPunct="1">
              <a:buNone/>
            </a:pPr>
            <a:r>
              <a:rPr lang="zh-CN" altLang="en-US" sz="1200" dirty="0">
                <a:solidFill>
                  <a:schemeClr val="bg1"/>
                </a:solidFill>
                <a:ea typeface="方正大黑简体" charset="-122"/>
              </a:rPr>
              <a:t>身份证号码：</a:t>
            </a:r>
            <a:endParaRPr lang="en-US" altLang="zh-CN" sz="1200" dirty="0">
              <a:solidFill>
                <a:schemeClr val="bg1"/>
              </a:solidFill>
              <a:ea typeface="方正大黑简体" charset="-122"/>
            </a:endParaRPr>
          </a:p>
          <a:p>
            <a:pPr marL="0" lvl="0" indent="0" algn="just" eaLnBrk="1" hangingPunct="1">
              <a:buNone/>
            </a:pPr>
            <a:r>
              <a:rPr sz="1200" dirty="0">
                <a:solidFill>
                  <a:schemeClr val="bg1"/>
                </a:solidFill>
              </a:rPr>
              <a:t>1527251980</a:t>
            </a:r>
            <a:r>
              <a:rPr lang="en-US" sz="1200" dirty="0">
                <a:solidFill>
                  <a:schemeClr val="bg1"/>
                </a:solidFill>
                <a:sym typeface="+mn-ea"/>
              </a:rPr>
              <a:t>****</a:t>
            </a:r>
            <a:r>
              <a:rPr sz="1200" dirty="0">
                <a:solidFill>
                  <a:schemeClr val="bg1"/>
                </a:solidFill>
              </a:rPr>
              <a:t>3710</a:t>
            </a:r>
          </a:p>
          <a:p>
            <a:pPr marL="0" lvl="0" indent="0" algn="just" eaLnBrk="1" hangingPunct="1">
              <a:buNone/>
            </a:pPr>
            <a:r>
              <a:rPr lang="zh-CN" altLang="en-US" sz="1200" dirty="0">
                <a:solidFill>
                  <a:schemeClr val="bg1"/>
                </a:solidFill>
                <a:ea typeface="方正大黑简体" charset="-122"/>
              </a:rPr>
              <a:t>户籍所在地：内蒙古自治区伊克昭盟鄂托克旗</a:t>
            </a:r>
          </a:p>
          <a:p>
            <a:pPr marL="0" lvl="0" indent="0" algn="just" eaLnBrk="1" hangingPunct="1">
              <a:buNone/>
            </a:pPr>
            <a:r>
              <a:rPr lang="zh-CN" altLang="en-US" sz="1200" dirty="0">
                <a:solidFill>
                  <a:schemeClr val="bg1"/>
                </a:solidFill>
                <a:ea typeface="方正大黑简体" charset="-122"/>
              </a:rPr>
              <a:t>执行标的：</a:t>
            </a:r>
            <a:r>
              <a:rPr lang="en-US" altLang="zh-CN" sz="1200" dirty="0">
                <a:solidFill>
                  <a:schemeClr val="bg1"/>
                </a:solidFill>
              </a:rPr>
              <a:t>400</a:t>
            </a:r>
            <a:r>
              <a:rPr lang="zh-CN" altLang="en-US" sz="1200" dirty="0">
                <a:solidFill>
                  <a:schemeClr val="bg1"/>
                </a:solidFill>
                <a:ea typeface="方正大黑简体" charset="-122"/>
              </a:rPr>
              <a:t>万元</a:t>
            </a:r>
          </a:p>
          <a:p>
            <a:pPr marL="0" lvl="0" indent="0" algn="just" eaLnBrk="1" hangingPunct="1">
              <a:buNone/>
            </a:pPr>
            <a:r>
              <a:rPr lang="zh-CN" altLang="en-US" sz="1200" dirty="0">
                <a:solidFill>
                  <a:schemeClr val="bg1"/>
                </a:solidFill>
                <a:ea typeface="方正大黑简体" charset="-122"/>
              </a:rPr>
              <a:t>执行案号</a:t>
            </a:r>
            <a:r>
              <a:rPr lang="en-US" altLang="zh-CN" sz="1200" dirty="0">
                <a:solidFill>
                  <a:schemeClr val="bg1"/>
                </a:solidFill>
                <a:ea typeface="方正大黑简体" charset="-122"/>
              </a:rPr>
              <a:t>:</a:t>
            </a:r>
            <a:r>
              <a:rPr lang="zh-CN" altLang="en-US" sz="1200" dirty="0">
                <a:solidFill>
                  <a:schemeClr val="bg1"/>
                </a:solidFill>
              </a:rPr>
              <a:t> </a:t>
            </a:r>
            <a:r>
              <a:rPr sz="1200" dirty="0">
                <a:solidFill>
                  <a:schemeClr val="bg1"/>
                </a:solidFill>
              </a:rPr>
              <a:t>（2016）陕0802执恢33号</a:t>
            </a:r>
            <a:r>
              <a:rPr lang="zh-CN" altLang="en-US" sz="1200" dirty="0">
                <a:solidFill>
                  <a:schemeClr val="bg1"/>
                </a:solidFill>
              </a:rPr>
              <a:t> </a:t>
            </a:r>
            <a:endParaRPr lang="zh-CN" altLang="en-US" sz="1200" dirty="0">
              <a:solidFill>
                <a:schemeClr val="bg1"/>
              </a:solidFill>
              <a:ea typeface="方正大黑简体" charset="-122"/>
            </a:endParaRPr>
          </a:p>
        </p:txBody>
      </p:sp>
      <p:sp>
        <p:nvSpPr>
          <p:cNvPr id="32771" name="Rectangle 4"/>
          <p:cNvSpPr/>
          <p:nvPr/>
        </p:nvSpPr>
        <p:spPr>
          <a:xfrm>
            <a:off x="1430338" y="1439863"/>
            <a:ext cx="2366962" cy="28321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lstStyle/>
          <a:p>
            <a:pPr lvl="0" indent="0"/>
            <a:endParaRPr lang="zh-CN" altLang="en-US" sz="1200" dirty="0">
              <a:latin typeface="Arial" panose="020B0604020202020204" pitchFamily="34" charset="0"/>
              <a:ea typeface="方正大黑简体" charset="-122"/>
            </a:endParaRPr>
          </a:p>
        </p:txBody>
      </p:sp>
      <p:pic>
        <p:nvPicPr>
          <p:cNvPr id="32772" name="Picture 5" descr="fh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1638" y="339725"/>
            <a:ext cx="914400" cy="914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2773" name="Rectangle 16"/>
          <p:cNvSpPr>
            <a:spLocks noGrp="1"/>
          </p:cNvSpPr>
          <p:nvPr/>
        </p:nvSpPr>
        <p:spPr>
          <a:xfrm>
            <a:off x="512763" y="6503988"/>
            <a:ext cx="8012112" cy="354012"/>
          </a:xfrm>
          <a:prstGeom prst="rect">
            <a:avLst/>
          </a:prstGeom>
          <a:noFill/>
          <a:ln w="9525">
            <a:noFill/>
          </a:ln>
        </p:spPr>
        <p:txBody>
          <a:bodyPr lIns="90170" tIns="46990" rIns="90170" bIns="46990" anchor="t"/>
          <a:lstStyle/>
          <a:p>
            <a:pPr lvl="0" indent="0" algn="ctr">
              <a:lnSpc>
                <a:spcPct val="80000"/>
              </a:lnSpc>
              <a:spcBef>
                <a:spcPct val="80000"/>
              </a:spcBef>
            </a:pPr>
            <a:r>
              <a:rPr lang="zh-CN" altLang="en-US" sz="2000" dirty="0">
                <a:solidFill>
                  <a:srgbClr val="FFFF00"/>
                </a:solidFill>
                <a:latin typeface="Arial" panose="020B0604020202020204" pitchFamily="34" charset="0"/>
                <a:ea typeface="方正美黑简体" charset="-122"/>
              </a:rPr>
              <a:t>榆林市中级人民法院举报电话：0912-3260553       </a:t>
            </a:r>
          </a:p>
        </p:txBody>
      </p:sp>
      <p:sp>
        <p:nvSpPr>
          <p:cNvPr id="32774" name="Rectangle 4"/>
          <p:cNvSpPr/>
          <p:nvPr/>
        </p:nvSpPr>
        <p:spPr>
          <a:xfrm>
            <a:off x="5216525" y="1430338"/>
            <a:ext cx="2274888" cy="2841625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lstStyle/>
          <a:p>
            <a:pPr lvl="0" indent="0"/>
            <a:endParaRPr lang="zh-CN" altLang="en-US" sz="1200" dirty="0">
              <a:latin typeface="Arial" panose="020B0604020202020204" pitchFamily="34" charset="0"/>
              <a:ea typeface="方正大黑简体" charset="-122"/>
            </a:endParaRPr>
          </a:p>
        </p:txBody>
      </p:sp>
      <p:sp>
        <p:nvSpPr>
          <p:cNvPr id="32775" name="Rectangle 3"/>
          <p:cNvSpPr txBox="1"/>
          <p:nvPr/>
        </p:nvSpPr>
        <p:spPr>
          <a:xfrm>
            <a:off x="5121275" y="4271963"/>
            <a:ext cx="2903538" cy="1928812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 algn="just">
              <a:lnSpc>
                <a:spcPts val="2000"/>
              </a:lnSpc>
              <a:spcBef>
                <a:spcPct val="80000"/>
              </a:spcBef>
            </a:pP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执行法院</a:t>
            </a:r>
            <a:r>
              <a:rPr lang="zh-CN" altLang="en-US" sz="1200" dirty="0" smtClean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：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榆阳区人民法院</a:t>
            </a:r>
            <a:endParaRPr lang="zh-CN" altLang="en-US" sz="1200" dirty="0">
              <a:solidFill>
                <a:schemeClr val="bg1"/>
              </a:solidFill>
              <a:latin typeface="Arial" panose="020B0604020202020204" pitchFamily="34" charset="0"/>
              <a:ea typeface="方正大黑简体" charset="-122"/>
            </a:endParaRPr>
          </a:p>
          <a:p>
            <a:pPr lvl="0" indent="0" algn="just">
              <a:lnSpc>
                <a:spcPts val="2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被执行人姓名</a:t>
            </a:r>
            <a:r>
              <a:rPr lang="en-US" altLang="zh-CN" sz="1200" dirty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:</a:t>
            </a:r>
            <a:r>
              <a:rPr lang="zh-CN" altLang="en-US" b="1" dirty="0">
                <a:solidFill>
                  <a:srgbClr val="92D05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王立民</a:t>
            </a:r>
            <a:r>
              <a:rPr lang="zh-CN" altLang="en-US" dirty="0">
                <a:solidFill>
                  <a:srgbClr val="92D05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 </a:t>
            </a:r>
            <a:endParaRPr lang="zh-CN" altLang="en-US" b="1" dirty="0">
              <a:solidFill>
                <a:srgbClr val="92D05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lvl="0" indent="0" algn="just">
              <a:lnSpc>
                <a:spcPts val="2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身份证号码：</a:t>
            </a:r>
            <a:endParaRPr lang="en-US" altLang="zh-CN" sz="1200" dirty="0">
              <a:solidFill>
                <a:schemeClr val="bg1"/>
              </a:solidFill>
              <a:latin typeface="Arial" panose="020B0604020202020204" pitchFamily="34" charset="0"/>
              <a:ea typeface="方正大黑简体" charset="-122"/>
            </a:endParaRPr>
          </a:p>
          <a:p>
            <a:pPr lvl="0" indent="0" algn="just">
              <a:lnSpc>
                <a:spcPts val="2000"/>
              </a:lnSpc>
            </a:pPr>
            <a:r>
              <a:rPr sz="1200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6127241968</a:t>
            </a:r>
            <a:r>
              <a:rPr lang="en-US" sz="1200" dirty="0">
                <a:solidFill>
                  <a:schemeClr val="bg1"/>
                </a:solidFill>
                <a:sym typeface="+mn-ea"/>
              </a:rPr>
              <a:t>****</a:t>
            </a:r>
            <a:r>
              <a:rPr sz="1200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0410</a:t>
            </a:r>
          </a:p>
          <a:p>
            <a:pPr lvl="0" indent="0" algn="just">
              <a:lnSpc>
                <a:spcPts val="2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户籍所在地：陕西省榆林市横山县</a:t>
            </a:r>
          </a:p>
          <a:p>
            <a:pPr lvl="0" indent="0" algn="just">
              <a:lnSpc>
                <a:spcPts val="2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执行标的：</a:t>
            </a:r>
            <a:r>
              <a:rPr lang="en-US" altLang="zh-CN" sz="1200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87.74</a:t>
            </a: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万元</a:t>
            </a:r>
          </a:p>
          <a:p>
            <a:pPr lvl="0" indent="0" algn="just">
              <a:lnSpc>
                <a:spcPts val="2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执行案号</a:t>
            </a:r>
            <a:r>
              <a:rPr lang="en-US" altLang="zh-CN" sz="1200" dirty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:</a:t>
            </a: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（</a:t>
            </a:r>
            <a:r>
              <a:rPr sz="1200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2016）陕0802执2498号</a:t>
            </a: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endParaRPr lang="zh-CN" altLang="en-US" sz="1200" dirty="0">
              <a:solidFill>
                <a:schemeClr val="bg1"/>
              </a:solidFill>
              <a:latin typeface="Arial" panose="020B0604020202020204" pitchFamily="34" charset="0"/>
              <a:ea typeface="方正大黑简体" charset="-122"/>
            </a:endParaRPr>
          </a:p>
        </p:txBody>
      </p:sp>
      <p:pic>
        <p:nvPicPr>
          <p:cNvPr id="9" name="图片 8" descr="马异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30338" y="1439862"/>
            <a:ext cx="2366962" cy="2832101"/>
          </a:xfrm>
          <a:prstGeom prst="rect">
            <a:avLst/>
          </a:prstGeom>
        </p:spPr>
      </p:pic>
      <p:pic>
        <p:nvPicPr>
          <p:cNvPr id="10" name="图片 9" descr="王立民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16525" y="1430337"/>
            <a:ext cx="2306808" cy="2841625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Grp="1"/>
          </p:cNvSpPr>
          <p:nvPr>
            <p:ph type="ctrTitle"/>
          </p:nvPr>
        </p:nvSpPr>
        <p:spPr>
          <a:xfrm>
            <a:off x="1598613" y="144463"/>
            <a:ext cx="7545387" cy="1349375"/>
          </a:xfrm>
        </p:spPr>
        <p:txBody>
          <a:bodyPr wrap="square" lIns="91440" tIns="45720" rIns="91440" bIns="45720" anchor="ctr"/>
          <a:lstStyle>
            <a:lvl1pPr lvl="0">
              <a:defRPr/>
            </a:lvl1pPr>
          </a:lstStyle>
          <a:p>
            <a:pPr lvl="0" eaLnBrk="1" hangingPunct="1"/>
            <a:r>
              <a:rPr lang="zh-CN" altLang="en-US" sz="2800" dirty="0">
                <a:solidFill>
                  <a:schemeClr val="bg1"/>
                </a:solidFill>
                <a:ea typeface="方正大黑简体" charset="-122"/>
              </a:rPr>
              <a:t>榆林市中级人民法院</a:t>
            </a:r>
            <a:r>
              <a:rPr lang="zh-CN" altLang="en-US" sz="2800" dirty="0" smtClean="0">
                <a:solidFill>
                  <a:schemeClr val="bg1"/>
                </a:solidFill>
                <a:ea typeface="方正大黑简体" charset="-122"/>
              </a:rPr>
              <a:t>第九批</a:t>
            </a:r>
            <a:r>
              <a:rPr lang="zh-CN" altLang="en-US" sz="2800" dirty="0">
                <a:solidFill>
                  <a:schemeClr val="bg1"/>
                </a:solidFill>
                <a:ea typeface="方正大黑简体" charset="-122"/>
              </a:rPr>
              <a:t>失信</a:t>
            </a:r>
            <a:r>
              <a:rPr lang="zh-CN" altLang="en-US" sz="2400" b="1" dirty="0">
                <a:solidFill>
                  <a:srgbClr val="FFFF00"/>
                </a:solidFill>
                <a:ea typeface="方正大黑简体" charset="-122"/>
              </a:rPr>
              <a:t>被 执 行 人 </a:t>
            </a:r>
            <a:r>
              <a:rPr lang="zh-CN" altLang="en-US" sz="2800" dirty="0">
                <a:solidFill>
                  <a:schemeClr val="bg1"/>
                </a:solidFill>
                <a:ea typeface="方正大黑简体" charset="-122"/>
              </a:rPr>
              <a:t>名单</a:t>
            </a:r>
            <a:r>
              <a:rPr lang="zh-CN" altLang="en-US" sz="3200" dirty="0">
                <a:solidFill>
                  <a:schemeClr val="bg1"/>
                </a:solidFill>
                <a:ea typeface="方正大黑简体" charset="-122"/>
              </a:rPr>
              <a:t/>
            </a:r>
            <a:br>
              <a:rPr lang="zh-CN" altLang="en-US" sz="3200" dirty="0">
                <a:solidFill>
                  <a:schemeClr val="bg1"/>
                </a:solidFill>
                <a:ea typeface="方正大黑简体" charset="-122"/>
              </a:rPr>
            </a:br>
            <a:r>
              <a:rPr lang="zh-CN" altLang="en-US" sz="2200" b="1" dirty="0">
                <a:solidFill>
                  <a:schemeClr val="folHlink"/>
                </a:solidFill>
                <a:ea typeface="仿宋" panose="02010609060101010101" pitchFamily="1" charset="-122"/>
              </a:rPr>
              <a:t>严厉打击老赖</a:t>
            </a:r>
            <a:r>
              <a:rPr lang="zh-CN" altLang="en-US" sz="2200" b="1" dirty="0">
                <a:solidFill>
                  <a:schemeClr val="folHlink"/>
                </a:solidFill>
                <a:latin typeface="仿宋" panose="02010609060101010101" pitchFamily="1" charset="-122"/>
                <a:ea typeface="仿宋" panose="02010609060101010101" pitchFamily="1" charset="-122"/>
              </a:rPr>
              <a:t>   </a:t>
            </a:r>
            <a:r>
              <a:rPr lang="en-US" altLang="zh-CN" sz="2200" b="1" dirty="0">
                <a:solidFill>
                  <a:schemeClr val="folHlink"/>
                </a:solidFill>
                <a:latin typeface="仿宋" panose="02010609060101010101" pitchFamily="1" charset="-122"/>
                <a:ea typeface="仿宋" panose="02010609060101010101" pitchFamily="1" charset="-122"/>
              </a:rPr>
              <a:t>           </a:t>
            </a:r>
            <a:r>
              <a:rPr lang="zh-CN" altLang="en-US" sz="2200" b="1" dirty="0">
                <a:solidFill>
                  <a:schemeClr val="folHlink"/>
                </a:solidFill>
                <a:latin typeface="仿宋" panose="02010609060101010101" pitchFamily="1" charset="-122"/>
                <a:ea typeface="仿宋" panose="02010609060101010101" pitchFamily="1" charset="-122"/>
              </a:rPr>
              <a:t>  重塑诚信榆林</a:t>
            </a:r>
          </a:p>
        </p:txBody>
      </p:sp>
      <p:sp>
        <p:nvSpPr>
          <p:cNvPr id="33794" name="Rectangle 3"/>
          <p:cNvSpPr>
            <a:spLocks noGrp="1"/>
          </p:cNvSpPr>
          <p:nvPr>
            <p:ph type="subTitle"/>
          </p:nvPr>
        </p:nvSpPr>
        <p:spPr>
          <a:xfrm>
            <a:off x="1316038" y="4271963"/>
            <a:ext cx="2903537" cy="1928812"/>
          </a:xfrm>
        </p:spPr>
        <p:txBody>
          <a:bodyPr wrap="square" lIns="91440" tIns="45720" rIns="91440" bIns="45720" anchor="t"/>
          <a:lstStyle>
            <a:lvl1pPr marL="0" lvl="0" indent="0" algn="ctr">
              <a:defRPr/>
            </a:lvl1pPr>
            <a:lvl2pPr marL="457200" lvl="1" indent="0" algn="ctr">
              <a:defRPr/>
            </a:lvl2pPr>
            <a:lvl3pPr marL="914400" lvl="2" indent="0" algn="ctr">
              <a:defRPr/>
            </a:lvl3pPr>
            <a:lvl4pPr marL="1371600" lvl="3" indent="0" algn="ctr">
              <a:defRPr/>
            </a:lvl4pPr>
            <a:lvl5pPr marL="1828800" lvl="4" indent="0" algn="ctr">
              <a:defRPr/>
            </a:lvl5pPr>
          </a:lstStyle>
          <a:p>
            <a:pPr lvl="0" algn="just" eaLnBrk="1" hangingPunct="1">
              <a:spcBef>
                <a:spcPct val="80000"/>
              </a:spcBef>
              <a:buNone/>
            </a:pPr>
            <a:r>
              <a:rPr lang="zh-CN" altLang="en-US" sz="1200" dirty="0">
                <a:solidFill>
                  <a:schemeClr val="bg1"/>
                </a:solidFill>
                <a:ea typeface="方正大黑简体" charset="-122"/>
              </a:rPr>
              <a:t>执行法院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：榆阳区人民法院</a:t>
            </a:r>
            <a:endParaRPr lang="zh-CN" altLang="en-US" sz="1200" dirty="0">
              <a:solidFill>
                <a:schemeClr val="bg1"/>
              </a:solidFill>
              <a:ea typeface="方正大黑简体" charset="-122"/>
            </a:endParaRPr>
          </a:p>
          <a:p>
            <a:pPr marL="0" lvl="0" indent="0" algn="just" eaLnBrk="1" hangingPunct="1">
              <a:buNone/>
            </a:pPr>
            <a:r>
              <a:rPr lang="zh-CN" altLang="en-US" sz="1200" dirty="0">
                <a:solidFill>
                  <a:schemeClr val="bg1"/>
                </a:solidFill>
                <a:ea typeface="方正大黑简体" charset="-122"/>
              </a:rPr>
              <a:t>被执行人姓名：</a:t>
            </a:r>
            <a:r>
              <a:rPr lang="zh-CN" altLang="en-US" sz="1800" b="1" dirty="0">
                <a:solidFill>
                  <a:srgbClr val="92D050"/>
                </a:solidFill>
              </a:rPr>
              <a:t>孟三毛</a:t>
            </a:r>
            <a:r>
              <a:rPr lang="zh-CN" altLang="en-US" sz="1800" dirty="0">
                <a:solidFill>
                  <a:srgbClr val="92D050"/>
                </a:solidFill>
              </a:rPr>
              <a:t>  </a:t>
            </a:r>
            <a:endParaRPr lang="zh-CN" altLang="en-US" sz="1200" b="1" dirty="0">
              <a:solidFill>
                <a:srgbClr val="92D050"/>
              </a:solidFill>
              <a:ea typeface="方正大黑简体" charset="-122"/>
            </a:endParaRPr>
          </a:p>
          <a:p>
            <a:pPr marL="0" lvl="0" indent="0" algn="just" eaLnBrk="1" hangingPunct="1">
              <a:buNone/>
            </a:pPr>
            <a:r>
              <a:rPr lang="zh-CN" altLang="en-US" sz="1200" dirty="0">
                <a:solidFill>
                  <a:schemeClr val="bg1"/>
                </a:solidFill>
                <a:ea typeface="方正大黑简体" charset="-122"/>
              </a:rPr>
              <a:t>身份证号码：</a:t>
            </a:r>
            <a:endParaRPr lang="en-US" altLang="zh-CN" sz="1200" dirty="0">
              <a:solidFill>
                <a:schemeClr val="bg1"/>
              </a:solidFill>
              <a:ea typeface="方正大黑简体" charset="-122"/>
            </a:endParaRPr>
          </a:p>
          <a:p>
            <a:pPr marL="0" lvl="0" indent="0" algn="just" eaLnBrk="1" hangingPunct="1">
              <a:buNone/>
            </a:pPr>
            <a:r>
              <a:rPr sz="1200" dirty="0">
                <a:solidFill>
                  <a:schemeClr val="bg1"/>
                </a:solidFill>
              </a:rPr>
              <a:t>6127241986</a:t>
            </a:r>
            <a:r>
              <a:rPr lang="en-US" sz="1200" dirty="0">
                <a:solidFill>
                  <a:schemeClr val="bg1"/>
                </a:solidFill>
                <a:sym typeface="+mn-ea"/>
              </a:rPr>
              <a:t>****</a:t>
            </a:r>
            <a:r>
              <a:rPr sz="1200" dirty="0">
                <a:solidFill>
                  <a:schemeClr val="bg1"/>
                </a:solidFill>
              </a:rPr>
              <a:t>1975</a:t>
            </a:r>
          </a:p>
          <a:p>
            <a:pPr marL="0" lvl="0" indent="0" algn="just" eaLnBrk="1" hangingPunct="1">
              <a:buNone/>
            </a:pPr>
            <a:r>
              <a:rPr lang="zh-CN" altLang="en-US" sz="1200" dirty="0">
                <a:solidFill>
                  <a:schemeClr val="bg1"/>
                </a:solidFill>
                <a:ea typeface="方正大黑简体" charset="-122"/>
              </a:rPr>
              <a:t>户籍所在地：陕西省榆林市横山县</a:t>
            </a:r>
          </a:p>
          <a:p>
            <a:pPr marL="0" lvl="0" indent="0" algn="just" eaLnBrk="1" hangingPunct="1">
              <a:buNone/>
            </a:pPr>
            <a:r>
              <a:rPr lang="zh-CN" altLang="en-US" sz="1200" dirty="0">
                <a:solidFill>
                  <a:schemeClr val="bg1"/>
                </a:solidFill>
                <a:ea typeface="方正大黑简体" charset="-122"/>
              </a:rPr>
              <a:t>执行标的：</a:t>
            </a:r>
            <a:r>
              <a:rPr lang="en-US" altLang="zh-CN" sz="1200" dirty="0">
                <a:solidFill>
                  <a:schemeClr val="bg1"/>
                </a:solidFill>
              </a:rPr>
              <a:t>20</a:t>
            </a:r>
            <a:r>
              <a:rPr lang="zh-CN" altLang="en-US" sz="1200" dirty="0">
                <a:solidFill>
                  <a:schemeClr val="bg1"/>
                </a:solidFill>
                <a:ea typeface="方正大黑简体" charset="-122"/>
              </a:rPr>
              <a:t>万元</a:t>
            </a:r>
          </a:p>
          <a:p>
            <a:pPr marL="0" lvl="0" indent="0" algn="just" eaLnBrk="1" hangingPunct="1">
              <a:buNone/>
            </a:pPr>
            <a:r>
              <a:rPr lang="zh-CN" altLang="en-US" sz="1200" dirty="0">
                <a:solidFill>
                  <a:schemeClr val="bg1"/>
                </a:solidFill>
                <a:ea typeface="方正大黑简体" charset="-122"/>
              </a:rPr>
              <a:t>执行案号</a:t>
            </a:r>
            <a:r>
              <a:rPr lang="en-US" altLang="zh-CN" sz="1200" dirty="0">
                <a:solidFill>
                  <a:schemeClr val="bg1"/>
                </a:solidFill>
                <a:ea typeface="方正大黑简体" charset="-122"/>
              </a:rPr>
              <a:t>:</a:t>
            </a:r>
            <a:r>
              <a:rPr lang="zh-CN" altLang="en-US" sz="1200" dirty="0">
                <a:solidFill>
                  <a:schemeClr val="bg1"/>
                </a:solidFill>
              </a:rPr>
              <a:t> </a:t>
            </a:r>
            <a:r>
              <a:rPr sz="1200" dirty="0">
                <a:solidFill>
                  <a:schemeClr val="bg1"/>
                </a:solidFill>
              </a:rPr>
              <a:t>（2015）榆执字第506号</a:t>
            </a:r>
            <a:r>
              <a:rPr lang="zh-CN" altLang="en-US" sz="1200" dirty="0">
                <a:solidFill>
                  <a:schemeClr val="bg1"/>
                </a:solidFill>
              </a:rPr>
              <a:t> </a:t>
            </a:r>
            <a:endParaRPr lang="zh-CN" altLang="en-US" sz="1200" dirty="0">
              <a:solidFill>
                <a:schemeClr val="bg1"/>
              </a:solidFill>
              <a:ea typeface="方正大黑简体" charset="-122"/>
            </a:endParaRPr>
          </a:p>
        </p:txBody>
      </p:sp>
      <p:sp>
        <p:nvSpPr>
          <p:cNvPr id="33795" name="Rectangle 4"/>
          <p:cNvSpPr/>
          <p:nvPr/>
        </p:nvSpPr>
        <p:spPr>
          <a:xfrm>
            <a:off x="1430338" y="1439863"/>
            <a:ext cx="2366962" cy="28321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lstStyle/>
          <a:p>
            <a:pPr lvl="0" indent="0"/>
            <a:endParaRPr lang="zh-CN" altLang="en-US" sz="1200" dirty="0">
              <a:latin typeface="Arial" panose="020B0604020202020204" pitchFamily="34" charset="0"/>
              <a:ea typeface="方正大黑简体" charset="-122"/>
            </a:endParaRPr>
          </a:p>
        </p:txBody>
      </p:sp>
      <p:pic>
        <p:nvPicPr>
          <p:cNvPr id="33796" name="Picture 5" descr="fh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1638" y="339725"/>
            <a:ext cx="914400" cy="914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3797" name="Rectangle 16"/>
          <p:cNvSpPr>
            <a:spLocks noGrp="1"/>
          </p:cNvSpPr>
          <p:nvPr/>
        </p:nvSpPr>
        <p:spPr>
          <a:xfrm>
            <a:off x="512763" y="6503988"/>
            <a:ext cx="8012112" cy="354012"/>
          </a:xfrm>
          <a:prstGeom prst="rect">
            <a:avLst/>
          </a:prstGeom>
          <a:noFill/>
          <a:ln w="9525">
            <a:noFill/>
          </a:ln>
        </p:spPr>
        <p:txBody>
          <a:bodyPr lIns="90170" tIns="46990" rIns="90170" bIns="46990" anchor="t"/>
          <a:lstStyle/>
          <a:p>
            <a:pPr lvl="0" indent="0" algn="ctr">
              <a:lnSpc>
                <a:spcPct val="80000"/>
              </a:lnSpc>
              <a:spcBef>
                <a:spcPct val="80000"/>
              </a:spcBef>
            </a:pPr>
            <a:r>
              <a:rPr lang="zh-CN" altLang="en-US" sz="2000" dirty="0">
                <a:solidFill>
                  <a:srgbClr val="FFFF00"/>
                </a:solidFill>
                <a:latin typeface="Arial" panose="020B0604020202020204" pitchFamily="34" charset="0"/>
                <a:ea typeface="方正美黑简体" charset="-122"/>
              </a:rPr>
              <a:t>榆林市中级人民法院举报电话：0912-3260553       </a:t>
            </a:r>
          </a:p>
        </p:txBody>
      </p:sp>
      <p:sp>
        <p:nvSpPr>
          <p:cNvPr id="33798" name="Rectangle 4"/>
          <p:cNvSpPr/>
          <p:nvPr/>
        </p:nvSpPr>
        <p:spPr>
          <a:xfrm>
            <a:off x="5216525" y="1430338"/>
            <a:ext cx="2274888" cy="2841625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lstStyle/>
          <a:p>
            <a:pPr lvl="0" indent="0"/>
            <a:endParaRPr lang="zh-CN" altLang="en-US" sz="1200" dirty="0">
              <a:latin typeface="Arial" panose="020B0604020202020204" pitchFamily="34" charset="0"/>
              <a:ea typeface="方正大黑简体" charset="-122"/>
            </a:endParaRPr>
          </a:p>
        </p:txBody>
      </p:sp>
      <p:sp>
        <p:nvSpPr>
          <p:cNvPr id="33799" name="Rectangle 3"/>
          <p:cNvSpPr txBox="1"/>
          <p:nvPr/>
        </p:nvSpPr>
        <p:spPr>
          <a:xfrm>
            <a:off x="5121275" y="4271963"/>
            <a:ext cx="2903538" cy="1928812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 algn="just">
              <a:lnSpc>
                <a:spcPts val="2000"/>
              </a:lnSpc>
              <a:spcBef>
                <a:spcPct val="80000"/>
              </a:spcBef>
            </a:pP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执行法院</a:t>
            </a:r>
            <a:r>
              <a:rPr lang="zh-CN" altLang="en-US" sz="1200" dirty="0" smtClean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：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榆阳区人民法院</a:t>
            </a:r>
            <a:endParaRPr lang="zh-CN" altLang="en-US" sz="1200" dirty="0">
              <a:solidFill>
                <a:schemeClr val="bg1"/>
              </a:solidFill>
              <a:latin typeface="Arial" panose="020B0604020202020204" pitchFamily="34" charset="0"/>
              <a:ea typeface="方正大黑简体" charset="-122"/>
            </a:endParaRPr>
          </a:p>
          <a:p>
            <a:pPr lvl="0" indent="0" algn="just">
              <a:lnSpc>
                <a:spcPts val="2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被执行人姓名</a:t>
            </a:r>
            <a:r>
              <a:rPr lang="en-US" altLang="zh-CN" sz="1200" dirty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:</a:t>
            </a:r>
            <a:r>
              <a:rPr lang="zh-CN" altLang="en-US" b="1" dirty="0">
                <a:solidFill>
                  <a:srgbClr val="92D05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马建民</a:t>
            </a:r>
            <a:r>
              <a:rPr lang="zh-CN" altLang="en-US" dirty="0">
                <a:solidFill>
                  <a:srgbClr val="92D05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endParaRPr lang="zh-CN" altLang="en-US" b="1" dirty="0">
              <a:solidFill>
                <a:srgbClr val="92D05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lvl="0" indent="0" algn="just">
              <a:lnSpc>
                <a:spcPts val="2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身份证号码：</a:t>
            </a:r>
            <a:endParaRPr lang="en-US" altLang="zh-CN" sz="1200" dirty="0">
              <a:solidFill>
                <a:schemeClr val="bg1"/>
              </a:solidFill>
              <a:latin typeface="Arial" panose="020B0604020202020204" pitchFamily="34" charset="0"/>
              <a:ea typeface="方正大黑简体" charset="-122"/>
            </a:endParaRPr>
          </a:p>
          <a:p>
            <a:pPr lvl="0" indent="0" algn="just">
              <a:lnSpc>
                <a:spcPts val="2000"/>
              </a:lnSpc>
            </a:pPr>
            <a:r>
              <a:rPr sz="1200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6127241959</a:t>
            </a:r>
            <a:r>
              <a:rPr lang="en-US" sz="1200" dirty="0">
                <a:solidFill>
                  <a:schemeClr val="bg1"/>
                </a:solidFill>
                <a:sym typeface="+mn-ea"/>
              </a:rPr>
              <a:t>****</a:t>
            </a:r>
            <a:r>
              <a:rPr sz="1200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0017</a:t>
            </a: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endParaRPr lang="en-US" altLang="zh-CN" sz="1200" dirty="0">
              <a:solidFill>
                <a:schemeClr val="bg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lvl="0" indent="0" algn="just">
              <a:lnSpc>
                <a:spcPts val="2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户籍所在地：陕西省榆林市横山县</a:t>
            </a:r>
          </a:p>
          <a:p>
            <a:pPr lvl="0" indent="0" algn="just">
              <a:lnSpc>
                <a:spcPts val="2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执行标的：</a:t>
            </a:r>
            <a:r>
              <a:rPr lang="en-US" altLang="zh-CN" sz="1200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75.9</a:t>
            </a: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万元</a:t>
            </a:r>
          </a:p>
          <a:p>
            <a:pPr lvl="0" indent="0" algn="just">
              <a:lnSpc>
                <a:spcPts val="2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执行案号</a:t>
            </a:r>
            <a:r>
              <a:rPr lang="en-US" altLang="zh-CN" sz="1200" dirty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:</a:t>
            </a: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r>
              <a:rPr sz="1200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（2016）陕0802执3946号</a:t>
            </a: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endParaRPr lang="zh-CN" altLang="en-US" sz="1200" dirty="0">
              <a:solidFill>
                <a:schemeClr val="bg1"/>
              </a:solidFill>
              <a:latin typeface="Arial" panose="020B0604020202020204" pitchFamily="34" charset="0"/>
              <a:ea typeface="方正大黑简体" charset="-122"/>
            </a:endParaRPr>
          </a:p>
        </p:txBody>
      </p:sp>
      <p:pic>
        <p:nvPicPr>
          <p:cNvPr id="9" name="图片 8" descr="孟三毛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30338" y="1430338"/>
            <a:ext cx="2366962" cy="2841625"/>
          </a:xfrm>
          <a:prstGeom prst="rect">
            <a:avLst/>
          </a:prstGeom>
        </p:spPr>
      </p:pic>
      <p:pic>
        <p:nvPicPr>
          <p:cNvPr id="10" name="图片 9" descr="马建民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16525" y="1430337"/>
            <a:ext cx="2274888" cy="2841626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Grp="1"/>
          </p:cNvSpPr>
          <p:nvPr>
            <p:ph type="ctrTitle"/>
          </p:nvPr>
        </p:nvSpPr>
        <p:spPr>
          <a:xfrm>
            <a:off x="1598613" y="144463"/>
            <a:ext cx="7545387" cy="1349375"/>
          </a:xfrm>
        </p:spPr>
        <p:txBody>
          <a:bodyPr wrap="square" lIns="91440" tIns="45720" rIns="91440" bIns="45720" anchor="ctr"/>
          <a:lstStyle>
            <a:lvl1pPr lvl="0">
              <a:defRPr/>
            </a:lvl1pPr>
          </a:lstStyle>
          <a:p>
            <a:pPr lvl="0" eaLnBrk="1" hangingPunct="1"/>
            <a:r>
              <a:rPr lang="zh-CN" altLang="en-US" sz="2800" dirty="0">
                <a:solidFill>
                  <a:schemeClr val="bg1"/>
                </a:solidFill>
                <a:ea typeface="方正大黑简体" charset="-122"/>
              </a:rPr>
              <a:t>榆林市中级人民法院</a:t>
            </a:r>
            <a:r>
              <a:rPr lang="zh-CN" altLang="en-US" sz="2800" dirty="0" smtClean="0">
                <a:solidFill>
                  <a:schemeClr val="bg1"/>
                </a:solidFill>
                <a:ea typeface="方正大黑简体" charset="-122"/>
              </a:rPr>
              <a:t>第九批</a:t>
            </a:r>
            <a:r>
              <a:rPr lang="zh-CN" altLang="en-US" sz="2800" dirty="0">
                <a:solidFill>
                  <a:schemeClr val="bg1"/>
                </a:solidFill>
                <a:ea typeface="方正大黑简体" charset="-122"/>
              </a:rPr>
              <a:t>失信</a:t>
            </a:r>
            <a:r>
              <a:rPr lang="zh-CN" altLang="en-US" sz="2400" b="1" dirty="0">
                <a:solidFill>
                  <a:srgbClr val="FFFF00"/>
                </a:solidFill>
                <a:ea typeface="方正大黑简体" charset="-122"/>
              </a:rPr>
              <a:t>被 执 行 人 </a:t>
            </a:r>
            <a:r>
              <a:rPr lang="zh-CN" altLang="en-US" sz="2800" dirty="0">
                <a:solidFill>
                  <a:schemeClr val="bg1"/>
                </a:solidFill>
                <a:ea typeface="方正大黑简体" charset="-122"/>
              </a:rPr>
              <a:t>名单</a:t>
            </a:r>
            <a:r>
              <a:rPr lang="zh-CN" altLang="en-US" sz="3200" dirty="0">
                <a:solidFill>
                  <a:schemeClr val="bg1"/>
                </a:solidFill>
                <a:ea typeface="方正大黑简体" charset="-122"/>
              </a:rPr>
              <a:t/>
            </a:r>
            <a:br>
              <a:rPr lang="zh-CN" altLang="en-US" sz="3200" dirty="0">
                <a:solidFill>
                  <a:schemeClr val="bg1"/>
                </a:solidFill>
                <a:ea typeface="方正大黑简体" charset="-122"/>
              </a:rPr>
            </a:br>
            <a:r>
              <a:rPr lang="zh-CN" altLang="en-US" sz="2200" b="1" dirty="0">
                <a:solidFill>
                  <a:schemeClr val="folHlink"/>
                </a:solidFill>
                <a:ea typeface="仿宋" panose="02010609060101010101" pitchFamily="1" charset="-122"/>
              </a:rPr>
              <a:t>严厉打击老赖</a:t>
            </a:r>
            <a:r>
              <a:rPr lang="zh-CN" altLang="en-US" sz="2200" b="1" dirty="0">
                <a:solidFill>
                  <a:schemeClr val="folHlink"/>
                </a:solidFill>
                <a:latin typeface="仿宋" panose="02010609060101010101" pitchFamily="1" charset="-122"/>
                <a:ea typeface="仿宋" panose="02010609060101010101" pitchFamily="1" charset="-122"/>
              </a:rPr>
              <a:t>   </a:t>
            </a:r>
            <a:r>
              <a:rPr lang="en-US" altLang="zh-CN" sz="2200" b="1" dirty="0">
                <a:solidFill>
                  <a:schemeClr val="folHlink"/>
                </a:solidFill>
                <a:latin typeface="仿宋" panose="02010609060101010101" pitchFamily="1" charset="-122"/>
                <a:ea typeface="仿宋" panose="02010609060101010101" pitchFamily="1" charset="-122"/>
              </a:rPr>
              <a:t>           </a:t>
            </a:r>
            <a:r>
              <a:rPr lang="zh-CN" altLang="en-US" sz="2200" b="1" dirty="0">
                <a:solidFill>
                  <a:schemeClr val="folHlink"/>
                </a:solidFill>
                <a:latin typeface="仿宋" panose="02010609060101010101" pitchFamily="1" charset="-122"/>
                <a:ea typeface="仿宋" panose="02010609060101010101" pitchFamily="1" charset="-122"/>
              </a:rPr>
              <a:t>  重塑诚信榆林</a:t>
            </a:r>
          </a:p>
        </p:txBody>
      </p:sp>
      <p:sp>
        <p:nvSpPr>
          <p:cNvPr id="34818" name="Rectangle 3"/>
          <p:cNvSpPr>
            <a:spLocks noGrp="1"/>
          </p:cNvSpPr>
          <p:nvPr>
            <p:ph type="subTitle"/>
          </p:nvPr>
        </p:nvSpPr>
        <p:spPr>
          <a:xfrm>
            <a:off x="1316038" y="4271963"/>
            <a:ext cx="2903537" cy="1928812"/>
          </a:xfrm>
        </p:spPr>
        <p:txBody>
          <a:bodyPr wrap="square" lIns="91440" tIns="45720" rIns="91440" bIns="45720" anchor="t"/>
          <a:lstStyle>
            <a:lvl1pPr marL="0" lvl="0" indent="0" algn="ctr">
              <a:defRPr/>
            </a:lvl1pPr>
            <a:lvl2pPr marL="457200" lvl="1" indent="0" algn="ctr">
              <a:defRPr/>
            </a:lvl2pPr>
            <a:lvl3pPr marL="914400" lvl="2" indent="0" algn="ctr">
              <a:defRPr/>
            </a:lvl3pPr>
            <a:lvl4pPr marL="1371600" lvl="3" indent="0" algn="ctr">
              <a:defRPr/>
            </a:lvl4pPr>
            <a:lvl5pPr marL="1828800" lvl="4" indent="0" algn="ctr">
              <a:defRPr/>
            </a:lvl5pPr>
          </a:lstStyle>
          <a:p>
            <a:pPr marL="0" lvl="0" indent="0" algn="just" eaLnBrk="1" hangingPunct="1">
              <a:spcBef>
                <a:spcPct val="80000"/>
              </a:spcBef>
              <a:buNone/>
            </a:pPr>
            <a:r>
              <a:rPr lang="zh-CN" altLang="en-US" sz="1200" dirty="0">
                <a:solidFill>
                  <a:schemeClr val="bg1"/>
                </a:solidFill>
                <a:ea typeface="方正大黑简体" charset="-122"/>
              </a:rPr>
              <a:t>执行法院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：榆阳区人民法院</a:t>
            </a:r>
            <a:r>
              <a:rPr lang="zh-CN" altLang="en-US" sz="1200" dirty="0" smtClean="0">
                <a:solidFill>
                  <a:schemeClr val="bg1"/>
                </a:solidFill>
                <a:sym typeface="+mn-ea"/>
              </a:rPr>
              <a:t> </a:t>
            </a:r>
            <a:r>
              <a:rPr lang="zh-CN" altLang="en-US" sz="1200" dirty="0" smtClean="0">
                <a:solidFill>
                  <a:schemeClr val="bg1"/>
                </a:solidFill>
              </a:rPr>
              <a:t> </a:t>
            </a:r>
            <a:endParaRPr lang="zh-CN" altLang="en-US" sz="1200" dirty="0">
              <a:solidFill>
                <a:schemeClr val="bg1"/>
              </a:solidFill>
              <a:ea typeface="方正大黑简体" charset="-122"/>
            </a:endParaRPr>
          </a:p>
          <a:p>
            <a:pPr lvl="0" algn="just" eaLnBrk="1" hangingPunct="1">
              <a:buNone/>
            </a:pPr>
            <a:r>
              <a:rPr lang="zh-CN" altLang="en-US" sz="1200" dirty="0">
                <a:solidFill>
                  <a:schemeClr val="bg1"/>
                </a:solidFill>
                <a:ea typeface="方正大黑简体" charset="-122"/>
              </a:rPr>
              <a:t>被执行人姓名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：</a:t>
            </a:r>
            <a:r>
              <a:rPr lang="zh-CN" altLang="en-US" sz="1800" b="1" dirty="0" smtClean="0">
                <a:solidFill>
                  <a:srgbClr val="92D05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李志云</a:t>
            </a:r>
            <a:endParaRPr lang="zh-CN" altLang="en-US" sz="1200" b="1" dirty="0">
              <a:solidFill>
                <a:srgbClr val="92D050"/>
              </a:solidFill>
              <a:ea typeface="方正大黑简体" charset="-122"/>
            </a:endParaRPr>
          </a:p>
          <a:p>
            <a:pPr marL="0" lvl="0" indent="0" algn="just" eaLnBrk="1" hangingPunct="1">
              <a:buNone/>
            </a:pPr>
            <a:r>
              <a:rPr lang="zh-CN" altLang="en-US" sz="1200" dirty="0">
                <a:solidFill>
                  <a:schemeClr val="bg1"/>
                </a:solidFill>
                <a:ea typeface="方正大黑简体" charset="-122"/>
              </a:rPr>
              <a:t>身份证号码：</a:t>
            </a:r>
            <a:endParaRPr lang="en-US" altLang="zh-CN" sz="1200" dirty="0">
              <a:solidFill>
                <a:schemeClr val="bg1"/>
              </a:solidFill>
              <a:ea typeface="方正大黑简体" charset="-122"/>
            </a:endParaRPr>
          </a:p>
          <a:p>
            <a:pPr lvl="0" algn="just" eaLnBrk="1" hangingPunct="1">
              <a:buNone/>
            </a:pPr>
            <a:r>
              <a:rPr lang="en-US" altLang="zh-CN" sz="1200" dirty="0" smtClean="0">
                <a:solidFill>
                  <a:schemeClr val="bg1"/>
                </a:solidFill>
              </a:rPr>
              <a:t>6127011982</a:t>
            </a:r>
            <a:r>
              <a:rPr lang="en-US" sz="1200" dirty="0">
                <a:solidFill>
                  <a:schemeClr val="bg1"/>
                </a:solidFill>
                <a:sym typeface="+mn-ea"/>
              </a:rPr>
              <a:t>****</a:t>
            </a:r>
            <a:r>
              <a:rPr lang="en-US" altLang="zh-CN" sz="1200" dirty="0" smtClean="0">
                <a:solidFill>
                  <a:schemeClr val="bg1"/>
                </a:solidFill>
              </a:rPr>
              <a:t>3411</a:t>
            </a:r>
          </a:p>
          <a:p>
            <a:pPr lvl="0" algn="just" eaLnBrk="1" hangingPunct="1">
              <a:buNone/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户</a:t>
            </a:r>
            <a:r>
              <a:rPr lang="zh-CN" altLang="en-US" sz="1200" dirty="0">
                <a:solidFill>
                  <a:schemeClr val="bg1"/>
                </a:solidFill>
                <a:ea typeface="方正大黑简体" charset="-122"/>
              </a:rPr>
              <a:t>籍所在地：陕西省榆林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市榆阳区</a:t>
            </a:r>
            <a:endParaRPr lang="en-US" altLang="zh-CN" sz="1200" dirty="0">
              <a:solidFill>
                <a:schemeClr val="bg1"/>
              </a:solidFill>
              <a:ea typeface="方正大黑简体" charset="-122"/>
            </a:endParaRPr>
          </a:p>
          <a:p>
            <a:pPr marL="0" lvl="0" indent="0" algn="just" eaLnBrk="1" hangingPunct="1">
              <a:buNone/>
            </a:pPr>
            <a:r>
              <a:rPr lang="zh-CN" altLang="en-US" sz="1200" dirty="0">
                <a:solidFill>
                  <a:schemeClr val="bg1"/>
                </a:solidFill>
                <a:ea typeface="方正大黑简体" charset="-122"/>
              </a:rPr>
              <a:t>执行标的：</a:t>
            </a:r>
            <a:r>
              <a:rPr lang="en-US" altLang="zh-CN" sz="1200" dirty="0">
                <a:solidFill>
                  <a:schemeClr val="bg1"/>
                </a:solidFill>
              </a:rPr>
              <a:t>81</a:t>
            </a:r>
            <a:r>
              <a:rPr lang="zh-CN" altLang="en-US" sz="1200" dirty="0">
                <a:solidFill>
                  <a:schemeClr val="bg1"/>
                </a:solidFill>
                <a:ea typeface="方正大黑简体" charset="-122"/>
              </a:rPr>
              <a:t>万元</a:t>
            </a:r>
          </a:p>
          <a:p>
            <a:pPr marL="0" lvl="0" indent="0" algn="just" eaLnBrk="1" hangingPunct="1">
              <a:buNone/>
            </a:pPr>
            <a:r>
              <a:rPr lang="zh-CN" altLang="en-US" sz="1200" dirty="0">
                <a:solidFill>
                  <a:schemeClr val="bg1"/>
                </a:solidFill>
                <a:ea typeface="方正大黑简体" charset="-122"/>
              </a:rPr>
              <a:t>执行案号</a:t>
            </a:r>
            <a:r>
              <a:rPr lang="en-US" altLang="zh-CN" sz="1200" dirty="0">
                <a:solidFill>
                  <a:schemeClr val="bg1"/>
                </a:solidFill>
                <a:ea typeface="方正大黑简体" charset="-122"/>
              </a:rPr>
              <a:t>:</a:t>
            </a:r>
            <a:r>
              <a:rPr lang="zh-CN" altLang="en-US" sz="1200" dirty="0">
                <a:solidFill>
                  <a:schemeClr val="bg1"/>
                </a:solidFill>
              </a:rPr>
              <a:t> </a:t>
            </a:r>
            <a:r>
              <a:rPr sz="1200" dirty="0">
                <a:solidFill>
                  <a:schemeClr val="bg1"/>
                </a:solidFill>
              </a:rPr>
              <a:t>（2016）陕0802执737号</a:t>
            </a:r>
            <a:r>
              <a:rPr lang="zh-CN" altLang="en-US" sz="1200" dirty="0">
                <a:solidFill>
                  <a:schemeClr val="bg1"/>
                </a:solidFill>
              </a:rPr>
              <a:t> </a:t>
            </a:r>
            <a:endParaRPr lang="zh-CN" altLang="en-US" sz="1200" dirty="0">
              <a:solidFill>
                <a:schemeClr val="bg1"/>
              </a:solidFill>
              <a:ea typeface="方正大黑简体" charset="-122"/>
            </a:endParaRPr>
          </a:p>
        </p:txBody>
      </p:sp>
      <p:sp>
        <p:nvSpPr>
          <p:cNvPr id="34819" name="Rectangle 4"/>
          <p:cNvSpPr/>
          <p:nvPr/>
        </p:nvSpPr>
        <p:spPr>
          <a:xfrm>
            <a:off x="1430338" y="1439863"/>
            <a:ext cx="2366962" cy="28321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lstStyle/>
          <a:p>
            <a:pPr lvl="0" indent="0"/>
            <a:endParaRPr lang="zh-CN" altLang="en-US" sz="1200" dirty="0">
              <a:latin typeface="Arial" panose="020B0604020202020204" pitchFamily="34" charset="0"/>
              <a:ea typeface="方正大黑简体" charset="-122"/>
            </a:endParaRPr>
          </a:p>
        </p:txBody>
      </p:sp>
      <p:pic>
        <p:nvPicPr>
          <p:cNvPr id="34820" name="Picture 5" descr="fh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1638" y="339725"/>
            <a:ext cx="914400" cy="914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4821" name="Rectangle 16"/>
          <p:cNvSpPr>
            <a:spLocks noGrp="1"/>
          </p:cNvSpPr>
          <p:nvPr/>
        </p:nvSpPr>
        <p:spPr>
          <a:xfrm>
            <a:off x="512763" y="6503988"/>
            <a:ext cx="8012112" cy="354012"/>
          </a:xfrm>
          <a:prstGeom prst="rect">
            <a:avLst/>
          </a:prstGeom>
          <a:noFill/>
          <a:ln w="9525">
            <a:noFill/>
          </a:ln>
        </p:spPr>
        <p:txBody>
          <a:bodyPr lIns="90170" tIns="46990" rIns="90170" bIns="46990" anchor="t"/>
          <a:lstStyle/>
          <a:p>
            <a:pPr lvl="0" indent="0" algn="ctr">
              <a:lnSpc>
                <a:spcPct val="80000"/>
              </a:lnSpc>
              <a:spcBef>
                <a:spcPct val="80000"/>
              </a:spcBef>
            </a:pPr>
            <a:r>
              <a:rPr lang="zh-CN" altLang="en-US" sz="2000" dirty="0">
                <a:solidFill>
                  <a:srgbClr val="FFFF00"/>
                </a:solidFill>
                <a:latin typeface="Arial" panose="020B0604020202020204" pitchFamily="34" charset="0"/>
                <a:ea typeface="方正美黑简体" charset="-122"/>
              </a:rPr>
              <a:t>榆林市中级人民法院举报电话：0912-3260553       </a:t>
            </a:r>
          </a:p>
        </p:txBody>
      </p:sp>
      <p:sp>
        <p:nvSpPr>
          <p:cNvPr id="34822" name="Rectangle 4"/>
          <p:cNvSpPr/>
          <p:nvPr/>
        </p:nvSpPr>
        <p:spPr>
          <a:xfrm>
            <a:off x="5216525" y="1430338"/>
            <a:ext cx="2274888" cy="2841625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lstStyle/>
          <a:p>
            <a:pPr lvl="0" indent="0"/>
            <a:endParaRPr lang="zh-CN" altLang="en-US" sz="1200" dirty="0">
              <a:latin typeface="Arial" panose="020B0604020202020204" pitchFamily="34" charset="0"/>
              <a:ea typeface="方正大黑简体" charset="-122"/>
            </a:endParaRPr>
          </a:p>
        </p:txBody>
      </p:sp>
      <p:sp>
        <p:nvSpPr>
          <p:cNvPr id="34823" name="Rectangle 3"/>
          <p:cNvSpPr txBox="1"/>
          <p:nvPr/>
        </p:nvSpPr>
        <p:spPr>
          <a:xfrm>
            <a:off x="5216525" y="4271963"/>
            <a:ext cx="2903538" cy="1928812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 algn="just">
              <a:lnSpc>
                <a:spcPts val="2000"/>
              </a:lnSpc>
              <a:spcBef>
                <a:spcPct val="80000"/>
              </a:spcBef>
            </a:pP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执行法院</a:t>
            </a:r>
            <a:r>
              <a:rPr lang="zh-CN" altLang="en-US" sz="1200" dirty="0" smtClean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：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榆阳区人民法院</a:t>
            </a:r>
            <a:endParaRPr lang="zh-CN" altLang="en-US" sz="1200" dirty="0">
              <a:solidFill>
                <a:schemeClr val="bg1"/>
              </a:solidFill>
              <a:latin typeface="Arial" panose="020B0604020202020204" pitchFamily="34" charset="0"/>
              <a:ea typeface="方正大黑简体" charset="-122"/>
            </a:endParaRPr>
          </a:p>
          <a:p>
            <a:pPr lvl="0" algn="just">
              <a:lnSpc>
                <a:spcPts val="2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被执行人姓名</a:t>
            </a:r>
            <a:r>
              <a:rPr lang="en-US" altLang="zh-CN" sz="1200" dirty="0" smtClean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:</a:t>
            </a:r>
            <a:r>
              <a:rPr lang="zh-CN" altLang="en-US" b="1" dirty="0" smtClean="0">
                <a:solidFill>
                  <a:srgbClr val="92D050"/>
                </a:solidFill>
              </a:rPr>
              <a:t>万成</a:t>
            </a:r>
            <a:endParaRPr lang="zh-CN" altLang="en-US" b="1" dirty="0">
              <a:solidFill>
                <a:srgbClr val="92D05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lvl="0" indent="0" algn="just">
              <a:lnSpc>
                <a:spcPts val="2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身份证号码：</a:t>
            </a:r>
            <a:endParaRPr lang="en-US" altLang="zh-CN" sz="1200" dirty="0">
              <a:solidFill>
                <a:schemeClr val="bg1"/>
              </a:solidFill>
              <a:latin typeface="Arial" panose="020B0604020202020204" pitchFamily="34" charset="0"/>
              <a:ea typeface="方正大黑简体" charset="-122"/>
            </a:endParaRPr>
          </a:p>
          <a:p>
            <a:pPr lvl="0" algn="just">
              <a:lnSpc>
                <a:spcPts val="2000"/>
              </a:lnSpc>
            </a:pPr>
            <a:r>
              <a:rPr lang="en-US" altLang="zh-CN" sz="1200" dirty="0" smtClean="0">
                <a:solidFill>
                  <a:schemeClr val="bg1"/>
                </a:solidFill>
              </a:rPr>
              <a:t>6127011975</a:t>
            </a:r>
            <a:r>
              <a:rPr lang="en-US" sz="1200" dirty="0">
                <a:solidFill>
                  <a:schemeClr val="bg1"/>
                </a:solidFill>
                <a:sym typeface="+mn-ea"/>
              </a:rPr>
              <a:t>****</a:t>
            </a:r>
            <a:r>
              <a:rPr lang="en-US" altLang="zh-CN" sz="1200" dirty="0" smtClean="0">
                <a:solidFill>
                  <a:schemeClr val="bg1"/>
                </a:solidFill>
              </a:rPr>
              <a:t>0010</a:t>
            </a:r>
          </a:p>
          <a:p>
            <a:pPr lvl="0" algn="just">
              <a:lnSpc>
                <a:spcPts val="2000"/>
              </a:lnSpc>
            </a:pPr>
            <a:r>
              <a:rPr lang="zh-CN" altLang="en-US" sz="1200" dirty="0" smtClean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户</a:t>
            </a: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籍所在地：陕西省榆林</a:t>
            </a:r>
            <a:r>
              <a:rPr lang="zh-CN" altLang="en-US" sz="1200" dirty="0" smtClean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市榆阳区</a:t>
            </a:r>
            <a:endParaRPr lang="en-US" altLang="zh-CN" sz="1200" dirty="0">
              <a:solidFill>
                <a:schemeClr val="bg1"/>
              </a:solidFill>
              <a:latin typeface="Arial" panose="020B0604020202020204" pitchFamily="34" charset="0"/>
              <a:ea typeface="方正大黑简体" charset="-122"/>
            </a:endParaRPr>
          </a:p>
          <a:p>
            <a:pPr lvl="0" indent="0" algn="just">
              <a:lnSpc>
                <a:spcPts val="2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执行标的</a:t>
            </a:r>
            <a:r>
              <a:rPr lang="zh-CN" altLang="en-US" sz="1200" dirty="0" smtClean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：</a:t>
            </a:r>
            <a:r>
              <a:rPr lang="en-US" altLang="zh-CN" sz="1200" dirty="0" smtClean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50</a:t>
            </a:r>
            <a:r>
              <a:rPr lang="zh-CN" altLang="en-US" sz="1200" dirty="0" smtClean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万</a:t>
            </a: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元</a:t>
            </a:r>
          </a:p>
          <a:p>
            <a:pPr lvl="0" algn="just">
              <a:lnSpc>
                <a:spcPts val="2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执行案号</a:t>
            </a:r>
            <a:r>
              <a:rPr lang="en-US" altLang="zh-CN" sz="1200" dirty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:</a:t>
            </a: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r>
              <a:rPr lang="zh-CN" altLang="en-US" sz="1200" dirty="0" smtClean="0">
                <a:solidFill>
                  <a:schemeClr val="bg1"/>
                </a:solidFill>
              </a:rPr>
              <a:t>（</a:t>
            </a:r>
            <a:r>
              <a:rPr lang="en-US" altLang="zh-CN" sz="1200" dirty="0" smtClean="0">
                <a:solidFill>
                  <a:schemeClr val="bg1"/>
                </a:solidFill>
              </a:rPr>
              <a:t>2015</a:t>
            </a:r>
            <a:r>
              <a:rPr lang="zh-CN" altLang="en-US" sz="1200" dirty="0" smtClean="0">
                <a:solidFill>
                  <a:schemeClr val="bg1"/>
                </a:solidFill>
              </a:rPr>
              <a:t>）榆执字第</a:t>
            </a:r>
            <a:r>
              <a:rPr lang="en-US" altLang="zh-CN" sz="1200" dirty="0" smtClean="0">
                <a:solidFill>
                  <a:schemeClr val="bg1"/>
                </a:solidFill>
              </a:rPr>
              <a:t>02546</a:t>
            </a:r>
            <a:r>
              <a:rPr lang="zh-CN" altLang="en-US" sz="1200" dirty="0" smtClean="0">
                <a:solidFill>
                  <a:schemeClr val="bg1"/>
                </a:solidFill>
              </a:rPr>
              <a:t>号</a:t>
            </a:r>
            <a:endParaRPr lang="zh-CN" altLang="en-US" sz="1200" dirty="0">
              <a:solidFill>
                <a:schemeClr val="bg1"/>
              </a:solidFill>
              <a:latin typeface="Arial" panose="020B0604020202020204" pitchFamily="34" charset="0"/>
              <a:ea typeface="方正大黑简体" charset="-122"/>
            </a:endParaRPr>
          </a:p>
        </p:txBody>
      </p:sp>
      <p:pic>
        <p:nvPicPr>
          <p:cNvPr id="9" name="图片 8" descr="李志云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30338" y="1356237"/>
            <a:ext cx="2366962" cy="2915726"/>
          </a:xfrm>
          <a:prstGeom prst="rect">
            <a:avLst/>
          </a:prstGeom>
        </p:spPr>
      </p:pic>
      <p:pic>
        <p:nvPicPr>
          <p:cNvPr id="10" name="图片 9" descr="万成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16525" y="1439863"/>
            <a:ext cx="2299075" cy="28321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/>
          </p:cNvSpPr>
          <p:nvPr>
            <p:ph type="ctrTitle"/>
          </p:nvPr>
        </p:nvSpPr>
        <p:spPr>
          <a:xfrm>
            <a:off x="1598613" y="144463"/>
            <a:ext cx="7545387" cy="1349375"/>
          </a:xfrm>
        </p:spPr>
        <p:txBody>
          <a:bodyPr wrap="square" lIns="91440" tIns="45720" rIns="91440" bIns="45720" anchor="ctr"/>
          <a:lstStyle>
            <a:lvl1pPr lvl="0">
              <a:defRPr/>
            </a:lvl1pPr>
          </a:lstStyle>
          <a:p>
            <a:pPr lvl="0" eaLnBrk="1" hangingPunct="1"/>
            <a:r>
              <a:rPr lang="zh-CN" altLang="en-US" sz="2800" dirty="0">
                <a:solidFill>
                  <a:schemeClr val="bg1"/>
                </a:solidFill>
                <a:ea typeface="方正大黑简体" charset="-122"/>
              </a:rPr>
              <a:t>榆林市中级人民法院</a:t>
            </a:r>
            <a:r>
              <a:rPr lang="zh-CN" altLang="en-US" sz="2800" dirty="0" smtClean="0">
                <a:solidFill>
                  <a:schemeClr val="bg1"/>
                </a:solidFill>
                <a:ea typeface="方正大黑简体" charset="-122"/>
              </a:rPr>
              <a:t>第九批</a:t>
            </a:r>
            <a:r>
              <a:rPr lang="zh-CN" altLang="en-US" sz="2800" dirty="0">
                <a:solidFill>
                  <a:schemeClr val="bg1"/>
                </a:solidFill>
                <a:ea typeface="方正大黑简体" charset="-122"/>
              </a:rPr>
              <a:t>失信</a:t>
            </a:r>
            <a:r>
              <a:rPr lang="zh-CN" altLang="en-US" sz="2400" b="1" dirty="0">
                <a:solidFill>
                  <a:srgbClr val="FFFF00"/>
                </a:solidFill>
                <a:ea typeface="方正大黑简体" charset="-122"/>
              </a:rPr>
              <a:t>被 执 行 人 </a:t>
            </a:r>
            <a:r>
              <a:rPr lang="zh-CN" altLang="en-US" sz="2800" dirty="0">
                <a:solidFill>
                  <a:schemeClr val="bg1"/>
                </a:solidFill>
                <a:ea typeface="方正大黑简体" charset="-122"/>
              </a:rPr>
              <a:t>名单</a:t>
            </a:r>
            <a:r>
              <a:rPr lang="zh-CN" altLang="en-US" sz="3200" dirty="0">
                <a:solidFill>
                  <a:schemeClr val="bg1"/>
                </a:solidFill>
                <a:ea typeface="方正大黑简体" charset="-122"/>
              </a:rPr>
              <a:t/>
            </a:r>
            <a:br>
              <a:rPr lang="zh-CN" altLang="en-US" sz="3200" dirty="0">
                <a:solidFill>
                  <a:schemeClr val="bg1"/>
                </a:solidFill>
                <a:ea typeface="方正大黑简体" charset="-122"/>
              </a:rPr>
            </a:br>
            <a:r>
              <a:rPr lang="zh-CN" altLang="en-US" sz="2200" b="1" dirty="0">
                <a:solidFill>
                  <a:schemeClr val="folHlink"/>
                </a:solidFill>
                <a:ea typeface="仿宋" panose="02010609060101010101" pitchFamily="1" charset="-122"/>
              </a:rPr>
              <a:t>严厉打击老赖</a:t>
            </a:r>
            <a:r>
              <a:rPr lang="zh-CN" altLang="en-US" sz="2200" b="1" dirty="0">
                <a:solidFill>
                  <a:schemeClr val="folHlink"/>
                </a:solidFill>
                <a:latin typeface="仿宋" panose="02010609060101010101" pitchFamily="1" charset="-122"/>
                <a:ea typeface="仿宋" panose="02010609060101010101" pitchFamily="1" charset="-122"/>
              </a:rPr>
              <a:t>   </a:t>
            </a:r>
            <a:r>
              <a:rPr lang="en-US" altLang="zh-CN" sz="2200" b="1" dirty="0">
                <a:solidFill>
                  <a:schemeClr val="folHlink"/>
                </a:solidFill>
                <a:latin typeface="仿宋" panose="02010609060101010101" pitchFamily="1" charset="-122"/>
                <a:ea typeface="仿宋" panose="02010609060101010101" pitchFamily="1" charset="-122"/>
              </a:rPr>
              <a:t>           </a:t>
            </a:r>
            <a:r>
              <a:rPr lang="zh-CN" altLang="en-US" sz="2200" b="1" dirty="0">
                <a:solidFill>
                  <a:schemeClr val="folHlink"/>
                </a:solidFill>
                <a:latin typeface="仿宋" panose="02010609060101010101" pitchFamily="1" charset="-122"/>
                <a:ea typeface="仿宋" panose="02010609060101010101" pitchFamily="1" charset="-122"/>
              </a:rPr>
              <a:t>  重塑诚信榆林</a:t>
            </a:r>
          </a:p>
        </p:txBody>
      </p:sp>
      <p:sp>
        <p:nvSpPr>
          <p:cNvPr id="35842" name="Rectangle 3"/>
          <p:cNvSpPr>
            <a:spLocks noGrp="1"/>
          </p:cNvSpPr>
          <p:nvPr>
            <p:ph type="subTitle"/>
          </p:nvPr>
        </p:nvSpPr>
        <p:spPr>
          <a:xfrm>
            <a:off x="1316038" y="4271963"/>
            <a:ext cx="2903537" cy="1928812"/>
          </a:xfrm>
        </p:spPr>
        <p:txBody>
          <a:bodyPr wrap="square" lIns="91440" tIns="45720" rIns="91440" bIns="45720" anchor="t"/>
          <a:lstStyle>
            <a:lvl1pPr marL="0" lvl="0" indent="0" algn="ctr">
              <a:defRPr/>
            </a:lvl1pPr>
            <a:lvl2pPr marL="457200" lvl="1" indent="0" algn="ctr">
              <a:defRPr/>
            </a:lvl2pPr>
            <a:lvl3pPr marL="914400" lvl="2" indent="0" algn="ctr">
              <a:defRPr/>
            </a:lvl3pPr>
            <a:lvl4pPr marL="1371600" lvl="3" indent="0" algn="ctr">
              <a:defRPr/>
            </a:lvl4pPr>
            <a:lvl5pPr marL="1828800" lvl="4" indent="0" algn="ctr">
              <a:defRPr/>
            </a:lvl5pPr>
          </a:lstStyle>
          <a:p>
            <a:pPr lvl="0" algn="just" eaLnBrk="1" hangingPunct="1">
              <a:spcBef>
                <a:spcPct val="80000"/>
              </a:spcBef>
              <a:buNone/>
            </a:pPr>
            <a:r>
              <a:rPr lang="zh-CN" altLang="en-US" sz="1200" dirty="0">
                <a:solidFill>
                  <a:schemeClr val="bg1"/>
                </a:solidFill>
                <a:ea typeface="方正大黑简体" charset="-122"/>
              </a:rPr>
              <a:t>执行法院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：榆阳区人民法院</a:t>
            </a:r>
            <a:endParaRPr lang="zh-CN" altLang="en-US" sz="1200" dirty="0">
              <a:solidFill>
                <a:schemeClr val="bg1"/>
              </a:solidFill>
              <a:ea typeface="方正大黑简体" charset="-122"/>
            </a:endParaRPr>
          </a:p>
          <a:p>
            <a:pPr lvl="0" algn="just" eaLnBrk="1" hangingPunct="1">
              <a:buNone/>
            </a:pPr>
            <a:r>
              <a:rPr lang="zh-CN" altLang="en-US" sz="1200" dirty="0">
                <a:solidFill>
                  <a:schemeClr val="bg1"/>
                </a:solidFill>
                <a:ea typeface="方正大黑简体" charset="-122"/>
              </a:rPr>
              <a:t>被执行人姓名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：</a:t>
            </a:r>
            <a:r>
              <a:rPr lang="zh-CN" altLang="en-US" sz="1800" b="1" dirty="0" smtClean="0">
                <a:solidFill>
                  <a:srgbClr val="92D050"/>
                </a:solidFill>
              </a:rPr>
              <a:t>王强</a:t>
            </a:r>
            <a:endParaRPr lang="zh-CN" altLang="en-US" sz="1200" b="1" dirty="0">
              <a:solidFill>
                <a:srgbClr val="92D050"/>
              </a:solidFill>
              <a:ea typeface="方正大黑简体" charset="-122"/>
            </a:endParaRPr>
          </a:p>
          <a:p>
            <a:pPr marL="0" lvl="0" indent="0" algn="just" eaLnBrk="1" hangingPunct="1">
              <a:buNone/>
            </a:pPr>
            <a:r>
              <a:rPr lang="zh-CN" altLang="en-US" sz="1200" dirty="0">
                <a:solidFill>
                  <a:schemeClr val="bg1"/>
                </a:solidFill>
                <a:ea typeface="方正大黑简体" charset="-122"/>
              </a:rPr>
              <a:t>身份证号码：</a:t>
            </a:r>
            <a:endParaRPr lang="en-US" altLang="zh-CN" sz="1200" dirty="0">
              <a:solidFill>
                <a:schemeClr val="bg1"/>
              </a:solidFill>
              <a:ea typeface="方正大黑简体" charset="-122"/>
            </a:endParaRPr>
          </a:p>
          <a:p>
            <a:pPr lvl="0" algn="just" eaLnBrk="1" hangingPunct="1">
              <a:buNone/>
            </a:pPr>
            <a:r>
              <a:rPr lang="en-US" altLang="zh-CN" sz="1200" dirty="0" smtClean="0">
                <a:solidFill>
                  <a:schemeClr val="bg1"/>
                </a:solidFill>
              </a:rPr>
              <a:t>6127011987</a:t>
            </a:r>
            <a:r>
              <a:rPr lang="en-US" sz="1200" dirty="0">
                <a:solidFill>
                  <a:schemeClr val="bg1"/>
                </a:solidFill>
                <a:sym typeface="+mn-ea"/>
              </a:rPr>
              <a:t>****</a:t>
            </a:r>
            <a:r>
              <a:rPr lang="en-US" altLang="zh-CN" sz="1200" dirty="0" smtClean="0">
                <a:solidFill>
                  <a:schemeClr val="bg1"/>
                </a:solidFill>
              </a:rPr>
              <a:t>381X</a:t>
            </a:r>
          </a:p>
          <a:p>
            <a:pPr lvl="0" algn="just" eaLnBrk="1" hangingPunct="1">
              <a:buNone/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户</a:t>
            </a:r>
            <a:r>
              <a:rPr lang="zh-CN" altLang="en-US" sz="1200" dirty="0">
                <a:solidFill>
                  <a:schemeClr val="bg1"/>
                </a:solidFill>
                <a:ea typeface="方正大黑简体" charset="-122"/>
              </a:rPr>
              <a:t>籍所在地：陕西省榆林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市榆阳区</a:t>
            </a:r>
            <a:endParaRPr lang="en-US" altLang="zh-CN" sz="1200" dirty="0">
              <a:solidFill>
                <a:schemeClr val="bg1"/>
              </a:solidFill>
              <a:ea typeface="方正大黑简体" charset="-122"/>
            </a:endParaRPr>
          </a:p>
          <a:p>
            <a:pPr lvl="0" algn="just" eaLnBrk="1" hangingPunct="1">
              <a:buNone/>
            </a:pPr>
            <a:r>
              <a:rPr lang="zh-CN" altLang="en-US" sz="1200" dirty="0">
                <a:solidFill>
                  <a:schemeClr val="bg1"/>
                </a:solidFill>
                <a:ea typeface="方正大黑简体" charset="-122"/>
              </a:rPr>
              <a:t>执行标的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：</a:t>
            </a:r>
            <a:r>
              <a:rPr lang="en-US" altLang="zh-CN" sz="1200" dirty="0" smtClean="0">
                <a:solidFill>
                  <a:schemeClr val="bg1"/>
                </a:solidFill>
              </a:rPr>
              <a:t> 51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万</a:t>
            </a:r>
            <a:r>
              <a:rPr lang="zh-CN" altLang="en-US" sz="1200" dirty="0">
                <a:solidFill>
                  <a:schemeClr val="bg1"/>
                </a:solidFill>
                <a:ea typeface="方正大黑简体" charset="-122"/>
              </a:rPr>
              <a:t>元</a:t>
            </a:r>
          </a:p>
          <a:p>
            <a:pPr lvl="0" algn="just" eaLnBrk="1" hangingPunct="1">
              <a:buNone/>
            </a:pPr>
            <a:r>
              <a:rPr lang="zh-CN" altLang="en-US" sz="1200" dirty="0">
                <a:solidFill>
                  <a:schemeClr val="bg1"/>
                </a:solidFill>
                <a:ea typeface="方正大黑简体" charset="-122"/>
              </a:rPr>
              <a:t>执行案号</a:t>
            </a:r>
            <a:r>
              <a:rPr lang="en-US" altLang="zh-CN" sz="1200" dirty="0">
                <a:solidFill>
                  <a:schemeClr val="bg1"/>
                </a:solidFill>
                <a:ea typeface="方正大黑简体" charset="-122"/>
              </a:rPr>
              <a:t>:</a:t>
            </a:r>
            <a:r>
              <a:rPr lang="zh-CN" altLang="en-US" sz="1200" dirty="0">
                <a:solidFill>
                  <a:schemeClr val="bg1"/>
                </a:solidFill>
              </a:rPr>
              <a:t> </a:t>
            </a:r>
            <a:r>
              <a:rPr lang="zh-CN" altLang="en-US" sz="1200" dirty="0" smtClean="0">
                <a:solidFill>
                  <a:schemeClr val="bg1"/>
                </a:solidFill>
              </a:rPr>
              <a:t>（</a:t>
            </a:r>
            <a:r>
              <a:rPr lang="en-US" altLang="zh-CN" sz="1200" dirty="0" smtClean="0">
                <a:solidFill>
                  <a:schemeClr val="bg1"/>
                </a:solidFill>
              </a:rPr>
              <a:t>2015</a:t>
            </a:r>
            <a:r>
              <a:rPr lang="zh-CN" altLang="en-US" sz="1200" dirty="0" smtClean="0">
                <a:solidFill>
                  <a:schemeClr val="bg1"/>
                </a:solidFill>
              </a:rPr>
              <a:t>）榆执字第</a:t>
            </a:r>
            <a:r>
              <a:rPr lang="en-US" altLang="zh-CN" sz="1200" dirty="0" smtClean="0">
                <a:solidFill>
                  <a:schemeClr val="bg1"/>
                </a:solidFill>
              </a:rPr>
              <a:t>02547</a:t>
            </a:r>
            <a:r>
              <a:rPr lang="zh-CN" altLang="en-US" sz="1200" dirty="0" smtClean="0">
                <a:solidFill>
                  <a:schemeClr val="bg1"/>
                </a:solidFill>
              </a:rPr>
              <a:t>号</a:t>
            </a:r>
            <a:endParaRPr lang="zh-CN" altLang="en-US" sz="1200" dirty="0">
              <a:solidFill>
                <a:schemeClr val="bg1"/>
              </a:solidFill>
              <a:ea typeface="方正大黑简体" charset="-122"/>
            </a:endParaRPr>
          </a:p>
        </p:txBody>
      </p:sp>
      <p:sp>
        <p:nvSpPr>
          <p:cNvPr id="35843" name="Rectangle 4"/>
          <p:cNvSpPr/>
          <p:nvPr/>
        </p:nvSpPr>
        <p:spPr>
          <a:xfrm>
            <a:off x="1430338" y="1439863"/>
            <a:ext cx="2366962" cy="28321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lstStyle/>
          <a:p>
            <a:pPr lvl="0" indent="0"/>
            <a:endParaRPr lang="zh-CN" altLang="en-US" sz="1200" dirty="0">
              <a:latin typeface="Arial" panose="020B0604020202020204" pitchFamily="34" charset="0"/>
              <a:ea typeface="方正大黑简体" charset="-122"/>
            </a:endParaRPr>
          </a:p>
        </p:txBody>
      </p:sp>
      <p:pic>
        <p:nvPicPr>
          <p:cNvPr id="35844" name="Picture 5" descr="fh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1638" y="339725"/>
            <a:ext cx="914400" cy="914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5845" name="Rectangle 16"/>
          <p:cNvSpPr>
            <a:spLocks noGrp="1"/>
          </p:cNvSpPr>
          <p:nvPr/>
        </p:nvSpPr>
        <p:spPr>
          <a:xfrm>
            <a:off x="512763" y="6503988"/>
            <a:ext cx="8012112" cy="354012"/>
          </a:xfrm>
          <a:prstGeom prst="rect">
            <a:avLst/>
          </a:prstGeom>
          <a:noFill/>
          <a:ln w="9525">
            <a:noFill/>
          </a:ln>
        </p:spPr>
        <p:txBody>
          <a:bodyPr lIns="90170" tIns="46990" rIns="90170" bIns="46990" anchor="t"/>
          <a:lstStyle/>
          <a:p>
            <a:pPr lvl="0" indent="0" algn="ctr">
              <a:lnSpc>
                <a:spcPct val="80000"/>
              </a:lnSpc>
              <a:spcBef>
                <a:spcPct val="80000"/>
              </a:spcBef>
            </a:pPr>
            <a:r>
              <a:rPr lang="zh-CN" altLang="en-US" sz="2000" dirty="0">
                <a:solidFill>
                  <a:srgbClr val="FFFF00"/>
                </a:solidFill>
                <a:latin typeface="Arial" panose="020B0604020202020204" pitchFamily="34" charset="0"/>
                <a:ea typeface="方正美黑简体" charset="-122"/>
              </a:rPr>
              <a:t>榆林市中级人民法院举报电话：0912-3260553       </a:t>
            </a:r>
          </a:p>
        </p:txBody>
      </p:sp>
      <p:sp>
        <p:nvSpPr>
          <p:cNvPr id="35846" name="Rectangle 4"/>
          <p:cNvSpPr/>
          <p:nvPr/>
        </p:nvSpPr>
        <p:spPr>
          <a:xfrm>
            <a:off x="5216525" y="1430338"/>
            <a:ext cx="2274888" cy="2841625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lstStyle/>
          <a:p>
            <a:pPr lvl="0" indent="0"/>
            <a:endParaRPr lang="zh-CN" altLang="en-US" sz="1200" dirty="0">
              <a:latin typeface="Arial" panose="020B0604020202020204" pitchFamily="34" charset="0"/>
              <a:ea typeface="方正大黑简体" charset="-122"/>
            </a:endParaRPr>
          </a:p>
        </p:txBody>
      </p:sp>
      <p:sp>
        <p:nvSpPr>
          <p:cNvPr id="35847" name="Rectangle 3"/>
          <p:cNvSpPr txBox="1"/>
          <p:nvPr/>
        </p:nvSpPr>
        <p:spPr>
          <a:xfrm>
            <a:off x="5121275" y="4271963"/>
            <a:ext cx="2903538" cy="1928812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 algn="just">
              <a:lnSpc>
                <a:spcPts val="2000"/>
              </a:lnSpc>
              <a:spcBef>
                <a:spcPct val="80000"/>
              </a:spcBef>
            </a:pP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执行法院</a:t>
            </a:r>
            <a:r>
              <a:rPr lang="zh-CN" altLang="en-US" sz="1200" dirty="0" smtClean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：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榆阳区人民法院</a:t>
            </a:r>
            <a:endParaRPr lang="zh-CN" altLang="en-US" sz="1200" dirty="0">
              <a:solidFill>
                <a:schemeClr val="bg1"/>
              </a:solidFill>
              <a:latin typeface="Arial" panose="020B0604020202020204" pitchFamily="34" charset="0"/>
              <a:ea typeface="方正大黑简体" charset="-122"/>
            </a:endParaRPr>
          </a:p>
          <a:p>
            <a:pPr lvl="0" algn="just">
              <a:lnSpc>
                <a:spcPts val="2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被执行人姓名</a:t>
            </a:r>
            <a:r>
              <a:rPr lang="en-US" altLang="zh-CN" sz="1200" dirty="0" smtClean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:</a:t>
            </a:r>
            <a:r>
              <a:rPr lang="zh-CN" altLang="en-US" b="1" dirty="0" smtClean="0">
                <a:solidFill>
                  <a:srgbClr val="92D050"/>
                </a:solidFill>
              </a:rPr>
              <a:t>张琦</a:t>
            </a:r>
            <a:endParaRPr lang="zh-CN" altLang="en-US" b="1" dirty="0">
              <a:solidFill>
                <a:srgbClr val="92D05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lvl="0" indent="0" algn="just">
              <a:lnSpc>
                <a:spcPts val="2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身份证号码：</a:t>
            </a:r>
            <a:endParaRPr lang="en-US" altLang="zh-CN" sz="1200" dirty="0">
              <a:solidFill>
                <a:schemeClr val="bg1"/>
              </a:solidFill>
              <a:latin typeface="Arial" panose="020B0604020202020204" pitchFamily="34" charset="0"/>
              <a:ea typeface="方正大黑简体" charset="-122"/>
            </a:endParaRPr>
          </a:p>
          <a:p>
            <a:pPr lvl="0" algn="just">
              <a:lnSpc>
                <a:spcPts val="2000"/>
              </a:lnSpc>
            </a:pPr>
            <a:r>
              <a:rPr lang="en-US" altLang="zh-CN" sz="1200" dirty="0" smtClean="0">
                <a:solidFill>
                  <a:schemeClr val="bg1"/>
                </a:solidFill>
              </a:rPr>
              <a:t>6104031968</a:t>
            </a:r>
            <a:r>
              <a:rPr lang="en-US" sz="1200" dirty="0">
                <a:solidFill>
                  <a:schemeClr val="bg1"/>
                </a:solidFill>
                <a:sym typeface="+mn-ea"/>
              </a:rPr>
              <a:t>****</a:t>
            </a:r>
            <a:r>
              <a:rPr lang="en-US" altLang="zh-CN" sz="1200" dirty="0" smtClean="0">
                <a:solidFill>
                  <a:schemeClr val="bg1"/>
                </a:solidFill>
              </a:rPr>
              <a:t>0030</a:t>
            </a:r>
          </a:p>
          <a:p>
            <a:pPr lvl="0" algn="just">
              <a:lnSpc>
                <a:spcPts val="2000"/>
              </a:lnSpc>
            </a:pPr>
            <a:r>
              <a:rPr lang="zh-CN" altLang="en-US" sz="1200" dirty="0" smtClean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户</a:t>
            </a: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籍所在地：陕西省咸阳市杨陵区</a:t>
            </a:r>
          </a:p>
          <a:p>
            <a:pPr lvl="0" algn="just">
              <a:lnSpc>
                <a:spcPts val="2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执行标</a:t>
            </a:r>
            <a:r>
              <a:rPr lang="zh-CN" altLang="en-US" sz="1200" dirty="0" smtClean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的：</a:t>
            </a:r>
            <a:r>
              <a:rPr lang="en-US" altLang="zh-CN" sz="1200" dirty="0" smtClean="0">
                <a:solidFill>
                  <a:schemeClr val="bg1"/>
                </a:solidFill>
              </a:rPr>
              <a:t> 373</a:t>
            </a:r>
            <a:r>
              <a:rPr lang="zh-CN" altLang="en-US" sz="1200" dirty="0" smtClean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万</a:t>
            </a: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元</a:t>
            </a:r>
          </a:p>
          <a:p>
            <a:pPr lvl="0" algn="just">
              <a:lnSpc>
                <a:spcPts val="2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执行案号</a:t>
            </a:r>
            <a:r>
              <a:rPr lang="en-US" altLang="zh-CN" sz="1200" dirty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:</a:t>
            </a: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r>
              <a:rPr lang="zh-CN" altLang="en-US" sz="1200" dirty="0" smtClean="0">
                <a:solidFill>
                  <a:schemeClr val="bg1"/>
                </a:solidFill>
              </a:rPr>
              <a:t>（</a:t>
            </a:r>
            <a:r>
              <a:rPr lang="en-US" altLang="zh-CN" sz="1200" dirty="0" smtClean="0">
                <a:solidFill>
                  <a:schemeClr val="bg1"/>
                </a:solidFill>
              </a:rPr>
              <a:t>2016</a:t>
            </a:r>
            <a:r>
              <a:rPr lang="zh-CN" altLang="en-US" sz="1200" dirty="0" smtClean="0">
                <a:solidFill>
                  <a:schemeClr val="bg1"/>
                </a:solidFill>
              </a:rPr>
              <a:t>）陕</a:t>
            </a:r>
            <a:r>
              <a:rPr lang="en-US" altLang="zh-CN" sz="1200" dirty="0" smtClean="0">
                <a:solidFill>
                  <a:schemeClr val="bg1"/>
                </a:solidFill>
              </a:rPr>
              <a:t>0802</a:t>
            </a:r>
            <a:r>
              <a:rPr lang="zh-CN" altLang="en-US" sz="1200" dirty="0" smtClean="0">
                <a:solidFill>
                  <a:schemeClr val="bg1"/>
                </a:solidFill>
              </a:rPr>
              <a:t>执</a:t>
            </a:r>
            <a:r>
              <a:rPr lang="en-US" altLang="zh-CN" sz="1200" dirty="0" smtClean="0">
                <a:solidFill>
                  <a:schemeClr val="bg1"/>
                </a:solidFill>
              </a:rPr>
              <a:t>3340</a:t>
            </a:r>
            <a:r>
              <a:rPr lang="zh-CN" altLang="en-US" sz="1200" dirty="0" smtClean="0">
                <a:solidFill>
                  <a:schemeClr val="bg1"/>
                </a:solidFill>
              </a:rPr>
              <a:t>号</a:t>
            </a:r>
            <a:endParaRPr lang="zh-CN" altLang="en-US" sz="1200" dirty="0">
              <a:solidFill>
                <a:schemeClr val="bg1"/>
              </a:solidFill>
              <a:latin typeface="Arial" panose="020B0604020202020204" pitchFamily="34" charset="0"/>
              <a:ea typeface="方正大黑简体" charset="-122"/>
            </a:endParaRPr>
          </a:p>
        </p:txBody>
      </p:sp>
      <p:pic>
        <p:nvPicPr>
          <p:cNvPr id="9" name="图片 8" descr="王强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30338" y="1430338"/>
            <a:ext cx="2366962" cy="2841625"/>
          </a:xfrm>
          <a:prstGeom prst="rect">
            <a:avLst/>
          </a:prstGeom>
        </p:spPr>
      </p:pic>
      <p:pic>
        <p:nvPicPr>
          <p:cNvPr id="10" name="图片 9" descr="张琦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16525" y="1430337"/>
            <a:ext cx="2274888" cy="284162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/>
          </p:cNvSpPr>
          <p:nvPr>
            <p:ph type="ctrTitle"/>
          </p:nvPr>
        </p:nvSpPr>
        <p:spPr>
          <a:xfrm>
            <a:off x="1598613" y="144463"/>
            <a:ext cx="7545387" cy="1349375"/>
          </a:xfrm>
        </p:spPr>
        <p:txBody>
          <a:bodyPr wrap="square" lIns="91440" tIns="45720" rIns="91440" bIns="45720" anchor="ctr"/>
          <a:lstStyle>
            <a:lvl1pPr lvl="0">
              <a:defRPr/>
            </a:lvl1pPr>
          </a:lstStyle>
          <a:p>
            <a:pPr lvl="0" eaLnBrk="1" hangingPunct="1"/>
            <a:r>
              <a:rPr lang="zh-CN" altLang="en-US" sz="2800" dirty="0">
                <a:solidFill>
                  <a:schemeClr val="bg1"/>
                </a:solidFill>
                <a:ea typeface="方正大黑简体" charset="-122"/>
              </a:rPr>
              <a:t>榆林市中级人民法院</a:t>
            </a:r>
            <a:r>
              <a:rPr lang="zh-CN" altLang="en-US" sz="2800" dirty="0" smtClean="0">
                <a:solidFill>
                  <a:schemeClr val="bg1"/>
                </a:solidFill>
                <a:ea typeface="方正大黑简体" charset="-122"/>
              </a:rPr>
              <a:t>第九批</a:t>
            </a:r>
            <a:r>
              <a:rPr lang="zh-CN" altLang="en-US" sz="2800" dirty="0">
                <a:solidFill>
                  <a:schemeClr val="bg1"/>
                </a:solidFill>
                <a:ea typeface="方正大黑简体" charset="-122"/>
              </a:rPr>
              <a:t>失信</a:t>
            </a:r>
            <a:r>
              <a:rPr lang="zh-CN" altLang="en-US" sz="2400" b="1" dirty="0">
                <a:solidFill>
                  <a:srgbClr val="FFFF00"/>
                </a:solidFill>
                <a:ea typeface="方正大黑简体" charset="-122"/>
              </a:rPr>
              <a:t>被 执 行 人 </a:t>
            </a:r>
            <a:r>
              <a:rPr lang="zh-CN" altLang="en-US" sz="2800" dirty="0">
                <a:solidFill>
                  <a:schemeClr val="bg1"/>
                </a:solidFill>
                <a:ea typeface="方正大黑简体" charset="-122"/>
              </a:rPr>
              <a:t>名单</a:t>
            </a:r>
            <a:r>
              <a:rPr lang="zh-CN" altLang="en-US" sz="3200" dirty="0">
                <a:solidFill>
                  <a:schemeClr val="bg1"/>
                </a:solidFill>
                <a:ea typeface="方正大黑简体" charset="-122"/>
              </a:rPr>
              <a:t/>
            </a:r>
            <a:br>
              <a:rPr lang="zh-CN" altLang="en-US" sz="3200" dirty="0">
                <a:solidFill>
                  <a:schemeClr val="bg1"/>
                </a:solidFill>
                <a:ea typeface="方正大黑简体" charset="-122"/>
              </a:rPr>
            </a:br>
            <a:r>
              <a:rPr lang="zh-CN" altLang="en-US" sz="2200" b="1" dirty="0">
                <a:solidFill>
                  <a:schemeClr val="folHlink"/>
                </a:solidFill>
                <a:ea typeface="仿宋" panose="02010609060101010101" pitchFamily="1" charset="-122"/>
              </a:rPr>
              <a:t>严厉打击老赖</a:t>
            </a:r>
            <a:r>
              <a:rPr lang="zh-CN" altLang="en-US" sz="2200" b="1" dirty="0">
                <a:solidFill>
                  <a:schemeClr val="folHlink"/>
                </a:solidFill>
                <a:latin typeface="仿宋" panose="02010609060101010101" pitchFamily="1" charset="-122"/>
                <a:ea typeface="仿宋" panose="02010609060101010101" pitchFamily="1" charset="-122"/>
              </a:rPr>
              <a:t>   </a:t>
            </a:r>
            <a:r>
              <a:rPr lang="en-US" altLang="zh-CN" sz="2200" b="1" dirty="0">
                <a:solidFill>
                  <a:schemeClr val="folHlink"/>
                </a:solidFill>
                <a:latin typeface="仿宋" panose="02010609060101010101" pitchFamily="1" charset="-122"/>
                <a:ea typeface="仿宋" panose="02010609060101010101" pitchFamily="1" charset="-122"/>
              </a:rPr>
              <a:t>           </a:t>
            </a:r>
            <a:r>
              <a:rPr lang="zh-CN" altLang="en-US" sz="2200" b="1" dirty="0">
                <a:solidFill>
                  <a:schemeClr val="folHlink"/>
                </a:solidFill>
                <a:latin typeface="仿宋" panose="02010609060101010101" pitchFamily="1" charset="-122"/>
                <a:ea typeface="仿宋" panose="02010609060101010101" pitchFamily="1" charset="-122"/>
              </a:rPr>
              <a:t>  重塑诚信榆林</a:t>
            </a:r>
          </a:p>
        </p:txBody>
      </p:sp>
      <p:sp>
        <p:nvSpPr>
          <p:cNvPr id="16387" name="Rectangle 4"/>
          <p:cNvSpPr/>
          <p:nvPr/>
        </p:nvSpPr>
        <p:spPr>
          <a:xfrm>
            <a:off x="1430338" y="1439863"/>
            <a:ext cx="2366962" cy="28321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lstStyle/>
          <a:p>
            <a:pPr lvl="0" indent="0"/>
            <a:endParaRPr lang="zh-CN" altLang="en-US" sz="1200" dirty="0">
              <a:latin typeface="Arial" panose="020B0604020202020204" pitchFamily="34" charset="0"/>
              <a:ea typeface="方正大黑简体" charset="-122"/>
            </a:endParaRPr>
          </a:p>
        </p:txBody>
      </p:sp>
      <p:pic>
        <p:nvPicPr>
          <p:cNvPr id="16388" name="Picture 5" descr="fh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1638" y="339725"/>
            <a:ext cx="914400" cy="914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389" name="Rectangle 16"/>
          <p:cNvSpPr>
            <a:spLocks noGrp="1"/>
          </p:cNvSpPr>
          <p:nvPr/>
        </p:nvSpPr>
        <p:spPr>
          <a:xfrm>
            <a:off x="512763" y="6503988"/>
            <a:ext cx="8012112" cy="354012"/>
          </a:xfrm>
          <a:prstGeom prst="rect">
            <a:avLst/>
          </a:prstGeom>
          <a:noFill/>
          <a:ln w="9525">
            <a:noFill/>
          </a:ln>
        </p:spPr>
        <p:txBody>
          <a:bodyPr lIns="90170" tIns="46990" rIns="90170" bIns="46990" anchor="t"/>
          <a:lstStyle/>
          <a:p>
            <a:pPr lvl="0" indent="0" algn="ctr">
              <a:lnSpc>
                <a:spcPct val="80000"/>
              </a:lnSpc>
              <a:spcBef>
                <a:spcPct val="80000"/>
              </a:spcBef>
            </a:pPr>
            <a:r>
              <a:rPr lang="zh-CN" altLang="en-US" sz="2000" dirty="0">
                <a:solidFill>
                  <a:srgbClr val="FFFF00"/>
                </a:solidFill>
                <a:latin typeface="Arial" panose="020B0604020202020204" pitchFamily="34" charset="0"/>
                <a:ea typeface="方正美黑简体" charset="-122"/>
              </a:rPr>
              <a:t>榆林市中级人民法院举报电话：0912-3260553       </a:t>
            </a:r>
          </a:p>
        </p:txBody>
      </p:sp>
      <p:sp>
        <p:nvSpPr>
          <p:cNvPr id="16390" name="Rectangle 4"/>
          <p:cNvSpPr/>
          <p:nvPr/>
        </p:nvSpPr>
        <p:spPr>
          <a:xfrm>
            <a:off x="5216525" y="1430338"/>
            <a:ext cx="2274888" cy="2841625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lstStyle/>
          <a:p>
            <a:pPr lvl="0" indent="0"/>
            <a:endParaRPr lang="zh-CN" altLang="en-US" sz="1200" dirty="0">
              <a:latin typeface="Arial" panose="020B0604020202020204" pitchFamily="34" charset="0"/>
              <a:ea typeface="方正大黑简体" charset="-122"/>
            </a:endParaRPr>
          </a:p>
        </p:txBody>
      </p:sp>
      <p:sp>
        <p:nvSpPr>
          <p:cNvPr id="16391" name="Rectangle 3"/>
          <p:cNvSpPr txBox="1"/>
          <p:nvPr/>
        </p:nvSpPr>
        <p:spPr>
          <a:xfrm>
            <a:off x="5121275" y="4271963"/>
            <a:ext cx="2903538" cy="1928812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 indent="0" algn="just">
              <a:lnSpc>
                <a:spcPts val="2000"/>
              </a:lnSpc>
              <a:spcBef>
                <a:spcPct val="80000"/>
              </a:spcBef>
            </a:pP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执行法院：</a:t>
            </a:r>
            <a:r>
              <a:rPr lang="zh-CN" altLang="en-US" sz="1200" dirty="0">
                <a:solidFill>
                  <a:schemeClr val="bg1"/>
                </a:solidFill>
                <a:ea typeface="方正大黑简体" charset="-122"/>
                <a:sym typeface="+mn-ea"/>
              </a:rPr>
              <a:t>榆林市中级人民法院</a:t>
            </a:r>
            <a:r>
              <a:rPr lang="zh-CN" altLang="en-US" sz="1200" dirty="0">
                <a:solidFill>
                  <a:schemeClr val="bg1"/>
                </a:solidFill>
                <a:sym typeface="+mn-ea"/>
              </a:rPr>
              <a:t> </a:t>
            </a: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endParaRPr lang="zh-CN" altLang="en-US" sz="1200" dirty="0">
              <a:solidFill>
                <a:schemeClr val="bg1"/>
              </a:solidFill>
              <a:latin typeface="Arial" panose="020B0604020202020204" pitchFamily="34" charset="0"/>
              <a:ea typeface="方正大黑简体" charset="-122"/>
            </a:endParaRPr>
          </a:p>
          <a:p>
            <a:pPr lvl="0" indent="0" algn="just">
              <a:lnSpc>
                <a:spcPts val="2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被执行人姓名</a:t>
            </a:r>
            <a:r>
              <a:rPr lang="en-US" altLang="zh-CN" sz="1200" dirty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:</a:t>
            </a:r>
            <a:r>
              <a:rPr lang="zh-CN" altLang="en-US" b="1" dirty="0">
                <a:solidFill>
                  <a:srgbClr val="92D05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高亮东</a:t>
            </a:r>
            <a:r>
              <a:rPr lang="zh-CN" altLang="en-US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endParaRPr lang="zh-CN" altLang="en-US" b="1" dirty="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lvl="0" indent="0" algn="just">
              <a:lnSpc>
                <a:spcPts val="2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身份证号码：</a:t>
            </a:r>
            <a:endParaRPr lang="en-US" altLang="zh-CN" sz="1200" dirty="0">
              <a:solidFill>
                <a:schemeClr val="bg1"/>
              </a:solidFill>
              <a:latin typeface="Arial" panose="020B0604020202020204" pitchFamily="34" charset="0"/>
              <a:ea typeface="方正大黑简体" charset="-122"/>
            </a:endParaRPr>
          </a:p>
          <a:p>
            <a:pPr lvl="0" indent="0" algn="just">
              <a:lnSpc>
                <a:spcPts val="2000"/>
              </a:lnSpc>
            </a:pPr>
            <a:r>
              <a:rPr sz="1200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6127221975</a:t>
            </a:r>
            <a:r>
              <a:rPr lang="en-US" sz="1200" dirty="0">
                <a:solidFill>
                  <a:schemeClr val="bg1"/>
                </a:solidFill>
                <a:sym typeface="+mn-ea"/>
              </a:rPr>
              <a:t>****</a:t>
            </a:r>
            <a:r>
              <a:rPr sz="1200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0295</a:t>
            </a:r>
          </a:p>
          <a:p>
            <a:pPr lvl="0" indent="0" algn="just">
              <a:lnSpc>
                <a:spcPts val="2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户籍所在地：陕西省榆林市</a:t>
            </a:r>
            <a:r>
              <a:rPr lang="zh-CN" altLang="en-US" sz="1200" dirty="0">
                <a:solidFill>
                  <a:schemeClr val="bg1"/>
                </a:solidFill>
                <a:ea typeface="方正大黑简体" charset="-122"/>
                <a:sym typeface="+mn-ea"/>
              </a:rPr>
              <a:t>神木县</a:t>
            </a:r>
            <a:endParaRPr lang="en-US" altLang="zh-CN" sz="1200" dirty="0">
              <a:solidFill>
                <a:schemeClr val="bg1"/>
              </a:solidFill>
              <a:latin typeface="Arial" panose="020B0604020202020204" pitchFamily="34" charset="0"/>
              <a:ea typeface="方正大黑简体" charset="-122"/>
            </a:endParaRPr>
          </a:p>
          <a:p>
            <a:pPr lvl="0" indent="0" algn="just">
              <a:lnSpc>
                <a:spcPts val="2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执行标的：</a:t>
            </a:r>
            <a:r>
              <a:rPr lang="en-US" altLang="zh-CN" sz="1200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200</a:t>
            </a: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万元</a:t>
            </a:r>
          </a:p>
          <a:p>
            <a:pPr lvl="0" indent="0" algn="just">
              <a:lnSpc>
                <a:spcPts val="2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执行案号</a:t>
            </a:r>
            <a:r>
              <a:rPr lang="en-US" altLang="zh-CN" sz="1200" dirty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:</a:t>
            </a: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r>
              <a:rPr sz="1200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（2014）榆中法执字第00135号</a:t>
            </a: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endParaRPr lang="zh-CN" altLang="en-US" sz="1200" dirty="0">
              <a:solidFill>
                <a:schemeClr val="bg1"/>
              </a:solidFill>
              <a:latin typeface="Arial" panose="020B0604020202020204" pitchFamily="34" charset="0"/>
              <a:ea typeface="方正大黑简体" charset="-122"/>
            </a:endParaRPr>
          </a:p>
        </p:txBody>
      </p:sp>
      <p:sp>
        <p:nvSpPr>
          <p:cNvPr id="9" name="Rectangle 3"/>
          <p:cNvSpPr txBox="1"/>
          <p:nvPr/>
        </p:nvSpPr>
        <p:spPr>
          <a:xfrm>
            <a:off x="1316038" y="4424363"/>
            <a:ext cx="2903538" cy="1928812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 indent="0" algn="just">
              <a:lnSpc>
                <a:spcPts val="2000"/>
              </a:lnSpc>
              <a:spcBef>
                <a:spcPct val="80000"/>
              </a:spcBef>
            </a:pP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执行法院：</a:t>
            </a:r>
            <a:r>
              <a:rPr lang="zh-CN" altLang="en-US" sz="1200" dirty="0">
                <a:solidFill>
                  <a:schemeClr val="bg1"/>
                </a:solidFill>
                <a:ea typeface="方正大黑简体" charset="-122"/>
                <a:sym typeface="+mn-ea"/>
              </a:rPr>
              <a:t>榆林市中级人民法院</a:t>
            </a: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endParaRPr lang="zh-CN" altLang="en-US" sz="1200" dirty="0">
              <a:solidFill>
                <a:schemeClr val="bg1"/>
              </a:solidFill>
              <a:latin typeface="Arial" panose="020B0604020202020204" pitchFamily="34" charset="0"/>
              <a:ea typeface="方正大黑简体" charset="-122"/>
            </a:endParaRPr>
          </a:p>
          <a:p>
            <a:pPr lvl="0" indent="0" algn="just">
              <a:lnSpc>
                <a:spcPts val="2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被执行人姓名</a:t>
            </a:r>
            <a:r>
              <a:rPr lang="en-US" altLang="zh-CN" sz="1200" dirty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:</a:t>
            </a:r>
            <a:r>
              <a:rPr lang="zh-CN" altLang="en-US" b="1" dirty="0">
                <a:solidFill>
                  <a:srgbClr val="92D05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呼星宇</a:t>
            </a:r>
            <a:r>
              <a:rPr lang="zh-CN" altLang="en-US" dirty="0">
                <a:solidFill>
                  <a:srgbClr val="92D05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endParaRPr lang="zh-CN" altLang="en-US" b="1" dirty="0">
              <a:solidFill>
                <a:srgbClr val="92D05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lvl="0" indent="0" algn="just">
              <a:lnSpc>
                <a:spcPts val="2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身份证号码：</a:t>
            </a:r>
            <a:endParaRPr lang="en-US" altLang="zh-CN" sz="1200" dirty="0">
              <a:solidFill>
                <a:schemeClr val="bg1"/>
              </a:solidFill>
              <a:latin typeface="Arial" panose="020B0604020202020204" pitchFamily="34" charset="0"/>
              <a:ea typeface="方正大黑简体" charset="-122"/>
            </a:endParaRPr>
          </a:p>
          <a:p>
            <a:pPr lvl="0" indent="0" algn="just">
              <a:lnSpc>
                <a:spcPts val="2000"/>
              </a:lnSpc>
            </a:pPr>
            <a:r>
              <a:rPr sz="1200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6127221982</a:t>
            </a:r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****</a:t>
            </a:r>
            <a:r>
              <a:rPr sz="1200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3056</a:t>
            </a:r>
          </a:p>
          <a:p>
            <a:pPr lvl="0" indent="0" algn="just">
              <a:lnSpc>
                <a:spcPts val="2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户籍所在地：陕西省榆林市神木县</a:t>
            </a:r>
            <a:endParaRPr lang="en-US" altLang="zh-CN" sz="1200" dirty="0">
              <a:solidFill>
                <a:schemeClr val="bg1"/>
              </a:solidFill>
              <a:latin typeface="Arial" panose="020B0604020202020204" pitchFamily="34" charset="0"/>
              <a:ea typeface="方正大黑简体" charset="-122"/>
            </a:endParaRPr>
          </a:p>
          <a:p>
            <a:pPr lvl="0" indent="0" algn="just">
              <a:lnSpc>
                <a:spcPts val="2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执行标的：</a:t>
            </a:r>
            <a:r>
              <a:rPr lang="en-US" altLang="zh-CN" sz="1200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791</a:t>
            </a: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万元</a:t>
            </a:r>
          </a:p>
          <a:p>
            <a:pPr lvl="0" indent="0" algn="just">
              <a:lnSpc>
                <a:spcPts val="2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执行案号</a:t>
            </a:r>
            <a:r>
              <a:rPr lang="en-US" altLang="zh-CN" sz="1200" dirty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:</a:t>
            </a: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r>
              <a:rPr sz="1200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（2016）陕08执150号</a:t>
            </a:r>
          </a:p>
        </p:txBody>
      </p:sp>
      <p:pic>
        <p:nvPicPr>
          <p:cNvPr id="10" name="图片 9" descr="呼星宇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30338" y="1439863"/>
            <a:ext cx="2366962" cy="2915726"/>
          </a:xfrm>
          <a:prstGeom prst="rect">
            <a:avLst/>
          </a:prstGeom>
        </p:spPr>
      </p:pic>
      <p:pic>
        <p:nvPicPr>
          <p:cNvPr id="11" name="图片 10" descr="高亮东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16525" y="1439863"/>
            <a:ext cx="2299075" cy="28321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/>
          <p:cNvSpPr>
            <a:spLocks noGrp="1"/>
          </p:cNvSpPr>
          <p:nvPr>
            <p:ph type="ctrTitle"/>
          </p:nvPr>
        </p:nvSpPr>
        <p:spPr>
          <a:xfrm>
            <a:off x="1598613" y="144463"/>
            <a:ext cx="7545387" cy="1349375"/>
          </a:xfrm>
        </p:spPr>
        <p:txBody>
          <a:bodyPr wrap="square" lIns="91440" tIns="45720" rIns="91440" bIns="45720" anchor="ctr"/>
          <a:lstStyle>
            <a:lvl1pPr lvl="0">
              <a:defRPr/>
            </a:lvl1pPr>
          </a:lstStyle>
          <a:p>
            <a:pPr lvl="0" eaLnBrk="1" hangingPunct="1"/>
            <a:r>
              <a:rPr lang="zh-CN" altLang="en-US" sz="2800" dirty="0">
                <a:solidFill>
                  <a:schemeClr val="bg1"/>
                </a:solidFill>
                <a:ea typeface="方正大黑简体" charset="-122"/>
              </a:rPr>
              <a:t>榆林市中级人民法院</a:t>
            </a:r>
            <a:r>
              <a:rPr lang="zh-CN" altLang="en-US" sz="2800" dirty="0" smtClean="0">
                <a:solidFill>
                  <a:schemeClr val="bg1"/>
                </a:solidFill>
                <a:ea typeface="方正大黑简体" charset="-122"/>
              </a:rPr>
              <a:t>第九批</a:t>
            </a:r>
            <a:r>
              <a:rPr lang="zh-CN" altLang="en-US" sz="2800" dirty="0">
                <a:solidFill>
                  <a:schemeClr val="bg1"/>
                </a:solidFill>
                <a:ea typeface="方正大黑简体" charset="-122"/>
              </a:rPr>
              <a:t>失信</a:t>
            </a:r>
            <a:r>
              <a:rPr lang="zh-CN" altLang="en-US" sz="2400" b="1" dirty="0">
                <a:solidFill>
                  <a:srgbClr val="FFFF00"/>
                </a:solidFill>
                <a:ea typeface="方正大黑简体" charset="-122"/>
              </a:rPr>
              <a:t>被 执 行 人 </a:t>
            </a:r>
            <a:r>
              <a:rPr lang="zh-CN" altLang="en-US" sz="2800" dirty="0">
                <a:solidFill>
                  <a:schemeClr val="bg1"/>
                </a:solidFill>
                <a:ea typeface="方正大黑简体" charset="-122"/>
              </a:rPr>
              <a:t>名单</a:t>
            </a:r>
            <a:r>
              <a:rPr lang="zh-CN" altLang="en-US" sz="3200" dirty="0">
                <a:solidFill>
                  <a:schemeClr val="bg1"/>
                </a:solidFill>
                <a:ea typeface="方正大黑简体" charset="-122"/>
              </a:rPr>
              <a:t/>
            </a:r>
            <a:br>
              <a:rPr lang="zh-CN" altLang="en-US" sz="3200" dirty="0">
                <a:solidFill>
                  <a:schemeClr val="bg1"/>
                </a:solidFill>
                <a:ea typeface="方正大黑简体" charset="-122"/>
              </a:rPr>
            </a:br>
            <a:r>
              <a:rPr lang="zh-CN" altLang="en-US" sz="2200" b="1" dirty="0">
                <a:solidFill>
                  <a:schemeClr val="folHlink"/>
                </a:solidFill>
                <a:ea typeface="仿宋" panose="02010609060101010101" pitchFamily="1" charset="-122"/>
              </a:rPr>
              <a:t>严厉打击老赖</a:t>
            </a:r>
            <a:r>
              <a:rPr lang="zh-CN" altLang="en-US" sz="2200" b="1" dirty="0">
                <a:solidFill>
                  <a:schemeClr val="folHlink"/>
                </a:solidFill>
                <a:latin typeface="仿宋" panose="02010609060101010101" pitchFamily="1" charset="-122"/>
                <a:ea typeface="仿宋" panose="02010609060101010101" pitchFamily="1" charset="-122"/>
              </a:rPr>
              <a:t>   </a:t>
            </a:r>
            <a:r>
              <a:rPr lang="en-US" altLang="zh-CN" sz="2200" b="1" dirty="0">
                <a:solidFill>
                  <a:schemeClr val="folHlink"/>
                </a:solidFill>
                <a:latin typeface="仿宋" panose="02010609060101010101" pitchFamily="1" charset="-122"/>
                <a:ea typeface="仿宋" panose="02010609060101010101" pitchFamily="1" charset="-122"/>
              </a:rPr>
              <a:t>           </a:t>
            </a:r>
            <a:r>
              <a:rPr lang="zh-CN" altLang="en-US" sz="2200" b="1" dirty="0">
                <a:solidFill>
                  <a:schemeClr val="folHlink"/>
                </a:solidFill>
                <a:latin typeface="仿宋" panose="02010609060101010101" pitchFamily="1" charset="-122"/>
                <a:ea typeface="仿宋" panose="02010609060101010101" pitchFamily="1" charset="-122"/>
              </a:rPr>
              <a:t>  重塑诚信榆林</a:t>
            </a:r>
          </a:p>
        </p:txBody>
      </p:sp>
      <p:sp>
        <p:nvSpPr>
          <p:cNvPr id="36866" name="Rectangle 3"/>
          <p:cNvSpPr>
            <a:spLocks noGrp="1"/>
          </p:cNvSpPr>
          <p:nvPr>
            <p:ph type="subTitle"/>
          </p:nvPr>
        </p:nvSpPr>
        <p:spPr>
          <a:xfrm>
            <a:off x="1316038" y="4271963"/>
            <a:ext cx="2903537" cy="1928812"/>
          </a:xfrm>
        </p:spPr>
        <p:txBody>
          <a:bodyPr wrap="square" lIns="91440" tIns="45720" rIns="91440" bIns="45720" anchor="t"/>
          <a:lstStyle>
            <a:lvl1pPr marL="0" lvl="0" indent="0" algn="ctr">
              <a:defRPr/>
            </a:lvl1pPr>
            <a:lvl2pPr marL="457200" lvl="1" indent="0" algn="ctr">
              <a:defRPr/>
            </a:lvl2pPr>
            <a:lvl3pPr marL="914400" lvl="2" indent="0" algn="ctr">
              <a:defRPr/>
            </a:lvl3pPr>
            <a:lvl4pPr marL="1371600" lvl="3" indent="0" algn="ctr">
              <a:defRPr/>
            </a:lvl4pPr>
            <a:lvl5pPr marL="1828800" lvl="4" indent="0" algn="ctr">
              <a:defRPr/>
            </a:lvl5pPr>
          </a:lstStyle>
          <a:p>
            <a:pPr lvl="0" algn="just" eaLnBrk="1" hangingPunct="1">
              <a:spcBef>
                <a:spcPct val="80000"/>
              </a:spcBef>
              <a:buNone/>
            </a:pPr>
            <a:r>
              <a:rPr lang="zh-CN" altLang="en-US" sz="1200" dirty="0">
                <a:solidFill>
                  <a:schemeClr val="bg1"/>
                </a:solidFill>
                <a:ea typeface="方正大黑简体" charset="-122"/>
              </a:rPr>
              <a:t>执行法院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：榆阳区人民法院</a:t>
            </a:r>
            <a:endParaRPr lang="zh-CN" altLang="en-US" sz="1200" dirty="0">
              <a:solidFill>
                <a:schemeClr val="bg1"/>
              </a:solidFill>
              <a:ea typeface="方正大黑简体" charset="-122"/>
            </a:endParaRPr>
          </a:p>
          <a:p>
            <a:pPr lvl="0" algn="just" eaLnBrk="1" hangingPunct="1">
              <a:buNone/>
            </a:pPr>
            <a:r>
              <a:rPr lang="zh-CN" altLang="en-US" sz="1200" dirty="0">
                <a:solidFill>
                  <a:schemeClr val="bg1"/>
                </a:solidFill>
                <a:ea typeface="方正大黑简体" charset="-122"/>
              </a:rPr>
              <a:t>被执行人姓名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：</a:t>
            </a:r>
            <a:r>
              <a:rPr lang="zh-CN" altLang="en-US" sz="1800" b="1" dirty="0" smtClean="0">
                <a:solidFill>
                  <a:srgbClr val="92D050"/>
                </a:solidFill>
              </a:rPr>
              <a:t>郑喆</a:t>
            </a:r>
            <a:endParaRPr lang="zh-CN" altLang="en-US" sz="1200" b="1" dirty="0">
              <a:solidFill>
                <a:srgbClr val="92D050"/>
              </a:solidFill>
              <a:ea typeface="方正大黑简体" charset="-122"/>
            </a:endParaRPr>
          </a:p>
          <a:p>
            <a:pPr marL="0" lvl="0" indent="0" algn="just" eaLnBrk="1" hangingPunct="1">
              <a:buNone/>
            </a:pPr>
            <a:r>
              <a:rPr lang="zh-CN" altLang="en-US" sz="1200" dirty="0">
                <a:solidFill>
                  <a:schemeClr val="bg1"/>
                </a:solidFill>
                <a:ea typeface="方正大黑简体" charset="-122"/>
              </a:rPr>
              <a:t>身份证号码：</a:t>
            </a:r>
            <a:endParaRPr lang="en-US" altLang="zh-CN" sz="1200" dirty="0">
              <a:solidFill>
                <a:schemeClr val="bg1"/>
              </a:solidFill>
              <a:ea typeface="方正大黑简体" charset="-122"/>
            </a:endParaRPr>
          </a:p>
          <a:p>
            <a:pPr lvl="0" algn="just" eaLnBrk="1" hangingPunct="1">
              <a:buNone/>
            </a:pPr>
            <a:r>
              <a:rPr lang="en-US" altLang="zh-CN" sz="1200" dirty="0" smtClean="0">
                <a:solidFill>
                  <a:schemeClr val="bg1"/>
                </a:solidFill>
              </a:rPr>
              <a:t>6127291975</a:t>
            </a:r>
            <a:r>
              <a:rPr lang="en-US" sz="1200" dirty="0">
                <a:solidFill>
                  <a:schemeClr val="bg1"/>
                </a:solidFill>
                <a:sym typeface="+mn-ea"/>
              </a:rPr>
              <a:t>****</a:t>
            </a:r>
            <a:r>
              <a:rPr lang="en-US" altLang="zh-CN" sz="1200" dirty="0" smtClean="0">
                <a:solidFill>
                  <a:schemeClr val="bg1"/>
                </a:solidFill>
              </a:rPr>
              <a:t>0028</a:t>
            </a:r>
          </a:p>
          <a:p>
            <a:pPr lvl="0" algn="just" eaLnBrk="1" hangingPunct="1">
              <a:buNone/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户</a:t>
            </a:r>
            <a:r>
              <a:rPr lang="zh-CN" altLang="en-US" sz="1200" dirty="0">
                <a:solidFill>
                  <a:schemeClr val="bg1"/>
                </a:solidFill>
                <a:ea typeface="方正大黑简体" charset="-122"/>
              </a:rPr>
              <a:t>籍所在地：陕西省榆林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市佳县</a:t>
            </a:r>
            <a:endParaRPr lang="en-US" altLang="zh-CN" sz="1200" dirty="0">
              <a:solidFill>
                <a:schemeClr val="bg1"/>
              </a:solidFill>
              <a:ea typeface="方正大黑简体" charset="-122"/>
            </a:endParaRPr>
          </a:p>
          <a:p>
            <a:pPr lvl="0" algn="just" eaLnBrk="1" hangingPunct="1">
              <a:buNone/>
            </a:pPr>
            <a:r>
              <a:rPr lang="zh-CN" altLang="en-US" sz="1200" dirty="0">
                <a:solidFill>
                  <a:schemeClr val="bg1"/>
                </a:solidFill>
                <a:ea typeface="方正大黑简体" charset="-122"/>
              </a:rPr>
              <a:t>执行标的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：</a:t>
            </a:r>
            <a:r>
              <a:rPr lang="en-US" altLang="zh-CN" sz="1200" dirty="0" smtClean="0">
                <a:solidFill>
                  <a:schemeClr val="bg1"/>
                </a:solidFill>
              </a:rPr>
              <a:t> 373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万</a:t>
            </a:r>
            <a:r>
              <a:rPr lang="zh-CN" altLang="en-US" sz="1200" dirty="0">
                <a:solidFill>
                  <a:schemeClr val="bg1"/>
                </a:solidFill>
                <a:ea typeface="方正大黑简体" charset="-122"/>
              </a:rPr>
              <a:t>元</a:t>
            </a:r>
          </a:p>
          <a:p>
            <a:pPr lvl="0" algn="just" eaLnBrk="1" hangingPunct="1">
              <a:buNone/>
            </a:pPr>
            <a:r>
              <a:rPr lang="zh-CN" altLang="en-US" sz="1200" dirty="0">
                <a:solidFill>
                  <a:schemeClr val="bg1"/>
                </a:solidFill>
                <a:ea typeface="方正大黑简体" charset="-122"/>
              </a:rPr>
              <a:t>执行案号</a:t>
            </a:r>
            <a:r>
              <a:rPr lang="en-US" altLang="zh-CN" sz="1200" dirty="0" smtClean="0">
                <a:solidFill>
                  <a:schemeClr val="bg1"/>
                </a:solidFill>
                <a:ea typeface="方正大黑简体" charset="-122"/>
              </a:rPr>
              <a:t>:</a:t>
            </a:r>
            <a:r>
              <a:rPr lang="zh-CN" altLang="en-US" sz="1200" dirty="0" smtClean="0">
                <a:solidFill>
                  <a:schemeClr val="bg1"/>
                </a:solidFill>
              </a:rPr>
              <a:t>（</a:t>
            </a:r>
            <a:r>
              <a:rPr lang="en-US" altLang="zh-CN" sz="1200" dirty="0" smtClean="0">
                <a:solidFill>
                  <a:schemeClr val="bg1"/>
                </a:solidFill>
              </a:rPr>
              <a:t>2016</a:t>
            </a:r>
            <a:r>
              <a:rPr lang="zh-CN" altLang="en-US" sz="1200" dirty="0" smtClean="0">
                <a:solidFill>
                  <a:schemeClr val="bg1"/>
                </a:solidFill>
              </a:rPr>
              <a:t>）陕</a:t>
            </a:r>
            <a:r>
              <a:rPr lang="en-US" altLang="zh-CN" sz="1200" dirty="0" smtClean="0">
                <a:solidFill>
                  <a:schemeClr val="bg1"/>
                </a:solidFill>
              </a:rPr>
              <a:t>0802</a:t>
            </a:r>
            <a:r>
              <a:rPr lang="zh-CN" altLang="en-US" sz="1200" dirty="0" smtClean="0">
                <a:solidFill>
                  <a:schemeClr val="bg1"/>
                </a:solidFill>
              </a:rPr>
              <a:t>执</a:t>
            </a:r>
            <a:r>
              <a:rPr lang="en-US" altLang="zh-CN" sz="1200" dirty="0" smtClean="0">
                <a:solidFill>
                  <a:schemeClr val="bg1"/>
                </a:solidFill>
              </a:rPr>
              <a:t>3341</a:t>
            </a:r>
            <a:r>
              <a:rPr lang="zh-CN" altLang="en-US" sz="1200" dirty="0" smtClean="0">
                <a:solidFill>
                  <a:schemeClr val="bg1"/>
                </a:solidFill>
              </a:rPr>
              <a:t>号</a:t>
            </a:r>
            <a:endParaRPr lang="zh-CN" altLang="en-US" sz="1200" dirty="0">
              <a:solidFill>
                <a:schemeClr val="bg1"/>
              </a:solidFill>
              <a:ea typeface="方正大黑简体" charset="-122"/>
            </a:endParaRPr>
          </a:p>
        </p:txBody>
      </p:sp>
      <p:sp>
        <p:nvSpPr>
          <p:cNvPr id="36867" name="Rectangle 4"/>
          <p:cNvSpPr/>
          <p:nvPr/>
        </p:nvSpPr>
        <p:spPr>
          <a:xfrm>
            <a:off x="1430338" y="1439863"/>
            <a:ext cx="2366962" cy="28321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lstStyle/>
          <a:p>
            <a:pPr lvl="0" indent="0"/>
            <a:endParaRPr lang="zh-CN" altLang="en-US" sz="1200" dirty="0">
              <a:latin typeface="Arial" panose="020B0604020202020204" pitchFamily="34" charset="0"/>
              <a:ea typeface="方正大黑简体" charset="-122"/>
            </a:endParaRPr>
          </a:p>
        </p:txBody>
      </p:sp>
      <p:pic>
        <p:nvPicPr>
          <p:cNvPr id="36868" name="Picture 5" descr="fh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1638" y="339725"/>
            <a:ext cx="914400" cy="914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6869" name="Rectangle 16"/>
          <p:cNvSpPr>
            <a:spLocks noGrp="1"/>
          </p:cNvSpPr>
          <p:nvPr/>
        </p:nvSpPr>
        <p:spPr>
          <a:xfrm>
            <a:off x="512763" y="6503988"/>
            <a:ext cx="8012112" cy="354012"/>
          </a:xfrm>
          <a:prstGeom prst="rect">
            <a:avLst/>
          </a:prstGeom>
          <a:noFill/>
          <a:ln w="9525">
            <a:noFill/>
          </a:ln>
        </p:spPr>
        <p:txBody>
          <a:bodyPr lIns="90170" tIns="46990" rIns="90170" bIns="46990" anchor="t"/>
          <a:lstStyle/>
          <a:p>
            <a:pPr lvl="0" indent="0" algn="ctr">
              <a:lnSpc>
                <a:spcPct val="80000"/>
              </a:lnSpc>
              <a:spcBef>
                <a:spcPct val="80000"/>
              </a:spcBef>
            </a:pPr>
            <a:r>
              <a:rPr lang="zh-CN" altLang="en-US" sz="2000" dirty="0">
                <a:solidFill>
                  <a:srgbClr val="FFFF00"/>
                </a:solidFill>
                <a:latin typeface="Arial" panose="020B0604020202020204" pitchFamily="34" charset="0"/>
                <a:ea typeface="方正美黑简体" charset="-122"/>
              </a:rPr>
              <a:t>榆林市中级人民法院举报电话：0912-3260553       </a:t>
            </a:r>
          </a:p>
        </p:txBody>
      </p:sp>
      <p:sp>
        <p:nvSpPr>
          <p:cNvPr id="36870" name="Rectangle 4"/>
          <p:cNvSpPr/>
          <p:nvPr/>
        </p:nvSpPr>
        <p:spPr>
          <a:xfrm>
            <a:off x="5216525" y="1430338"/>
            <a:ext cx="2274888" cy="2841625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lstStyle/>
          <a:p>
            <a:pPr lvl="0" indent="0"/>
            <a:endParaRPr lang="zh-CN" altLang="en-US" sz="1200" dirty="0">
              <a:latin typeface="Arial" panose="020B0604020202020204" pitchFamily="34" charset="0"/>
              <a:ea typeface="方正大黑简体" charset="-122"/>
            </a:endParaRPr>
          </a:p>
        </p:txBody>
      </p:sp>
      <p:sp>
        <p:nvSpPr>
          <p:cNvPr id="36871" name="Rectangle 3"/>
          <p:cNvSpPr txBox="1"/>
          <p:nvPr/>
        </p:nvSpPr>
        <p:spPr>
          <a:xfrm>
            <a:off x="5121275" y="4271963"/>
            <a:ext cx="2903538" cy="1928812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 algn="just">
              <a:lnSpc>
                <a:spcPts val="2000"/>
              </a:lnSpc>
              <a:spcBef>
                <a:spcPct val="80000"/>
              </a:spcBef>
            </a:pP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执行法院</a:t>
            </a:r>
            <a:r>
              <a:rPr lang="zh-CN" altLang="en-US" sz="1200" dirty="0" smtClean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：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榆阳区人民法院</a:t>
            </a:r>
            <a:endParaRPr lang="zh-CN" altLang="en-US" sz="1200" dirty="0">
              <a:solidFill>
                <a:schemeClr val="bg1"/>
              </a:solidFill>
              <a:latin typeface="Arial" panose="020B0604020202020204" pitchFamily="34" charset="0"/>
              <a:ea typeface="方正大黑简体" charset="-122"/>
            </a:endParaRPr>
          </a:p>
          <a:p>
            <a:pPr lvl="0" algn="just">
              <a:lnSpc>
                <a:spcPts val="2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被执行人姓名</a:t>
            </a:r>
            <a:r>
              <a:rPr lang="en-US" altLang="zh-CN" sz="1200" dirty="0" smtClean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:</a:t>
            </a:r>
            <a:r>
              <a:rPr lang="zh-CN" altLang="en-US" b="1" dirty="0" smtClean="0">
                <a:solidFill>
                  <a:srgbClr val="92D050"/>
                </a:solidFill>
              </a:rPr>
              <a:t>尤雍霖</a:t>
            </a:r>
            <a:endParaRPr lang="zh-CN" altLang="en-US" b="1" dirty="0">
              <a:solidFill>
                <a:srgbClr val="92D05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lvl="0" indent="0" algn="just">
              <a:lnSpc>
                <a:spcPts val="2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身份证号码：</a:t>
            </a:r>
            <a:endParaRPr lang="en-US" altLang="zh-CN" sz="1200" dirty="0">
              <a:solidFill>
                <a:schemeClr val="bg1"/>
              </a:solidFill>
              <a:latin typeface="Arial" panose="020B0604020202020204" pitchFamily="34" charset="0"/>
              <a:ea typeface="方正大黑简体" charset="-122"/>
            </a:endParaRPr>
          </a:p>
          <a:p>
            <a:pPr lvl="0" algn="just">
              <a:lnSpc>
                <a:spcPts val="2000"/>
              </a:lnSpc>
            </a:pPr>
            <a:r>
              <a:rPr lang="en-US" altLang="zh-CN" sz="1200" dirty="0" smtClean="0">
                <a:solidFill>
                  <a:schemeClr val="bg1"/>
                </a:solidFill>
              </a:rPr>
              <a:t>6127011992</a:t>
            </a:r>
            <a:r>
              <a:rPr lang="en-US" sz="1200" dirty="0">
                <a:solidFill>
                  <a:schemeClr val="bg1"/>
                </a:solidFill>
                <a:sym typeface="+mn-ea"/>
              </a:rPr>
              <a:t>****</a:t>
            </a:r>
            <a:r>
              <a:rPr lang="en-US" altLang="zh-CN" sz="1200" dirty="0" smtClean="0">
                <a:solidFill>
                  <a:schemeClr val="bg1"/>
                </a:solidFill>
              </a:rPr>
              <a:t>1430</a:t>
            </a:r>
          </a:p>
          <a:p>
            <a:pPr lvl="0" algn="just">
              <a:lnSpc>
                <a:spcPts val="2000"/>
              </a:lnSpc>
            </a:pPr>
            <a:r>
              <a:rPr lang="zh-CN" altLang="en-US" sz="1200" dirty="0" smtClean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户</a:t>
            </a: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籍所在地：陕西省榆林</a:t>
            </a:r>
            <a:r>
              <a:rPr lang="zh-CN" altLang="en-US" sz="1200" dirty="0" smtClean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市榆阳区</a:t>
            </a:r>
          </a:p>
          <a:p>
            <a:pPr lvl="0" algn="just">
              <a:lnSpc>
                <a:spcPts val="2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执行标的</a:t>
            </a:r>
            <a:r>
              <a:rPr lang="zh-CN" altLang="en-US" sz="1200" dirty="0" smtClean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：</a:t>
            </a:r>
            <a:r>
              <a:rPr lang="en-US" altLang="zh-CN" sz="1200" dirty="0" smtClean="0">
                <a:solidFill>
                  <a:schemeClr val="bg1"/>
                </a:solidFill>
              </a:rPr>
              <a:t> 130</a:t>
            </a:r>
            <a:r>
              <a:rPr lang="zh-CN" altLang="en-US" sz="1200" dirty="0" smtClean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万元</a:t>
            </a:r>
            <a:endParaRPr lang="zh-CN" altLang="en-US" sz="1200" dirty="0">
              <a:solidFill>
                <a:schemeClr val="bg1"/>
              </a:solidFill>
              <a:latin typeface="Arial" panose="020B0604020202020204" pitchFamily="34" charset="0"/>
              <a:ea typeface="方正大黑简体" charset="-122"/>
            </a:endParaRPr>
          </a:p>
          <a:p>
            <a:pPr lvl="0" algn="just">
              <a:lnSpc>
                <a:spcPts val="2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执行案号</a:t>
            </a:r>
            <a:r>
              <a:rPr lang="en-US" altLang="zh-CN" sz="1200" dirty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:</a:t>
            </a: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r>
              <a:rPr lang="zh-CN" altLang="en-US" sz="1200" dirty="0" smtClean="0">
                <a:solidFill>
                  <a:schemeClr val="bg1"/>
                </a:solidFill>
              </a:rPr>
              <a:t>（</a:t>
            </a:r>
            <a:r>
              <a:rPr lang="en-US" altLang="zh-CN" sz="1200" dirty="0" smtClean="0">
                <a:solidFill>
                  <a:schemeClr val="bg1"/>
                </a:solidFill>
              </a:rPr>
              <a:t>2014</a:t>
            </a:r>
            <a:r>
              <a:rPr lang="zh-CN" altLang="en-US" sz="1200" dirty="0" smtClean="0">
                <a:solidFill>
                  <a:schemeClr val="bg1"/>
                </a:solidFill>
              </a:rPr>
              <a:t>）榆执字第</a:t>
            </a:r>
            <a:r>
              <a:rPr lang="en-US" altLang="zh-CN" sz="1200" dirty="0" smtClean="0">
                <a:solidFill>
                  <a:schemeClr val="bg1"/>
                </a:solidFill>
              </a:rPr>
              <a:t>01128</a:t>
            </a:r>
            <a:r>
              <a:rPr lang="zh-CN" altLang="en-US" sz="1200" dirty="0" smtClean="0">
                <a:solidFill>
                  <a:schemeClr val="bg1"/>
                </a:solidFill>
              </a:rPr>
              <a:t>号</a:t>
            </a:r>
            <a:endParaRPr lang="zh-CN" altLang="en-US" sz="1200" dirty="0">
              <a:solidFill>
                <a:schemeClr val="bg1"/>
              </a:solidFill>
              <a:latin typeface="Arial" panose="020B0604020202020204" pitchFamily="34" charset="0"/>
              <a:ea typeface="方正大黑简体" charset="-122"/>
            </a:endParaRPr>
          </a:p>
        </p:txBody>
      </p:sp>
      <p:pic>
        <p:nvPicPr>
          <p:cNvPr id="9" name="图片 8" descr="郑喆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30338" y="1430338"/>
            <a:ext cx="2366962" cy="2841625"/>
          </a:xfrm>
          <a:prstGeom prst="rect">
            <a:avLst/>
          </a:prstGeom>
        </p:spPr>
      </p:pic>
      <p:pic>
        <p:nvPicPr>
          <p:cNvPr id="10" name="图片 9" descr="尤雍霖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16525" y="1430337"/>
            <a:ext cx="2274888" cy="2841626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/>
          <p:cNvSpPr>
            <a:spLocks noGrp="1"/>
          </p:cNvSpPr>
          <p:nvPr>
            <p:ph type="ctrTitle"/>
          </p:nvPr>
        </p:nvSpPr>
        <p:spPr>
          <a:xfrm>
            <a:off x="1598613" y="144463"/>
            <a:ext cx="7545387" cy="1349375"/>
          </a:xfrm>
        </p:spPr>
        <p:txBody>
          <a:bodyPr wrap="square" lIns="91440" tIns="45720" rIns="91440" bIns="45720" anchor="ctr"/>
          <a:lstStyle>
            <a:lvl1pPr lvl="0">
              <a:defRPr/>
            </a:lvl1pPr>
          </a:lstStyle>
          <a:p>
            <a:pPr lvl="0" eaLnBrk="1" hangingPunct="1"/>
            <a:r>
              <a:rPr lang="zh-CN" altLang="en-US" sz="2800" dirty="0">
                <a:solidFill>
                  <a:schemeClr val="bg1"/>
                </a:solidFill>
                <a:ea typeface="方正大黑简体" charset="-122"/>
              </a:rPr>
              <a:t>榆林市中级人民法院</a:t>
            </a:r>
            <a:r>
              <a:rPr lang="zh-CN" altLang="en-US" sz="2800" dirty="0" smtClean="0">
                <a:solidFill>
                  <a:schemeClr val="bg1"/>
                </a:solidFill>
                <a:ea typeface="方正大黑简体" charset="-122"/>
              </a:rPr>
              <a:t>第九批</a:t>
            </a:r>
            <a:r>
              <a:rPr lang="zh-CN" altLang="en-US" sz="2800" dirty="0">
                <a:solidFill>
                  <a:schemeClr val="bg1"/>
                </a:solidFill>
                <a:ea typeface="方正大黑简体" charset="-122"/>
              </a:rPr>
              <a:t>失信</a:t>
            </a:r>
            <a:r>
              <a:rPr lang="zh-CN" altLang="en-US" sz="2400" b="1" dirty="0">
                <a:solidFill>
                  <a:srgbClr val="FFFF00"/>
                </a:solidFill>
                <a:ea typeface="方正大黑简体" charset="-122"/>
              </a:rPr>
              <a:t>被 执 行 人 </a:t>
            </a:r>
            <a:r>
              <a:rPr lang="zh-CN" altLang="en-US" sz="2800" dirty="0">
                <a:solidFill>
                  <a:schemeClr val="bg1"/>
                </a:solidFill>
                <a:ea typeface="方正大黑简体" charset="-122"/>
              </a:rPr>
              <a:t>名单</a:t>
            </a:r>
            <a:r>
              <a:rPr lang="zh-CN" altLang="en-US" sz="3200" dirty="0">
                <a:solidFill>
                  <a:schemeClr val="bg1"/>
                </a:solidFill>
                <a:ea typeface="方正大黑简体" charset="-122"/>
              </a:rPr>
              <a:t/>
            </a:r>
            <a:br>
              <a:rPr lang="zh-CN" altLang="en-US" sz="3200" dirty="0">
                <a:solidFill>
                  <a:schemeClr val="bg1"/>
                </a:solidFill>
                <a:ea typeface="方正大黑简体" charset="-122"/>
              </a:rPr>
            </a:br>
            <a:r>
              <a:rPr lang="zh-CN" altLang="en-US" sz="2200" b="1" dirty="0">
                <a:solidFill>
                  <a:schemeClr val="folHlink"/>
                </a:solidFill>
                <a:ea typeface="仿宋" panose="02010609060101010101" pitchFamily="1" charset="-122"/>
              </a:rPr>
              <a:t>严厉打击老赖</a:t>
            </a:r>
            <a:r>
              <a:rPr lang="zh-CN" altLang="en-US" sz="2200" b="1" dirty="0">
                <a:solidFill>
                  <a:schemeClr val="folHlink"/>
                </a:solidFill>
                <a:latin typeface="仿宋" panose="02010609060101010101" pitchFamily="1" charset="-122"/>
                <a:ea typeface="仿宋" panose="02010609060101010101" pitchFamily="1" charset="-122"/>
              </a:rPr>
              <a:t>   </a:t>
            </a:r>
            <a:r>
              <a:rPr lang="en-US" altLang="zh-CN" sz="2200" b="1" dirty="0">
                <a:solidFill>
                  <a:schemeClr val="folHlink"/>
                </a:solidFill>
                <a:latin typeface="仿宋" panose="02010609060101010101" pitchFamily="1" charset="-122"/>
                <a:ea typeface="仿宋" panose="02010609060101010101" pitchFamily="1" charset="-122"/>
              </a:rPr>
              <a:t>           </a:t>
            </a:r>
            <a:r>
              <a:rPr lang="zh-CN" altLang="en-US" sz="2200" b="1" dirty="0">
                <a:solidFill>
                  <a:schemeClr val="folHlink"/>
                </a:solidFill>
                <a:latin typeface="仿宋" panose="02010609060101010101" pitchFamily="1" charset="-122"/>
                <a:ea typeface="仿宋" panose="02010609060101010101" pitchFamily="1" charset="-122"/>
              </a:rPr>
              <a:t>  重塑诚信榆林</a:t>
            </a:r>
          </a:p>
        </p:txBody>
      </p:sp>
      <p:sp>
        <p:nvSpPr>
          <p:cNvPr id="37890" name="Rectangle 3"/>
          <p:cNvSpPr>
            <a:spLocks noGrp="1"/>
          </p:cNvSpPr>
          <p:nvPr>
            <p:ph type="subTitle"/>
          </p:nvPr>
        </p:nvSpPr>
        <p:spPr>
          <a:xfrm>
            <a:off x="1316038" y="4271963"/>
            <a:ext cx="2903537" cy="1928812"/>
          </a:xfrm>
        </p:spPr>
        <p:txBody>
          <a:bodyPr wrap="square" lIns="91440" tIns="45720" rIns="91440" bIns="45720" anchor="t"/>
          <a:lstStyle>
            <a:lvl1pPr marL="0" lvl="0" indent="0" algn="ctr">
              <a:defRPr/>
            </a:lvl1pPr>
            <a:lvl2pPr marL="457200" lvl="1" indent="0" algn="ctr">
              <a:defRPr/>
            </a:lvl2pPr>
            <a:lvl3pPr marL="914400" lvl="2" indent="0" algn="ctr">
              <a:defRPr/>
            </a:lvl3pPr>
            <a:lvl4pPr marL="1371600" lvl="3" indent="0" algn="ctr">
              <a:defRPr/>
            </a:lvl4pPr>
            <a:lvl5pPr marL="1828800" lvl="4" indent="0" algn="ctr">
              <a:defRPr/>
            </a:lvl5pPr>
          </a:lstStyle>
          <a:p>
            <a:pPr lvl="0" algn="just" eaLnBrk="1" hangingPunct="1">
              <a:spcBef>
                <a:spcPct val="80000"/>
              </a:spcBef>
              <a:buNone/>
            </a:pPr>
            <a:r>
              <a:rPr lang="zh-CN" altLang="en-US" sz="1200" dirty="0">
                <a:solidFill>
                  <a:schemeClr val="bg1"/>
                </a:solidFill>
                <a:ea typeface="方正大黑简体" charset="-122"/>
              </a:rPr>
              <a:t>执行法院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：榆阳区人民法院</a:t>
            </a:r>
            <a:endParaRPr lang="zh-CN" altLang="en-US" sz="1200" dirty="0">
              <a:solidFill>
                <a:schemeClr val="bg1"/>
              </a:solidFill>
              <a:ea typeface="方正大黑简体" charset="-122"/>
            </a:endParaRPr>
          </a:p>
          <a:p>
            <a:pPr lvl="0" algn="just" eaLnBrk="1" hangingPunct="1">
              <a:buNone/>
            </a:pPr>
            <a:r>
              <a:rPr lang="zh-CN" altLang="en-US" sz="1200" dirty="0">
                <a:solidFill>
                  <a:schemeClr val="bg1"/>
                </a:solidFill>
                <a:ea typeface="方正大黑简体" charset="-122"/>
              </a:rPr>
              <a:t>被执行人姓名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：</a:t>
            </a:r>
            <a:r>
              <a:rPr lang="zh-CN" altLang="en-US" sz="1800" b="1" dirty="0" smtClean="0">
                <a:solidFill>
                  <a:srgbClr val="92D050"/>
                </a:solidFill>
              </a:rPr>
              <a:t>尤有田</a:t>
            </a:r>
            <a:endParaRPr lang="zh-CN" altLang="en-US" sz="1200" b="1" dirty="0">
              <a:solidFill>
                <a:srgbClr val="92D050"/>
              </a:solidFill>
              <a:ea typeface="方正大黑简体" charset="-122"/>
            </a:endParaRPr>
          </a:p>
          <a:p>
            <a:pPr marL="0" lvl="0" indent="0" algn="just" eaLnBrk="1" hangingPunct="1">
              <a:buNone/>
            </a:pPr>
            <a:r>
              <a:rPr lang="zh-CN" altLang="en-US" sz="1200" dirty="0">
                <a:solidFill>
                  <a:schemeClr val="bg1"/>
                </a:solidFill>
                <a:ea typeface="方正大黑简体" charset="-122"/>
              </a:rPr>
              <a:t>身份证号码：</a:t>
            </a:r>
            <a:endParaRPr lang="en-US" altLang="zh-CN" sz="1200" dirty="0">
              <a:solidFill>
                <a:schemeClr val="bg1"/>
              </a:solidFill>
              <a:ea typeface="方正大黑简体" charset="-122"/>
            </a:endParaRPr>
          </a:p>
          <a:p>
            <a:pPr lvl="0" algn="just" eaLnBrk="1" hangingPunct="1">
              <a:buNone/>
            </a:pPr>
            <a:r>
              <a:rPr lang="en-US" altLang="zh-CN" sz="1200" dirty="0" smtClean="0">
                <a:solidFill>
                  <a:schemeClr val="bg1"/>
                </a:solidFill>
              </a:rPr>
              <a:t>6127011969</a:t>
            </a:r>
            <a:r>
              <a:rPr lang="en-US" sz="1200" dirty="0">
                <a:solidFill>
                  <a:schemeClr val="bg1"/>
                </a:solidFill>
                <a:sym typeface="+mn-ea"/>
              </a:rPr>
              <a:t>****</a:t>
            </a:r>
            <a:r>
              <a:rPr lang="en-US" altLang="zh-CN" sz="1200" dirty="0" smtClean="0">
                <a:solidFill>
                  <a:schemeClr val="bg1"/>
                </a:solidFill>
              </a:rPr>
              <a:t>1637</a:t>
            </a:r>
          </a:p>
          <a:p>
            <a:pPr lvl="0" algn="just" eaLnBrk="1" hangingPunct="1">
              <a:buNone/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户</a:t>
            </a:r>
            <a:r>
              <a:rPr lang="zh-CN" altLang="en-US" sz="1200" dirty="0">
                <a:solidFill>
                  <a:schemeClr val="bg1"/>
                </a:solidFill>
                <a:ea typeface="方正大黑简体" charset="-122"/>
              </a:rPr>
              <a:t>籍所在地：陕西省榆林市榆阳区</a:t>
            </a:r>
            <a:endParaRPr lang="en-US" altLang="zh-CN" sz="1200" dirty="0">
              <a:solidFill>
                <a:schemeClr val="bg1"/>
              </a:solidFill>
              <a:ea typeface="方正大黑简体" charset="-122"/>
            </a:endParaRPr>
          </a:p>
          <a:p>
            <a:pPr lvl="0" algn="just" eaLnBrk="1" hangingPunct="1">
              <a:buNone/>
            </a:pPr>
            <a:r>
              <a:rPr lang="zh-CN" altLang="en-US" sz="1200" dirty="0">
                <a:solidFill>
                  <a:schemeClr val="bg1"/>
                </a:solidFill>
                <a:ea typeface="方正大黑简体" charset="-122"/>
              </a:rPr>
              <a:t>执行标的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：</a:t>
            </a:r>
            <a:r>
              <a:rPr lang="en-US" altLang="zh-CN" sz="1200" dirty="0" smtClean="0">
                <a:solidFill>
                  <a:schemeClr val="bg1"/>
                </a:solidFill>
              </a:rPr>
              <a:t> 131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万</a:t>
            </a:r>
            <a:r>
              <a:rPr lang="zh-CN" altLang="en-US" sz="1200" dirty="0">
                <a:solidFill>
                  <a:schemeClr val="bg1"/>
                </a:solidFill>
                <a:ea typeface="方正大黑简体" charset="-122"/>
              </a:rPr>
              <a:t>元</a:t>
            </a:r>
          </a:p>
          <a:p>
            <a:pPr lvl="0" algn="just" eaLnBrk="1" hangingPunct="1">
              <a:buNone/>
            </a:pPr>
            <a:r>
              <a:rPr lang="zh-CN" altLang="en-US" sz="1200" dirty="0">
                <a:solidFill>
                  <a:schemeClr val="bg1"/>
                </a:solidFill>
                <a:ea typeface="方正大黑简体" charset="-122"/>
              </a:rPr>
              <a:t>执行案号</a:t>
            </a:r>
            <a:r>
              <a:rPr lang="en-US" altLang="zh-CN" sz="1200" dirty="0">
                <a:solidFill>
                  <a:schemeClr val="bg1"/>
                </a:solidFill>
                <a:ea typeface="方正大黑简体" charset="-122"/>
              </a:rPr>
              <a:t>:</a:t>
            </a:r>
            <a:r>
              <a:rPr lang="zh-CN" altLang="en-US" sz="1200" dirty="0">
                <a:solidFill>
                  <a:schemeClr val="bg1"/>
                </a:solidFill>
              </a:rPr>
              <a:t> </a:t>
            </a:r>
            <a:r>
              <a:rPr lang="zh-CN" altLang="en-US" sz="1200" dirty="0" smtClean="0">
                <a:solidFill>
                  <a:schemeClr val="bg1"/>
                </a:solidFill>
              </a:rPr>
              <a:t>（</a:t>
            </a:r>
            <a:r>
              <a:rPr lang="en-US" altLang="zh-CN" sz="1200" dirty="0" smtClean="0">
                <a:solidFill>
                  <a:schemeClr val="bg1"/>
                </a:solidFill>
              </a:rPr>
              <a:t>2014</a:t>
            </a:r>
            <a:r>
              <a:rPr lang="zh-CN" altLang="en-US" sz="1200" dirty="0" smtClean="0">
                <a:solidFill>
                  <a:schemeClr val="bg1"/>
                </a:solidFill>
              </a:rPr>
              <a:t>）榆执字第</a:t>
            </a:r>
            <a:r>
              <a:rPr lang="en-US" altLang="zh-CN" sz="1200" dirty="0" smtClean="0">
                <a:solidFill>
                  <a:schemeClr val="bg1"/>
                </a:solidFill>
              </a:rPr>
              <a:t>01129</a:t>
            </a:r>
            <a:r>
              <a:rPr lang="zh-CN" altLang="en-US" sz="1200" dirty="0" smtClean="0">
                <a:solidFill>
                  <a:schemeClr val="bg1"/>
                </a:solidFill>
              </a:rPr>
              <a:t>号</a:t>
            </a:r>
            <a:endParaRPr lang="zh-CN" altLang="en-US" sz="1200" dirty="0">
              <a:solidFill>
                <a:schemeClr val="bg1"/>
              </a:solidFill>
              <a:ea typeface="方正大黑简体" charset="-122"/>
            </a:endParaRPr>
          </a:p>
        </p:txBody>
      </p:sp>
      <p:sp>
        <p:nvSpPr>
          <p:cNvPr id="37891" name="Rectangle 4"/>
          <p:cNvSpPr/>
          <p:nvPr/>
        </p:nvSpPr>
        <p:spPr>
          <a:xfrm>
            <a:off x="1430338" y="1439863"/>
            <a:ext cx="2366962" cy="28321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lstStyle/>
          <a:p>
            <a:pPr lvl="0" indent="0"/>
            <a:endParaRPr lang="zh-CN" altLang="en-US" sz="1200" dirty="0">
              <a:latin typeface="Arial" panose="020B0604020202020204" pitchFamily="34" charset="0"/>
              <a:ea typeface="方正大黑简体" charset="-122"/>
            </a:endParaRPr>
          </a:p>
        </p:txBody>
      </p:sp>
      <p:pic>
        <p:nvPicPr>
          <p:cNvPr id="37892" name="Picture 5" descr="fh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1638" y="339725"/>
            <a:ext cx="914400" cy="914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7893" name="Rectangle 16"/>
          <p:cNvSpPr>
            <a:spLocks noGrp="1"/>
          </p:cNvSpPr>
          <p:nvPr/>
        </p:nvSpPr>
        <p:spPr>
          <a:xfrm>
            <a:off x="512763" y="6503988"/>
            <a:ext cx="8012112" cy="354012"/>
          </a:xfrm>
          <a:prstGeom prst="rect">
            <a:avLst/>
          </a:prstGeom>
          <a:noFill/>
          <a:ln w="9525">
            <a:noFill/>
          </a:ln>
        </p:spPr>
        <p:txBody>
          <a:bodyPr lIns="90170" tIns="46990" rIns="90170" bIns="46990" anchor="t"/>
          <a:lstStyle/>
          <a:p>
            <a:pPr lvl="0" indent="0" algn="ctr">
              <a:lnSpc>
                <a:spcPct val="80000"/>
              </a:lnSpc>
              <a:spcBef>
                <a:spcPct val="80000"/>
              </a:spcBef>
            </a:pPr>
            <a:r>
              <a:rPr lang="zh-CN" altLang="en-US" sz="2000" dirty="0">
                <a:solidFill>
                  <a:srgbClr val="FFFF00"/>
                </a:solidFill>
                <a:latin typeface="Arial" panose="020B0604020202020204" pitchFamily="34" charset="0"/>
                <a:ea typeface="方正美黑简体" charset="-122"/>
              </a:rPr>
              <a:t>榆林市中级人民法院举报电话：0912-3260553       </a:t>
            </a:r>
          </a:p>
        </p:txBody>
      </p:sp>
      <p:sp>
        <p:nvSpPr>
          <p:cNvPr id="37894" name="Rectangle 4"/>
          <p:cNvSpPr/>
          <p:nvPr/>
        </p:nvSpPr>
        <p:spPr>
          <a:xfrm>
            <a:off x="5216525" y="1430338"/>
            <a:ext cx="2274888" cy="2841625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lstStyle/>
          <a:p>
            <a:pPr lvl="0" indent="0"/>
            <a:endParaRPr lang="zh-CN" altLang="en-US" sz="1200" dirty="0">
              <a:latin typeface="Arial" panose="020B0604020202020204" pitchFamily="34" charset="0"/>
              <a:ea typeface="方正大黑简体" charset="-122"/>
            </a:endParaRPr>
          </a:p>
        </p:txBody>
      </p:sp>
      <p:sp>
        <p:nvSpPr>
          <p:cNvPr id="37895" name="Rectangle 3"/>
          <p:cNvSpPr txBox="1"/>
          <p:nvPr/>
        </p:nvSpPr>
        <p:spPr>
          <a:xfrm>
            <a:off x="5121275" y="4271963"/>
            <a:ext cx="2903538" cy="1928812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 algn="just">
              <a:lnSpc>
                <a:spcPts val="2000"/>
              </a:lnSpc>
              <a:spcBef>
                <a:spcPct val="80000"/>
              </a:spcBef>
            </a:pP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执行法院</a:t>
            </a:r>
            <a:r>
              <a:rPr lang="zh-CN" altLang="en-US" sz="1200" dirty="0" smtClean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：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榆阳区人民法院</a:t>
            </a:r>
            <a:endParaRPr lang="zh-CN" altLang="en-US" sz="1200" dirty="0">
              <a:solidFill>
                <a:schemeClr val="bg1"/>
              </a:solidFill>
              <a:latin typeface="Arial" panose="020B0604020202020204" pitchFamily="34" charset="0"/>
              <a:ea typeface="方正大黑简体" charset="-122"/>
            </a:endParaRPr>
          </a:p>
          <a:p>
            <a:pPr lvl="0" algn="just">
              <a:lnSpc>
                <a:spcPts val="2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被执行人姓名</a:t>
            </a:r>
            <a:r>
              <a:rPr lang="en-US" altLang="zh-CN" sz="1200" dirty="0" smtClean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:</a:t>
            </a:r>
            <a:r>
              <a:rPr lang="zh-CN" altLang="en-US" b="1" dirty="0" smtClean="0">
                <a:solidFill>
                  <a:srgbClr val="92D050"/>
                </a:solidFill>
              </a:rPr>
              <a:t>王巧霞</a:t>
            </a:r>
            <a:endParaRPr lang="zh-CN" altLang="en-US" b="1" dirty="0">
              <a:solidFill>
                <a:srgbClr val="92D05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lvl="0" indent="0" algn="just">
              <a:lnSpc>
                <a:spcPts val="2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身份证号码：</a:t>
            </a:r>
            <a:endParaRPr lang="en-US" altLang="zh-CN" sz="1200" dirty="0">
              <a:solidFill>
                <a:schemeClr val="bg1"/>
              </a:solidFill>
              <a:latin typeface="Arial" panose="020B0604020202020204" pitchFamily="34" charset="0"/>
              <a:ea typeface="方正大黑简体" charset="-122"/>
            </a:endParaRPr>
          </a:p>
          <a:p>
            <a:pPr lvl="0" algn="just">
              <a:lnSpc>
                <a:spcPts val="2000"/>
              </a:lnSpc>
            </a:pPr>
            <a:r>
              <a:rPr lang="en-US" altLang="zh-CN" sz="1200" dirty="0" smtClean="0">
                <a:solidFill>
                  <a:schemeClr val="bg1"/>
                </a:solidFill>
              </a:rPr>
              <a:t>6127011969</a:t>
            </a:r>
            <a:r>
              <a:rPr lang="en-US" sz="1200" dirty="0">
                <a:solidFill>
                  <a:schemeClr val="bg1"/>
                </a:solidFill>
                <a:sym typeface="+mn-ea"/>
              </a:rPr>
              <a:t>****</a:t>
            </a:r>
            <a:r>
              <a:rPr lang="en-US" altLang="zh-CN" sz="1200" dirty="0" smtClean="0">
                <a:solidFill>
                  <a:schemeClr val="bg1"/>
                </a:solidFill>
              </a:rPr>
              <a:t>1642</a:t>
            </a:r>
          </a:p>
          <a:p>
            <a:pPr lvl="0" algn="just">
              <a:lnSpc>
                <a:spcPts val="2000"/>
              </a:lnSpc>
            </a:pPr>
            <a:r>
              <a:rPr lang="zh-CN" altLang="en-US" sz="1200" dirty="0" smtClean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户</a:t>
            </a: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籍所在地：陕西省榆林市榆阳区</a:t>
            </a:r>
            <a:endParaRPr lang="en-US" altLang="zh-CN" sz="1200" dirty="0">
              <a:solidFill>
                <a:schemeClr val="bg1"/>
              </a:solidFill>
              <a:latin typeface="Arial" panose="020B0604020202020204" pitchFamily="34" charset="0"/>
              <a:ea typeface="方正大黑简体" charset="-122"/>
            </a:endParaRPr>
          </a:p>
          <a:p>
            <a:pPr lvl="0" algn="just">
              <a:lnSpc>
                <a:spcPts val="2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执行标的</a:t>
            </a:r>
            <a:r>
              <a:rPr lang="zh-CN" altLang="en-US" sz="1200" dirty="0" smtClean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：</a:t>
            </a:r>
            <a:r>
              <a:rPr lang="en-US" altLang="zh-CN" sz="1200" dirty="0" smtClean="0">
                <a:solidFill>
                  <a:schemeClr val="bg1"/>
                </a:solidFill>
              </a:rPr>
              <a:t> 132</a:t>
            </a:r>
            <a:r>
              <a:rPr lang="zh-CN" altLang="en-US" sz="1200" dirty="0" smtClean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万</a:t>
            </a: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元</a:t>
            </a:r>
          </a:p>
          <a:p>
            <a:pPr lvl="0" algn="just">
              <a:lnSpc>
                <a:spcPts val="2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执行案号</a:t>
            </a:r>
            <a:r>
              <a:rPr lang="en-US" altLang="zh-CN" sz="1200" dirty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:</a:t>
            </a: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r>
              <a:rPr lang="zh-CN" altLang="en-US" sz="1200" dirty="0" smtClean="0">
                <a:solidFill>
                  <a:schemeClr val="bg1"/>
                </a:solidFill>
              </a:rPr>
              <a:t>（</a:t>
            </a:r>
            <a:r>
              <a:rPr lang="en-US" altLang="zh-CN" sz="1200" dirty="0" smtClean="0">
                <a:solidFill>
                  <a:schemeClr val="bg1"/>
                </a:solidFill>
              </a:rPr>
              <a:t>2014</a:t>
            </a:r>
            <a:r>
              <a:rPr lang="zh-CN" altLang="en-US" sz="1200" dirty="0" smtClean="0">
                <a:solidFill>
                  <a:schemeClr val="bg1"/>
                </a:solidFill>
              </a:rPr>
              <a:t>）榆执字第</a:t>
            </a:r>
            <a:r>
              <a:rPr lang="en-US" altLang="zh-CN" sz="1200" dirty="0" smtClean="0">
                <a:solidFill>
                  <a:schemeClr val="bg1"/>
                </a:solidFill>
              </a:rPr>
              <a:t>01130</a:t>
            </a:r>
            <a:r>
              <a:rPr lang="zh-CN" altLang="en-US" sz="1200" dirty="0" smtClean="0">
                <a:solidFill>
                  <a:schemeClr val="bg1"/>
                </a:solidFill>
              </a:rPr>
              <a:t>号</a:t>
            </a:r>
            <a:endParaRPr lang="zh-CN" altLang="en-US" sz="1200" dirty="0">
              <a:solidFill>
                <a:schemeClr val="bg1"/>
              </a:solidFill>
              <a:latin typeface="Arial" panose="020B0604020202020204" pitchFamily="34" charset="0"/>
              <a:ea typeface="方正大黑简体" charset="-122"/>
            </a:endParaRPr>
          </a:p>
        </p:txBody>
      </p:sp>
      <p:sp>
        <p:nvSpPr>
          <p:cNvPr id="37896" name="图片 8" descr="郭文虎.jpg"/>
          <p:cNvSpPr>
            <a:spLocks noChangeAspect="1"/>
          </p:cNvSpPr>
          <p:nvPr/>
        </p:nvSpPr>
        <p:spPr>
          <a:xfrm>
            <a:off x="1430338" y="1439863"/>
            <a:ext cx="2366962" cy="283210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 indent="0"/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10" name="图片 9" descr="尤有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30338" y="1430337"/>
            <a:ext cx="2366962" cy="2841625"/>
          </a:xfrm>
          <a:prstGeom prst="rect">
            <a:avLst/>
          </a:prstGeom>
        </p:spPr>
      </p:pic>
      <p:pic>
        <p:nvPicPr>
          <p:cNvPr id="11" name="图片 10" descr="王巧霞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16525" y="1430336"/>
            <a:ext cx="2274888" cy="2841627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/>
          <p:cNvSpPr>
            <a:spLocks noGrp="1"/>
          </p:cNvSpPr>
          <p:nvPr>
            <p:ph type="ctrTitle"/>
          </p:nvPr>
        </p:nvSpPr>
        <p:spPr>
          <a:xfrm>
            <a:off x="1598613" y="144463"/>
            <a:ext cx="7545387" cy="1349375"/>
          </a:xfrm>
        </p:spPr>
        <p:txBody>
          <a:bodyPr wrap="square" lIns="91440" tIns="45720" rIns="91440" bIns="45720" anchor="ctr"/>
          <a:lstStyle>
            <a:lvl1pPr lvl="0">
              <a:defRPr/>
            </a:lvl1pPr>
          </a:lstStyle>
          <a:p>
            <a:pPr lvl="0" eaLnBrk="1" hangingPunct="1"/>
            <a:r>
              <a:rPr lang="zh-CN" altLang="en-US" sz="2800" dirty="0">
                <a:solidFill>
                  <a:schemeClr val="bg1"/>
                </a:solidFill>
                <a:ea typeface="方正大黑简体" charset="-122"/>
              </a:rPr>
              <a:t>榆林市中级人民法院</a:t>
            </a:r>
            <a:r>
              <a:rPr lang="zh-CN" altLang="en-US" sz="2800" dirty="0" smtClean="0">
                <a:solidFill>
                  <a:schemeClr val="bg1"/>
                </a:solidFill>
                <a:ea typeface="方正大黑简体" charset="-122"/>
              </a:rPr>
              <a:t>第九批</a:t>
            </a:r>
            <a:r>
              <a:rPr lang="zh-CN" altLang="en-US" sz="2800" dirty="0">
                <a:solidFill>
                  <a:schemeClr val="bg1"/>
                </a:solidFill>
                <a:ea typeface="方正大黑简体" charset="-122"/>
              </a:rPr>
              <a:t>失信</a:t>
            </a:r>
            <a:r>
              <a:rPr lang="zh-CN" altLang="en-US" sz="2400" b="1" dirty="0">
                <a:solidFill>
                  <a:srgbClr val="FFFF00"/>
                </a:solidFill>
                <a:ea typeface="方正大黑简体" charset="-122"/>
              </a:rPr>
              <a:t>被 执 行 人 </a:t>
            </a:r>
            <a:r>
              <a:rPr lang="zh-CN" altLang="en-US" sz="2800" dirty="0">
                <a:solidFill>
                  <a:schemeClr val="bg1"/>
                </a:solidFill>
                <a:ea typeface="方正大黑简体" charset="-122"/>
              </a:rPr>
              <a:t>名单</a:t>
            </a:r>
            <a:r>
              <a:rPr lang="zh-CN" altLang="en-US" sz="3200" dirty="0">
                <a:solidFill>
                  <a:schemeClr val="bg1"/>
                </a:solidFill>
                <a:ea typeface="方正大黑简体" charset="-122"/>
              </a:rPr>
              <a:t/>
            </a:r>
            <a:br>
              <a:rPr lang="zh-CN" altLang="en-US" sz="3200" dirty="0">
                <a:solidFill>
                  <a:schemeClr val="bg1"/>
                </a:solidFill>
                <a:ea typeface="方正大黑简体" charset="-122"/>
              </a:rPr>
            </a:br>
            <a:r>
              <a:rPr lang="zh-CN" altLang="en-US" sz="2200" b="1" dirty="0">
                <a:solidFill>
                  <a:schemeClr val="folHlink"/>
                </a:solidFill>
                <a:ea typeface="仿宋" panose="02010609060101010101" pitchFamily="1" charset="-122"/>
              </a:rPr>
              <a:t>严厉打击老赖</a:t>
            </a:r>
            <a:r>
              <a:rPr lang="zh-CN" altLang="en-US" sz="2200" b="1" dirty="0">
                <a:solidFill>
                  <a:schemeClr val="folHlink"/>
                </a:solidFill>
                <a:latin typeface="仿宋" panose="02010609060101010101" pitchFamily="1" charset="-122"/>
                <a:ea typeface="仿宋" panose="02010609060101010101" pitchFamily="1" charset="-122"/>
              </a:rPr>
              <a:t>   </a:t>
            </a:r>
            <a:r>
              <a:rPr lang="en-US" altLang="zh-CN" sz="2200" b="1" dirty="0">
                <a:solidFill>
                  <a:schemeClr val="folHlink"/>
                </a:solidFill>
                <a:latin typeface="仿宋" panose="02010609060101010101" pitchFamily="1" charset="-122"/>
                <a:ea typeface="仿宋" panose="02010609060101010101" pitchFamily="1" charset="-122"/>
              </a:rPr>
              <a:t>           </a:t>
            </a:r>
            <a:r>
              <a:rPr lang="zh-CN" altLang="en-US" sz="2200" b="1" dirty="0">
                <a:solidFill>
                  <a:schemeClr val="folHlink"/>
                </a:solidFill>
                <a:latin typeface="仿宋" panose="02010609060101010101" pitchFamily="1" charset="-122"/>
                <a:ea typeface="仿宋" panose="02010609060101010101" pitchFamily="1" charset="-122"/>
              </a:rPr>
              <a:t>  重塑诚信榆林</a:t>
            </a:r>
          </a:p>
        </p:txBody>
      </p:sp>
      <p:sp>
        <p:nvSpPr>
          <p:cNvPr id="38914" name="Rectangle 3"/>
          <p:cNvSpPr>
            <a:spLocks noGrp="1"/>
          </p:cNvSpPr>
          <p:nvPr>
            <p:ph type="subTitle"/>
          </p:nvPr>
        </p:nvSpPr>
        <p:spPr>
          <a:xfrm>
            <a:off x="1316038" y="4271963"/>
            <a:ext cx="2903537" cy="1928812"/>
          </a:xfrm>
        </p:spPr>
        <p:txBody>
          <a:bodyPr wrap="square" lIns="91440" tIns="45720" rIns="91440" bIns="45720" anchor="t"/>
          <a:lstStyle>
            <a:lvl1pPr marL="0" lvl="0" indent="0" algn="ctr">
              <a:defRPr/>
            </a:lvl1pPr>
            <a:lvl2pPr marL="457200" lvl="1" indent="0" algn="ctr">
              <a:defRPr/>
            </a:lvl2pPr>
            <a:lvl3pPr marL="914400" lvl="2" indent="0" algn="ctr">
              <a:defRPr/>
            </a:lvl3pPr>
            <a:lvl4pPr marL="1371600" lvl="3" indent="0" algn="ctr">
              <a:defRPr/>
            </a:lvl4pPr>
            <a:lvl5pPr marL="1828800" lvl="4" indent="0" algn="ctr">
              <a:defRPr/>
            </a:lvl5pPr>
          </a:lstStyle>
          <a:p>
            <a:pPr lvl="0" algn="just" eaLnBrk="1" hangingPunct="1">
              <a:spcBef>
                <a:spcPct val="80000"/>
              </a:spcBef>
              <a:buNone/>
            </a:pPr>
            <a:r>
              <a:rPr lang="zh-CN" altLang="en-US" sz="1200" dirty="0">
                <a:solidFill>
                  <a:schemeClr val="bg1"/>
                </a:solidFill>
                <a:ea typeface="方正大黑简体" charset="-122"/>
              </a:rPr>
              <a:t>执行法院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：榆阳区人民法院</a:t>
            </a:r>
            <a:endParaRPr lang="zh-CN" altLang="en-US" sz="1200" dirty="0">
              <a:solidFill>
                <a:schemeClr val="bg1"/>
              </a:solidFill>
              <a:ea typeface="方正大黑简体" charset="-122"/>
            </a:endParaRPr>
          </a:p>
          <a:p>
            <a:pPr lvl="0" algn="just" eaLnBrk="1" hangingPunct="1">
              <a:buNone/>
            </a:pPr>
            <a:r>
              <a:rPr lang="zh-CN" altLang="en-US" sz="1200" dirty="0">
                <a:solidFill>
                  <a:schemeClr val="bg1"/>
                </a:solidFill>
                <a:ea typeface="方正大黑简体" charset="-122"/>
              </a:rPr>
              <a:t>被执行人姓名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：</a:t>
            </a:r>
            <a:r>
              <a:rPr lang="zh-CN" altLang="en-US" sz="1800" b="1" dirty="0" smtClean="0">
                <a:solidFill>
                  <a:srgbClr val="92D050"/>
                </a:solidFill>
              </a:rPr>
              <a:t>宣真平</a:t>
            </a:r>
            <a:endParaRPr lang="zh-CN" altLang="en-US" sz="1200" b="1" dirty="0">
              <a:solidFill>
                <a:schemeClr val="bg1"/>
              </a:solidFill>
              <a:ea typeface="方正大黑简体" charset="-122"/>
            </a:endParaRPr>
          </a:p>
          <a:p>
            <a:pPr marL="0" lvl="0" indent="0" algn="just" eaLnBrk="1" hangingPunct="1">
              <a:buNone/>
            </a:pPr>
            <a:r>
              <a:rPr lang="zh-CN" altLang="en-US" sz="1200" dirty="0">
                <a:solidFill>
                  <a:schemeClr val="bg1"/>
                </a:solidFill>
                <a:ea typeface="方正大黑简体" charset="-122"/>
              </a:rPr>
              <a:t>身份证号码：</a:t>
            </a:r>
            <a:endParaRPr lang="en-US" altLang="zh-CN" sz="1200" dirty="0">
              <a:solidFill>
                <a:schemeClr val="bg1"/>
              </a:solidFill>
              <a:ea typeface="方正大黑简体" charset="-122"/>
            </a:endParaRPr>
          </a:p>
          <a:p>
            <a:pPr lvl="0" algn="just" eaLnBrk="1" hangingPunct="1">
              <a:buNone/>
            </a:pPr>
            <a:r>
              <a:rPr lang="en-US" altLang="zh-CN" sz="1200" dirty="0" smtClean="0">
                <a:solidFill>
                  <a:schemeClr val="bg1"/>
                </a:solidFill>
              </a:rPr>
              <a:t>6127011972</a:t>
            </a:r>
            <a:r>
              <a:rPr lang="en-US" sz="1200" dirty="0">
                <a:solidFill>
                  <a:schemeClr val="bg1"/>
                </a:solidFill>
                <a:sym typeface="+mn-ea"/>
              </a:rPr>
              <a:t>****</a:t>
            </a:r>
            <a:r>
              <a:rPr lang="en-US" altLang="zh-CN" sz="1200" dirty="0" smtClean="0">
                <a:solidFill>
                  <a:schemeClr val="bg1"/>
                </a:solidFill>
              </a:rPr>
              <a:t>3817</a:t>
            </a:r>
          </a:p>
          <a:p>
            <a:pPr lvl="0" algn="just" eaLnBrk="1" hangingPunct="1">
              <a:buNone/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户</a:t>
            </a:r>
            <a:r>
              <a:rPr lang="zh-CN" altLang="en-US" sz="1200" dirty="0">
                <a:solidFill>
                  <a:schemeClr val="bg1"/>
                </a:solidFill>
                <a:ea typeface="方正大黑简体" charset="-122"/>
              </a:rPr>
              <a:t>籍所在地：陕西省榆林市榆阳区</a:t>
            </a:r>
            <a:endParaRPr lang="en-US" altLang="zh-CN" sz="1200" dirty="0">
              <a:solidFill>
                <a:schemeClr val="bg1"/>
              </a:solidFill>
              <a:ea typeface="方正大黑简体" charset="-122"/>
            </a:endParaRPr>
          </a:p>
          <a:p>
            <a:pPr marL="0" lvl="0" indent="0" algn="just" eaLnBrk="1" hangingPunct="1">
              <a:buNone/>
            </a:pPr>
            <a:r>
              <a:rPr lang="zh-CN" altLang="en-US" sz="1200" dirty="0">
                <a:solidFill>
                  <a:schemeClr val="bg1"/>
                </a:solidFill>
                <a:ea typeface="方正大黑简体" charset="-122"/>
              </a:rPr>
              <a:t>执行标的：</a:t>
            </a:r>
            <a:r>
              <a:rPr lang="en-US" altLang="zh-CN" sz="1200" dirty="0" smtClean="0">
                <a:solidFill>
                  <a:schemeClr val="bg1"/>
                </a:solidFill>
              </a:rPr>
              <a:t>10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万</a:t>
            </a:r>
            <a:r>
              <a:rPr lang="zh-CN" altLang="en-US" sz="1200" dirty="0">
                <a:solidFill>
                  <a:schemeClr val="bg1"/>
                </a:solidFill>
                <a:ea typeface="方正大黑简体" charset="-122"/>
              </a:rPr>
              <a:t>元</a:t>
            </a:r>
          </a:p>
          <a:p>
            <a:pPr lvl="0" algn="just" eaLnBrk="1" hangingPunct="1">
              <a:buNone/>
            </a:pPr>
            <a:r>
              <a:rPr lang="zh-CN" altLang="en-US" sz="1200" dirty="0">
                <a:solidFill>
                  <a:schemeClr val="bg1"/>
                </a:solidFill>
                <a:ea typeface="方正大黑简体" charset="-122"/>
              </a:rPr>
              <a:t>执行案号</a:t>
            </a:r>
            <a:r>
              <a:rPr lang="en-US" altLang="zh-CN" sz="1200" dirty="0">
                <a:solidFill>
                  <a:schemeClr val="bg1"/>
                </a:solidFill>
                <a:ea typeface="方正大黑简体" charset="-122"/>
              </a:rPr>
              <a:t>:</a:t>
            </a:r>
            <a:r>
              <a:rPr lang="zh-CN" altLang="en-US" sz="1200" dirty="0">
                <a:solidFill>
                  <a:schemeClr val="bg1"/>
                </a:solidFill>
              </a:rPr>
              <a:t> </a:t>
            </a:r>
            <a:r>
              <a:rPr lang="zh-CN" altLang="en-US" sz="1200" dirty="0" smtClean="0">
                <a:solidFill>
                  <a:schemeClr val="bg1"/>
                </a:solidFill>
              </a:rPr>
              <a:t>（</a:t>
            </a:r>
            <a:r>
              <a:rPr lang="en-US" altLang="zh-CN" sz="1200" dirty="0" smtClean="0">
                <a:solidFill>
                  <a:schemeClr val="bg1"/>
                </a:solidFill>
              </a:rPr>
              <a:t>2015</a:t>
            </a:r>
            <a:r>
              <a:rPr lang="zh-CN" altLang="en-US" sz="1200" dirty="0" smtClean="0">
                <a:solidFill>
                  <a:schemeClr val="bg1"/>
                </a:solidFill>
              </a:rPr>
              <a:t>）榆执字第</a:t>
            </a:r>
            <a:r>
              <a:rPr lang="en-US" altLang="zh-CN" sz="1200" dirty="0" smtClean="0">
                <a:solidFill>
                  <a:schemeClr val="bg1"/>
                </a:solidFill>
              </a:rPr>
              <a:t>02742</a:t>
            </a:r>
            <a:r>
              <a:rPr lang="zh-CN" altLang="en-US" sz="1200" dirty="0" smtClean="0">
                <a:solidFill>
                  <a:schemeClr val="bg1"/>
                </a:solidFill>
              </a:rPr>
              <a:t>号</a:t>
            </a:r>
            <a:endParaRPr lang="zh-CN" altLang="en-US" sz="1200" dirty="0">
              <a:solidFill>
                <a:schemeClr val="bg1"/>
              </a:solidFill>
              <a:ea typeface="方正大黑简体" charset="-122"/>
            </a:endParaRPr>
          </a:p>
        </p:txBody>
      </p:sp>
      <p:sp>
        <p:nvSpPr>
          <p:cNvPr id="38915" name="Rectangle 4"/>
          <p:cNvSpPr/>
          <p:nvPr/>
        </p:nvSpPr>
        <p:spPr>
          <a:xfrm>
            <a:off x="1430338" y="1439863"/>
            <a:ext cx="2366962" cy="28321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lstStyle/>
          <a:p>
            <a:pPr lvl="0" indent="0"/>
            <a:endParaRPr lang="zh-CN" altLang="en-US" sz="1200" dirty="0">
              <a:latin typeface="Arial" panose="020B0604020202020204" pitchFamily="34" charset="0"/>
              <a:ea typeface="方正大黑简体" charset="-122"/>
            </a:endParaRPr>
          </a:p>
        </p:txBody>
      </p:sp>
      <p:pic>
        <p:nvPicPr>
          <p:cNvPr id="38916" name="Picture 5" descr="fh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1638" y="339725"/>
            <a:ext cx="914400" cy="914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8917" name="Rectangle 16"/>
          <p:cNvSpPr>
            <a:spLocks noGrp="1"/>
          </p:cNvSpPr>
          <p:nvPr/>
        </p:nvSpPr>
        <p:spPr>
          <a:xfrm>
            <a:off x="512763" y="6503988"/>
            <a:ext cx="8012112" cy="354012"/>
          </a:xfrm>
          <a:prstGeom prst="rect">
            <a:avLst/>
          </a:prstGeom>
          <a:noFill/>
          <a:ln w="9525">
            <a:noFill/>
          </a:ln>
        </p:spPr>
        <p:txBody>
          <a:bodyPr lIns="90170" tIns="46990" rIns="90170" bIns="46990" anchor="t"/>
          <a:lstStyle/>
          <a:p>
            <a:pPr lvl="0" indent="0" algn="ctr">
              <a:lnSpc>
                <a:spcPct val="80000"/>
              </a:lnSpc>
              <a:spcBef>
                <a:spcPct val="80000"/>
              </a:spcBef>
            </a:pPr>
            <a:r>
              <a:rPr lang="zh-CN" altLang="en-US" sz="2000" dirty="0">
                <a:solidFill>
                  <a:srgbClr val="FFFF00"/>
                </a:solidFill>
                <a:latin typeface="Arial" panose="020B0604020202020204" pitchFamily="34" charset="0"/>
                <a:ea typeface="方正美黑简体" charset="-122"/>
              </a:rPr>
              <a:t>榆林市中级人民法院举报电话：0912-3260553       </a:t>
            </a:r>
          </a:p>
        </p:txBody>
      </p:sp>
      <p:sp>
        <p:nvSpPr>
          <p:cNvPr id="38918" name="Rectangle 4"/>
          <p:cNvSpPr/>
          <p:nvPr/>
        </p:nvSpPr>
        <p:spPr>
          <a:xfrm>
            <a:off x="5216525" y="1430338"/>
            <a:ext cx="2274888" cy="2841625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lstStyle/>
          <a:p>
            <a:pPr lvl="0" indent="0"/>
            <a:endParaRPr lang="zh-CN" altLang="en-US" sz="1200" dirty="0">
              <a:latin typeface="Arial" panose="020B0604020202020204" pitchFamily="34" charset="0"/>
              <a:ea typeface="方正大黑简体" charset="-122"/>
            </a:endParaRPr>
          </a:p>
        </p:txBody>
      </p:sp>
      <p:sp>
        <p:nvSpPr>
          <p:cNvPr id="38919" name="Rectangle 3"/>
          <p:cNvSpPr txBox="1"/>
          <p:nvPr/>
        </p:nvSpPr>
        <p:spPr>
          <a:xfrm>
            <a:off x="5121275" y="4271963"/>
            <a:ext cx="2903538" cy="1928812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 algn="just">
              <a:lnSpc>
                <a:spcPts val="2000"/>
              </a:lnSpc>
              <a:spcBef>
                <a:spcPct val="80000"/>
              </a:spcBef>
            </a:pP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执行法院</a:t>
            </a:r>
            <a:r>
              <a:rPr lang="zh-CN" altLang="en-US" sz="1200" dirty="0" smtClean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：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榆阳区人民法院</a:t>
            </a:r>
            <a:endParaRPr lang="zh-CN" altLang="en-US" sz="1200" dirty="0">
              <a:solidFill>
                <a:schemeClr val="bg1"/>
              </a:solidFill>
              <a:latin typeface="Arial" panose="020B0604020202020204" pitchFamily="34" charset="0"/>
              <a:ea typeface="方正大黑简体" charset="-122"/>
            </a:endParaRPr>
          </a:p>
          <a:p>
            <a:pPr lvl="0" algn="just">
              <a:lnSpc>
                <a:spcPts val="2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被执行人姓名</a:t>
            </a:r>
            <a:r>
              <a:rPr lang="en-US" altLang="zh-CN" sz="1200" dirty="0" smtClean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:</a:t>
            </a:r>
            <a:r>
              <a:rPr lang="zh-CN" altLang="en-US" b="1" dirty="0" smtClean="0">
                <a:solidFill>
                  <a:srgbClr val="92D050"/>
                </a:solidFill>
              </a:rPr>
              <a:t>陈琪</a:t>
            </a:r>
            <a:endParaRPr lang="zh-CN" altLang="en-US" b="1" dirty="0">
              <a:solidFill>
                <a:srgbClr val="92D05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lvl="0" indent="0" algn="just">
              <a:lnSpc>
                <a:spcPts val="2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身份证号码：</a:t>
            </a:r>
            <a:endParaRPr lang="en-US" altLang="zh-CN" sz="1200" dirty="0">
              <a:solidFill>
                <a:schemeClr val="bg1"/>
              </a:solidFill>
              <a:latin typeface="Arial" panose="020B0604020202020204" pitchFamily="34" charset="0"/>
              <a:ea typeface="方正大黑简体" charset="-122"/>
            </a:endParaRPr>
          </a:p>
          <a:p>
            <a:pPr lvl="0" algn="just">
              <a:lnSpc>
                <a:spcPts val="2000"/>
              </a:lnSpc>
            </a:pPr>
            <a:r>
              <a:rPr lang="en-US" altLang="zh-CN" sz="1200" dirty="0" smtClean="0">
                <a:solidFill>
                  <a:schemeClr val="bg1"/>
                </a:solidFill>
              </a:rPr>
              <a:t>6127011988</a:t>
            </a:r>
            <a:r>
              <a:rPr lang="en-US" sz="1200" dirty="0">
                <a:solidFill>
                  <a:schemeClr val="bg1"/>
                </a:solidFill>
                <a:sym typeface="+mn-ea"/>
              </a:rPr>
              <a:t>****</a:t>
            </a:r>
            <a:r>
              <a:rPr lang="en-US" altLang="zh-CN" sz="1200" dirty="0" smtClean="0">
                <a:solidFill>
                  <a:schemeClr val="bg1"/>
                </a:solidFill>
              </a:rPr>
              <a:t>1439</a:t>
            </a:r>
          </a:p>
          <a:p>
            <a:pPr lvl="0" algn="just">
              <a:lnSpc>
                <a:spcPts val="2000"/>
              </a:lnSpc>
            </a:pPr>
            <a:r>
              <a:rPr lang="zh-CN" altLang="en-US" sz="1200" dirty="0" smtClean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户</a:t>
            </a: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籍所在地：陕西省榆林市榆阳区</a:t>
            </a:r>
            <a:endParaRPr lang="en-US" altLang="zh-CN" sz="1200" dirty="0">
              <a:solidFill>
                <a:schemeClr val="bg1"/>
              </a:solidFill>
              <a:latin typeface="Arial" panose="020B0604020202020204" pitchFamily="34" charset="0"/>
              <a:ea typeface="方正大黑简体" charset="-122"/>
            </a:endParaRPr>
          </a:p>
          <a:p>
            <a:pPr lvl="0" algn="just">
              <a:lnSpc>
                <a:spcPts val="2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执行标的</a:t>
            </a:r>
            <a:r>
              <a:rPr lang="zh-CN" altLang="en-US" sz="1200" dirty="0" smtClean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：</a:t>
            </a:r>
            <a:r>
              <a:rPr lang="en-US" altLang="zh-CN" sz="1200" dirty="0" smtClean="0">
                <a:solidFill>
                  <a:schemeClr val="bg1"/>
                </a:solidFill>
              </a:rPr>
              <a:t> 25.4</a:t>
            </a:r>
            <a:r>
              <a:rPr lang="zh-CN" altLang="en-US" sz="1200" dirty="0" smtClean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万</a:t>
            </a: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元</a:t>
            </a:r>
          </a:p>
          <a:p>
            <a:pPr lvl="0" algn="just">
              <a:lnSpc>
                <a:spcPts val="2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执行案号</a:t>
            </a:r>
            <a:r>
              <a:rPr lang="en-US" altLang="zh-CN" sz="1200" dirty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:</a:t>
            </a: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r>
              <a:rPr lang="zh-CN" altLang="en-US" sz="1200" dirty="0" smtClean="0">
                <a:solidFill>
                  <a:schemeClr val="bg1"/>
                </a:solidFill>
              </a:rPr>
              <a:t>（</a:t>
            </a:r>
            <a:r>
              <a:rPr lang="en-US" altLang="zh-CN" sz="1200" dirty="0" smtClean="0">
                <a:solidFill>
                  <a:schemeClr val="bg1"/>
                </a:solidFill>
              </a:rPr>
              <a:t>2013</a:t>
            </a:r>
            <a:r>
              <a:rPr lang="zh-CN" altLang="en-US" sz="1200" dirty="0" smtClean="0">
                <a:solidFill>
                  <a:schemeClr val="bg1"/>
                </a:solidFill>
              </a:rPr>
              <a:t>）榆执字第</a:t>
            </a:r>
            <a:r>
              <a:rPr lang="en-US" altLang="zh-CN" sz="1200" dirty="0" smtClean="0">
                <a:solidFill>
                  <a:schemeClr val="bg1"/>
                </a:solidFill>
              </a:rPr>
              <a:t>00683</a:t>
            </a:r>
            <a:r>
              <a:rPr lang="zh-CN" altLang="en-US" sz="1200" dirty="0" smtClean="0">
                <a:solidFill>
                  <a:schemeClr val="bg1"/>
                </a:solidFill>
              </a:rPr>
              <a:t>号</a:t>
            </a:r>
            <a:endParaRPr lang="zh-CN" altLang="en-US" sz="1200" dirty="0">
              <a:solidFill>
                <a:schemeClr val="bg1"/>
              </a:solidFill>
              <a:latin typeface="Arial" panose="020B0604020202020204" pitchFamily="34" charset="0"/>
              <a:ea typeface="方正大黑简体" charset="-122"/>
            </a:endParaRPr>
          </a:p>
        </p:txBody>
      </p:sp>
      <p:sp>
        <p:nvSpPr>
          <p:cNvPr id="38921" name="图片 10" descr="李耀文.jpg"/>
          <p:cNvSpPr>
            <a:spLocks noChangeAspect="1"/>
          </p:cNvSpPr>
          <p:nvPr/>
        </p:nvSpPr>
        <p:spPr>
          <a:xfrm>
            <a:off x="5216525" y="1430338"/>
            <a:ext cx="2306638" cy="2841625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 indent="0"/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10" name="图片 9" descr="宣真平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30338" y="1430338"/>
            <a:ext cx="2366962" cy="2841625"/>
          </a:xfrm>
          <a:prstGeom prst="rect">
            <a:avLst/>
          </a:prstGeom>
        </p:spPr>
      </p:pic>
      <p:pic>
        <p:nvPicPr>
          <p:cNvPr id="11" name="图片 10" descr="陈琪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16525" y="1439863"/>
            <a:ext cx="2299075" cy="28321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/>
          <p:cNvSpPr>
            <a:spLocks noGrp="1"/>
          </p:cNvSpPr>
          <p:nvPr>
            <p:ph type="ctrTitle"/>
          </p:nvPr>
        </p:nvSpPr>
        <p:spPr>
          <a:xfrm>
            <a:off x="1598613" y="144463"/>
            <a:ext cx="7545387" cy="1349375"/>
          </a:xfrm>
        </p:spPr>
        <p:txBody>
          <a:bodyPr wrap="square" lIns="91440" tIns="45720" rIns="91440" bIns="45720" anchor="ctr"/>
          <a:lstStyle>
            <a:lvl1pPr lvl="0">
              <a:defRPr/>
            </a:lvl1pPr>
          </a:lstStyle>
          <a:p>
            <a:pPr lvl="0" eaLnBrk="1" hangingPunct="1"/>
            <a:r>
              <a:rPr lang="zh-CN" altLang="en-US" sz="2800" dirty="0">
                <a:solidFill>
                  <a:schemeClr val="bg1"/>
                </a:solidFill>
                <a:ea typeface="方正大黑简体" charset="-122"/>
              </a:rPr>
              <a:t>榆林市中级人民法院</a:t>
            </a:r>
            <a:r>
              <a:rPr lang="zh-CN" altLang="en-US" sz="2800" dirty="0" smtClean="0">
                <a:solidFill>
                  <a:schemeClr val="bg1"/>
                </a:solidFill>
                <a:ea typeface="方正大黑简体" charset="-122"/>
              </a:rPr>
              <a:t>第九批</a:t>
            </a:r>
            <a:r>
              <a:rPr lang="zh-CN" altLang="en-US" sz="2800" dirty="0">
                <a:solidFill>
                  <a:schemeClr val="bg1"/>
                </a:solidFill>
                <a:ea typeface="方正大黑简体" charset="-122"/>
              </a:rPr>
              <a:t>失信</a:t>
            </a:r>
            <a:r>
              <a:rPr lang="zh-CN" altLang="en-US" sz="2400" b="1" dirty="0">
                <a:solidFill>
                  <a:srgbClr val="FFFF00"/>
                </a:solidFill>
                <a:ea typeface="方正大黑简体" charset="-122"/>
              </a:rPr>
              <a:t>被 执 行 人 </a:t>
            </a:r>
            <a:r>
              <a:rPr lang="zh-CN" altLang="en-US" sz="2800" dirty="0">
                <a:solidFill>
                  <a:schemeClr val="bg1"/>
                </a:solidFill>
                <a:ea typeface="方正大黑简体" charset="-122"/>
              </a:rPr>
              <a:t>名单</a:t>
            </a:r>
            <a:r>
              <a:rPr lang="zh-CN" altLang="en-US" sz="3200" dirty="0">
                <a:solidFill>
                  <a:schemeClr val="bg1"/>
                </a:solidFill>
                <a:ea typeface="方正大黑简体" charset="-122"/>
              </a:rPr>
              <a:t/>
            </a:r>
            <a:br>
              <a:rPr lang="zh-CN" altLang="en-US" sz="3200" dirty="0">
                <a:solidFill>
                  <a:schemeClr val="bg1"/>
                </a:solidFill>
                <a:ea typeface="方正大黑简体" charset="-122"/>
              </a:rPr>
            </a:br>
            <a:r>
              <a:rPr lang="zh-CN" altLang="en-US" sz="2200" b="1" dirty="0">
                <a:solidFill>
                  <a:schemeClr val="folHlink"/>
                </a:solidFill>
                <a:ea typeface="仿宋" panose="02010609060101010101" pitchFamily="1" charset="-122"/>
              </a:rPr>
              <a:t>严厉打击老赖</a:t>
            </a:r>
            <a:r>
              <a:rPr lang="zh-CN" altLang="en-US" sz="2200" b="1" dirty="0">
                <a:solidFill>
                  <a:schemeClr val="folHlink"/>
                </a:solidFill>
                <a:latin typeface="仿宋" panose="02010609060101010101" pitchFamily="1" charset="-122"/>
                <a:ea typeface="仿宋" panose="02010609060101010101" pitchFamily="1" charset="-122"/>
              </a:rPr>
              <a:t>   </a:t>
            </a:r>
            <a:r>
              <a:rPr lang="en-US" altLang="zh-CN" sz="2200" b="1" dirty="0">
                <a:solidFill>
                  <a:schemeClr val="folHlink"/>
                </a:solidFill>
                <a:latin typeface="仿宋" panose="02010609060101010101" pitchFamily="1" charset="-122"/>
                <a:ea typeface="仿宋" panose="02010609060101010101" pitchFamily="1" charset="-122"/>
              </a:rPr>
              <a:t>           </a:t>
            </a:r>
            <a:r>
              <a:rPr lang="zh-CN" altLang="en-US" sz="2200" b="1" dirty="0">
                <a:solidFill>
                  <a:schemeClr val="folHlink"/>
                </a:solidFill>
                <a:latin typeface="仿宋" panose="02010609060101010101" pitchFamily="1" charset="-122"/>
                <a:ea typeface="仿宋" panose="02010609060101010101" pitchFamily="1" charset="-122"/>
              </a:rPr>
              <a:t>  重塑诚信榆林</a:t>
            </a:r>
          </a:p>
        </p:txBody>
      </p:sp>
      <p:sp>
        <p:nvSpPr>
          <p:cNvPr id="39938" name="Rectangle 3"/>
          <p:cNvSpPr>
            <a:spLocks noGrp="1"/>
          </p:cNvSpPr>
          <p:nvPr>
            <p:ph type="subTitle"/>
          </p:nvPr>
        </p:nvSpPr>
        <p:spPr>
          <a:xfrm>
            <a:off x="1316038" y="4271963"/>
            <a:ext cx="2903537" cy="1928812"/>
          </a:xfrm>
        </p:spPr>
        <p:txBody>
          <a:bodyPr wrap="square" lIns="91440" tIns="45720" rIns="91440" bIns="45720" anchor="t"/>
          <a:lstStyle>
            <a:lvl1pPr marL="0" lvl="0" indent="0" algn="ctr">
              <a:defRPr/>
            </a:lvl1pPr>
            <a:lvl2pPr marL="457200" lvl="1" indent="0" algn="ctr">
              <a:defRPr/>
            </a:lvl2pPr>
            <a:lvl3pPr marL="914400" lvl="2" indent="0" algn="ctr">
              <a:defRPr/>
            </a:lvl3pPr>
            <a:lvl4pPr marL="1371600" lvl="3" indent="0" algn="ctr">
              <a:defRPr/>
            </a:lvl4pPr>
            <a:lvl5pPr marL="1828800" lvl="4" indent="0" algn="ctr">
              <a:defRPr/>
            </a:lvl5pPr>
          </a:lstStyle>
          <a:p>
            <a:pPr lvl="0" algn="just" eaLnBrk="1" hangingPunct="1">
              <a:spcBef>
                <a:spcPct val="80000"/>
              </a:spcBef>
              <a:buNone/>
            </a:pPr>
            <a:r>
              <a:rPr lang="zh-CN" altLang="en-US" sz="1200" dirty="0">
                <a:solidFill>
                  <a:schemeClr val="bg1"/>
                </a:solidFill>
                <a:ea typeface="方正大黑简体" charset="-122"/>
              </a:rPr>
              <a:t>执行法院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：榆阳区人民法院</a:t>
            </a:r>
            <a:endParaRPr lang="zh-CN" altLang="en-US" sz="1200" dirty="0">
              <a:solidFill>
                <a:schemeClr val="bg1"/>
              </a:solidFill>
              <a:ea typeface="方正大黑简体" charset="-122"/>
            </a:endParaRPr>
          </a:p>
          <a:p>
            <a:pPr lvl="0" algn="just" eaLnBrk="1" hangingPunct="1">
              <a:buNone/>
            </a:pPr>
            <a:r>
              <a:rPr lang="zh-CN" altLang="en-US" sz="1200" dirty="0">
                <a:solidFill>
                  <a:schemeClr val="bg1"/>
                </a:solidFill>
                <a:ea typeface="方正大黑简体" charset="-122"/>
              </a:rPr>
              <a:t>被执行人姓名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：</a:t>
            </a:r>
            <a:r>
              <a:rPr lang="zh-CN" altLang="en-US" sz="1800" b="1" dirty="0" smtClean="0">
                <a:solidFill>
                  <a:srgbClr val="92D050"/>
                </a:solidFill>
              </a:rPr>
              <a:t>柳晓刚</a:t>
            </a:r>
            <a:endParaRPr lang="zh-CN" altLang="en-US" sz="1200" b="1" dirty="0">
              <a:solidFill>
                <a:srgbClr val="92D050"/>
              </a:solidFill>
              <a:ea typeface="方正大黑简体" charset="-122"/>
            </a:endParaRPr>
          </a:p>
          <a:p>
            <a:pPr marL="0" lvl="0" indent="0" algn="just" eaLnBrk="1" hangingPunct="1">
              <a:buNone/>
            </a:pPr>
            <a:r>
              <a:rPr lang="zh-CN" altLang="en-US" sz="1200" dirty="0">
                <a:solidFill>
                  <a:schemeClr val="bg1"/>
                </a:solidFill>
                <a:ea typeface="方正大黑简体" charset="-122"/>
              </a:rPr>
              <a:t>身份证号码：</a:t>
            </a:r>
            <a:endParaRPr lang="en-US" altLang="zh-CN" sz="1200" dirty="0">
              <a:solidFill>
                <a:schemeClr val="bg1"/>
              </a:solidFill>
              <a:ea typeface="方正大黑简体" charset="-122"/>
            </a:endParaRPr>
          </a:p>
          <a:p>
            <a:pPr lvl="0" algn="just" eaLnBrk="1" hangingPunct="1">
              <a:buNone/>
            </a:pPr>
            <a:r>
              <a:rPr lang="en-US" altLang="zh-CN" sz="1200" dirty="0" smtClean="0">
                <a:solidFill>
                  <a:schemeClr val="bg1"/>
                </a:solidFill>
              </a:rPr>
              <a:t>6127011984</a:t>
            </a:r>
            <a:r>
              <a:rPr lang="en-US" sz="1200" dirty="0">
                <a:solidFill>
                  <a:schemeClr val="bg1"/>
                </a:solidFill>
                <a:sym typeface="+mn-ea"/>
              </a:rPr>
              <a:t>****</a:t>
            </a:r>
            <a:r>
              <a:rPr lang="en-US" altLang="zh-CN" sz="1200" dirty="0" smtClean="0">
                <a:solidFill>
                  <a:schemeClr val="bg1"/>
                </a:solidFill>
              </a:rPr>
              <a:t>1233</a:t>
            </a:r>
          </a:p>
          <a:p>
            <a:pPr lvl="0" algn="just" eaLnBrk="1" hangingPunct="1">
              <a:buNone/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户</a:t>
            </a:r>
            <a:r>
              <a:rPr lang="zh-CN" altLang="en-US" sz="1200" dirty="0">
                <a:solidFill>
                  <a:schemeClr val="bg1"/>
                </a:solidFill>
                <a:ea typeface="方正大黑简体" charset="-122"/>
              </a:rPr>
              <a:t>籍所在地：陕西省榆林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市榆阳区</a:t>
            </a:r>
            <a:endParaRPr lang="en-US" altLang="zh-CN" sz="1200" dirty="0">
              <a:solidFill>
                <a:schemeClr val="bg1"/>
              </a:solidFill>
              <a:ea typeface="方正大黑简体" charset="-122"/>
            </a:endParaRPr>
          </a:p>
          <a:p>
            <a:pPr lvl="0" algn="just" eaLnBrk="1" hangingPunct="1">
              <a:buNone/>
            </a:pPr>
            <a:r>
              <a:rPr lang="zh-CN" altLang="en-US" sz="1200" dirty="0">
                <a:solidFill>
                  <a:schemeClr val="bg1"/>
                </a:solidFill>
                <a:ea typeface="方正大黑简体" charset="-122"/>
              </a:rPr>
              <a:t>执行标的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：</a:t>
            </a:r>
            <a:r>
              <a:rPr lang="en-US" altLang="zh-CN" sz="1200" dirty="0" smtClean="0">
                <a:solidFill>
                  <a:schemeClr val="bg1"/>
                </a:solidFill>
              </a:rPr>
              <a:t> 40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万</a:t>
            </a:r>
            <a:r>
              <a:rPr lang="zh-CN" altLang="en-US" sz="1200" dirty="0">
                <a:solidFill>
                  <a:schemeClr val="bg1"/>
                </a:solidFill>
                <a:ea typeface="方正大黑简体" charset="-122"/>
              </a:rPr>
              <a:t>元</a:t>
            </a:r>
          </a:p>
          <a:p>
            <a:pPr lvl="0" algn="just" eaLnBrk="1" hangingPunct="1">
              <a:buNone/>
            </a:pPr>
            <a:r>
              <a:rPr lang="zh-CN" altLang="en-US" sz="1200" dirty="0">
                <a:solidFill>
                  <a:schemeClr val="bg1"/>
                </a:solidFill>
                <a:ea typeface="方正大黑简体" charset="-122"/>
              </a:rPr>
              <a:t>执行案号</a:t>
            </a:r>
            <a:r>
              <a:rPr lang="en-US" altLang="zh-CN" sz="1200" dirty="0">
                <a:solidFill>
                  <a:schemeClr val="bg1"/>
                </a:solidFill>
                <a:ea typeface="方正大黑简体" charset="-122"/>
              </a:rPr>
              <a:t>:</a:t>
            </a:r>
            <a:r>
              <a:rPr lang="zh-CN" altLang="en-US" sz="1200" dirty="0">
                <a:solidFill>
                  <a:schemeClr val="bg1"/>
                </a:solidFill>
              </a:rPr>
              <a:t> </a:t>
            </a:r>
            <a:r>
              <a:rPr lang="zh-CN" altLang="en-US" sz="1200" dirty="0" smtClean="0">
                <a:solidFill>
                  <a:schemeClr val="bg1"/>
                </a:solidFill>
              </a:rPr>
              <a:t>（</a:t>
            </a:r>
            <a:r>
              <a:rPr lang="en-US" altLang="zh-CN" sz="1200" dirty="0" smtClean="0">
                <a:solidFill>
                  <a:schemeClr val="bg1"/>
                </a:solidFill>
              </a:rPr>
              <a:t>2016</a:t>
            </a:r>
            <a:r>
              <a:rPr lang="zh-CN" altLang="en-US" sz="1200" dirty="0" smtClean="0">
                <a:solidFill>
                  <a:schemeClr val="bg1"/>
                </a:solidFill>
              </a:rPr>
              <a:t>）陕</a:t>
            </a:r>
            <a:r>
              <a:rPr lang="en-US" altLang="zh-CN" sz="1200" dirty="0" smtClean="0">
                <a:solidFill>
                  <a:schemeClr val="bg1"/>
                </a:solidFill>
              </a:rPr>
              <a:t>0802</a:t>
            </a:r>
            <a:r>
              <a:rPr lang="zh-CN" altLang="en-US" sz="1200" dirty="0" smtClean="0">
                <a:solidFill>
                  <a:schemeClr val="bg1"/>
                </a:solidFill>
              </a:rPr>
              <a:t>执</a:t>
            </a:r>
            <a:r>
              <a:rPr lang="en-US" altLang="zh-CN" sz="1200" dirty="0" smtClean="0">
                <a:solidFill>
                  <a:schemeClr val="bg1"/>
                </a:solidFill>
              </a:rPr>
              <a:t>58</a:t>
            </a:r>
            <a:r>
              <a:rPr lang="zh-CN" altLang="en-US" sz="1200" dirty="0" smtClean="0">
                <a:solidFill>
                  <a:schemeClr val="bg1"/>
                </a:solidFill>
              </a:rPr>
              <a:t>号</a:t>
            </a:r>
            <a:endParaRPr lang="zh-CN" altLang="en-US" sz="1200" dirty="0">
              <a:solidFill>
                <a:schemeClr val="bg1"/>
              </a:solidFill>
              <a:ea typeface="方正大黑简体" charset="-122"/>
            </a:endParaRPr>
          </a:p>
        </p:txBody>
      </p:sp>
      <p:sp>
        <p:nvSpPr>
          <p:cNvPr id="39939" name="Rectangle 4"/>
          <p:cNvSpPr/>
          <p:nvPr/>
        </p:nvSpPr>
        <p:spPr>
          <a:xfrm>
            <a:off x="1430338" y="1439863"/>
            <a:ext cx="2366962" cy="28321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lstStyle/>
          <a:p>
            <a:pPr lvl="0" indent="0"/>
            <a:endParaRPr lang="zh-CN" altLang="en-US" sz="1200" dirty="0">
              <a:latin typeface="Arial" panose="020B0604020202020204" pitchFamily="34" charset="0"/>
              <a:ea typeface="方正大黑简体" charset="-122"/>
            </a:endParaRPr>
          </a:p>
        </p:txBody>
      </p:sp>
      <p:pic>
        <p:nvPicPr>
          <p:cNvPr id="39940" name="Picture 5" descr="fh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1638" y="339725"/>
            <a:ext cx="914400" cy="914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9941" name="Rectangle 16"/>
          <p:cNvSpPr>
            <a:spLocks noGrp="1"/>
          </p:cNvSpPr>
          <p:nvPr/>
        </p:nvSpPr>
        <p:spPr>
          <a:xfrm>
            <a:off x="512763" y="6503988"/>
            <a:ext cx="8012112" cy="354012"/>
          </a:xfrm>
          <a:prstGeom prst="rect">
            <a:avLst/>
          </a:prstGeom>
          <a:noFill/>
          <a:ln w="9525">
            <a:noFill/>
          </a:ln>
        </p:spPr>
        <p:txBody>
          <a:bodyPr lIns="90170" tIns="46990" rIns="90170" bIns="46990" anchor="t"/>
          <a:lstStyle/>
          <a:p>
            <a:pPr lvl="0" indent="0" algn="ctr">
              <a:lnSpc>
                <a:spcPct val="80000"/>
              </a:lnSpc>
              <a:spcBef>
                <a:spcPct val="80000"/>
              </a:spcBef>
            </a:pPr>
            <a:r>
              <a:rPr lang="zh-CN" altLang="en-US" sz="2000" dirty="0">
                <a:solidFill>
                  <a:srgbClr val="FFFF00"/>
                </a:solidFill>
                <a:latin typeface="Arial" panose="020B0604020202020204" pitchFamily="34" charset="0"/>
                <a:ea typeface="方正美黑简体" charset="-122"/>
              </a:rPr>
              <a:t>榆林市中级人民法院举报电话：0912-3260553       </a:t>
            </a:r>
          </a:p>
        </p:txBody>
      </p:sp>
      <p:sp>
        <p:nvSpPr>
          <p:cNvPr id="39942" name="Rectangle 4"/>
          <p:cNvSpPr/>
          <p:nvPr/>
        </p:nvSpPr>
        <p:spPr>
          <a:xfrm>
            <a:off x="5216525" y="1430338"/>
            <a:ext cx="2274888" cy="2841625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lstStyle/>
          <a:p>
            <a:pPr lvl="0" indent="0"/>
            <a:endParaRPr lang="zh-CN" altLang="en-US" sz="1200" dirty="0">
              <a:latin typeface="Arial" panose="020B0604020202020204" pitchFamily="34" charset="0"/>
              <a:ea typeface="方正大黑简体" charset="-122"/>
            </a:endParaRPr>
          </a:p>
        </p:txBody>
      </p:sp>
      <p:sp>
        <p:nvSpPr>
          <p:cNvPr id="39943" name="Rectangle 3"/>
          <p:cNvSpPr txBox="1"/>
          <p:nvPr/>
        </p:nvSpPr>
        <p:spPr>
          <a:xfrm>
            <a:off x="5121275" y="4271963"/>
            <a:ext cx="2903538" cy="1928812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 algn="just">
              <a:lnSpc>
                <a:spcPts val="2000"/>
              </a:lnSpc>
              <a:spcBef>
                <a:spcPct val="80000"/>
              </a:spcBef>
            </a:pP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执行法院</a:t>
            </a:r>
            <a:r>
              <a:rPr lang="zh-CN" altLang="en-US" sz="1200" dirty="0" smtClean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：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榆阳区人民法院</a:t>
            </a:r>
            <a:endParaRPr lang="zh-CN" altLang="en-US" sz="1200" dirty="0">
              <a:solidFill>
                <a:schemeClr val="bg1"/>
              </a:solidFill>
              <a:latin typeface="Arial" panose="020B0604020202020204" pitchFamily="34" charset="0"/>
              <a:ea typeface="方正大黑简体" charset="-122"/>
            </a:endParaRPr>
          </a:p>
          <a:p>
            <a:pPr lvl="0" algn="just">
              <a:lnSpc>
                <a:spcPts val="2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被执行人姓名</a:t>
            </a:r>
            <a:r>
              <a:rPr lang="en-US" altLang="zh-CN" sz="1200" dirty="0" smtClean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:</a:t>
            </a:r>
            <a:r>
              <a:rPr lang="zh-CN" altLang="en-US" b="1" dirty="0" smtClean="0">
                <a:solidFill>
                  <a:srgbClr val="92D050"/>
                </a:solidFill>
              </a:rPr>
              <a:t>张东祥</a:t>
            </a:r>
            <a:endParaRPr lang="zh-CN" altLang="en-US" b="1" dirty="0">
              <a:solidFill>
                <a:srgbClr val="92D05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lvl="0" indent="0" algn="just">
              <a:lnSpc>
                <a:spcPts val="2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身份证号码：</a:t>
            </a:r>
            <a:endParaRPr lang="en-US" altLang="zh-CN" sz="1200" dirty="0">
              <a:solidFill>
                <a:schemeClr val="bg1"/>
              </a:solidFill>
              <a:latin typeface="Arial" panose="020B0604020202020204" pitchFamily="34" charset="0"/>
              <a:ea typeface="方正大黑简体" charset="-122"/>
            </a:endParaRPr>
          </a:p>
          <a:p>
            <a:pPr lvl="0" algn="just">
              <a:lnSpc>
                <a:spcPts val="2000"/>
              </a:lnSpc>
            </a:pPr>
            <a:r>
              <a:rPr lang="en-US" altLang="zh-CN" sz="1200" dirty="0" smtClean="0">
                <a:solidFill>
                  <a:schemeClr val="bg1"/>
                </a:solidFill>
              </a:rPr>
              <a:t>6127211963</a:t>
            </a:r>
            <a:r>
              <a:rPr lang="en-US" sz="1200" dirty="0">
                <a:solidFill>
                  <a:schemeClr val="bg1"/>
                </a:solidFill>
                <a:sym typeface="+mn-ea"/>
              </a:rPr>
              <a:t>****</a:t>
            </a:r>
            <a:r>
              <a:rPr lang="en-US" altLang="zh-CN" sz="1200" dirty="0" smtClean="0">
                <a:solidFill>
                  <a:schemeClr val="bg1"/>
                </a:solidFill>
              </a:rPr>
              <a:t>321X</a:t>
            </a:r>
          </a:p>
          <a:p>
            <a:pPr lvl="0" algn="just">
              <a:lnSpc>
                <a:spcPts val="2000"/>
              </a:lnSpc>
            </a:pPr>
            <a:r>
              <a:rPr lang="zh-CN" altLang="en-US" sz="1200" dirty="0" smtClean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户</a:t>
            </a: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籍所在地：陕西省榆林</a:t>
            </a:r>
            <a:r>
              <a:rPr lang="zh-CN" altLang="en-US" sz="1200" dirty="0" smtClean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市榆阳区</a:t>
            </a:r>
            <a:endParaRPr lang="en-US" altLang="zh-CN" sz="1200" dirty="0">
              <a:solidFill>
                <a:schemeClr val="bg1"/>
              </a:solidFill>
              <a:latin typeface="Arial" panose="020B0604020202020204" pitchFamily="34" charset="0"/>
              <a:ea typeface="方正大黑简体" charset="-122"/>
            </a:endParaRPr>
          </a:p>
          <a:p>
            <a:pPr lvl="0" algn="just">
              <a:lnSpc>
                <a:spcPts val="2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执行标的</a:t>
            </a:r>
            <a:r>
              <a:rPr lang="zh-CN" altLang="en-US" sz="1200" dirty="0" smtClean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：</a:t>
            </a:r>
            <a:r>
              <a:rPr lang="en-US" altLang="zh-CN" sz="1200" dirty="0" smtClean="0">
                <a:solidFill>
                  <a:schemeClr val="bg1"/>
                </a:solidFill>
              </a:rPr>
              <a:t> 31.59</a:t>
            </a:r>
            <a:r>
              <a:rPr lang="zh-CN" altLang="en-US" sz="1200" dirty="0" smtClean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万</a:t>
            </a: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元</a:t>
            </a:r>
          </a:p>
          <a:p>
            <a:pPr lvl="0" algn="just">
              <a:lnSpc>
                <a:spcPts val="2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执行案号</a:t>
            </a:r>
            <a:r>
              <a:rPr lang="en-US" altLang="zh-CN" sz="1200" dirty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:</a:t>
            </a: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r>
              <a:rPr lang="zh-CN" altLang="en-US" sz="1200" dirty="0" smtClean="0">
                <a:solidFill>
                  <a:schemeClr val="bg1"/>
                </a:solidFill>
              </a:rPr>
              <a:t>（</a:t>
            </a:r>
            <a:r>
              <a:rPr lang="en-US" altLang="zh-CN" sz="1200" dirty="0" smtClean="0">
                <a:solidFill>
                  <a:schemeClr val="bg1"/>
                </a:solidFill>
              </a:rPr>
              <a:t>2016</a:t>
            </a:r>
            <a:r>
              <a:rPr lang="zh-CN" altLang="en-US" sz="1200" dirty="0" smtClean="0">
                <a:solidFill>
                  <a:schemeClr val="bg1"/>
                </a:solidFill>
              </a:rPr>
              <a:t>）陕</a:t>
            </a:r>
            <a:r>
              <a:rPr lang="en-US" altLang="zh-CN" sz="1200" dirty="0" smtClean="0">
                <a:solidFill>
                  <a:schemeClr val="bg1"/>
                </a:solidFill>
              </a:rPr>
              <a:t>0802</a:t>
            </a:r>
            <a:r>
              <a:rPr lang="zh-CN" altLang="en-US" sz="1200" dirty="0" smtClean="0">
                <a:solidFill>
                  <a:schemeClr val="bg1"/>
                </a:solidFill>
              </a:rPr>
              <a:t>执</a:t>
            </a:r>
            <a:r>
              <a:rPr lang="en-US" altLang="zh-CN" sz="1200" dirty="0" smtClean="0">
                <a:solidFill>
                  <a:schemeClr val="bg1"/>
                </a:solidFill>
              </a:rPr>
              <a:t>2185</a:t>
            </a:r>
            <a:r>
              <a:rPr lang="zh-CN" altLang="en-US" sz="1200" dirty="0" smtClean="0">
                <a:solidFill>
                  <a:schemeClr val="bg1"/>
                </a:solidFill>
              </a:rPr>
              <a:t>号</a:t>
            </a:r>
            <a:endParaRPr lang="zh-CN" altLang="en-US" sz="1200" dirty="0">
              <a:solidFill>
                <a:schemeClr val="bg1"/>
              </a:solidFill>
              <a:latin typeface="Arial" panose="020B0604020202020204" pitchFamily="34" charset="0"/>
              <a:ea typeface="方正大黑简体" charset="-122"/>
            </a:endParaRPr>
          </a:p>
        </p:txBody>
      </p:sp>
      <p:pic>
        <p:nvPicPr>
          <p:cNvPr id="9" name="图片 8" descr="柳晓刚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30338" y="1439863"/>
            <a:ext cx="2366962" cy="2832100"/>
          </a:xfrm>
          <a:prstGeom prst="rect">
            <a:avLst/>
          </a:prstGeom>
        </p:spPr>
      </p:pic>
      <p:pic>
        <p:nvPicPr>
          <p:cNvPr id="10" name="图片 9" descr="张东祥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16525" y="1430337"/>
            <a:ext cx="2306808" cy="2841625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/>
          <p:cNvSpPr>
            <a:spLocks noGrp="1"/>
          </p:cNvSpPr>
          <p:nvPr>
            <p:ph type="ctrTitle"/>
          </p:nvPr>
        </p:nvSpPr>
        <p:spPr>
          <a:xfrm>
            <a:off x="1598613" y="144463"/>
            <a:ext cx="7545387" cy="1349375"/>
          </a:xfrm>
        </p:spPr>
        <p:txBody>
          <a:bodyPr wrap="square" lIns="91440" tIns="45720" rIns="91440" bIns="45720" anchor="ctr"/>
          <a:lstStyle>
            <a:lvl1pPr lvl="0">
              <a:defRPr/>
            </a:lvl1pPr>
          </a:lstStyle>
          <a:p>
            <a:pPr lvl="0" eaLnBrk="1" hangingPunct="1"/>
            <a:r>
              <a:rPr lang="zh-CN" altLang="en-US" sz="2800" dirty="0">
                <a:solidFill>
                  <a:schemeClr val="bg1"/>
                </a:solidFill>
                <a:ea typeface="方正大黑简体" charset="-122"/>
              </a:rPr>
              <a:t>榆林市中级人民法院</a:t>
            </a:r>
            <a:r>
              <a:rPr lang="zh-CN" altLang="en-US" sz="2800" dirty="0" smtClean="0">
                <a:solidFill>
                  <a:schemeClr val="bg1"/>
                </a:solidFill>
                <a:ea typeface="方正大黑简体" charset="-122"/>
              </a:rPr>
              <a:t>第九批</a:t>
            </a:r>
            <a:r>
              <a:rPr lang="zh-CN" altLang="en-US" sz="2800" dirty="0">
                <a:solidFill>
                  <a:schemeClr val="bg1"/>
                </a:solidFill>
                <a:ea typeface="方正大黑简体" charset="-122"/>
              </a:rPr>
              <a:t>失信</a:t>
            </a:r>
            <a:r>
              <a:rPr lang="zh-CN" altLang="en-US" sz="2400" b="1" dirty="0">
                <a:solidFill>
                  <a:srgbClr val="FFFF00"/>
                </a:solidFill>
                <a:ea typeface="方正大黑简体" charset="-122"/>
              </a:rPr>
              <a:t>被 执 行 人 </a:t>
            </a:r>
            <a:r>
              <a:rPr lang="zh-CN" altLang="en-US" sz="2800" dirty="0">
                <a:solidFill>
                  <a:schemeClr val="bg1"/>
                </a:solidFill>
                <a:ea typeface="方正大黑简体" charset="-122"/>
              </a:rPr>
              <a:t>名单</a:t>
            </a:r>
            <a:r>
              <a:rPr lang="zh-CN" altLang="en-US" sz="3200" dirty="0">
                <a:solidFill>
                  <a:schemeClr val="bg1"/>
                </a:solidFill>
                <a:ea typeface="方正大黑简体" charset="-122"/>
              </a:rPr>
              <a:t/>
            </a:r>
            <a:br>
              <a:rPr lang="zh-CN" altLang="en-US" sz="3200" dirty="0">
                <a:solidFill>
                  <a:schemeClr val="bg1"/>
                </a:solidFill>
                <a:ea typeface="方正大黑简体" charset="-122"/>
              </a:rPr>
            </a:br>
            <a:r>
              <a:rPr lang="zh-CN" altLang="en-US" sz="2200" b="1" dirty="0">
                <a:solidFill>
                  <a:schemeClr val="folHlink"/>
                </a:solidFill>
                <a:ea typeface="仿宋" panose="02010609060101010101" pitchFamily="1" charset="-122"/>
              </a:rPr>
              <a:t>严厉打击老赖</a:t>
            </a:r>
            <a:r>
              <a:rPr lang="zh-CN" altLang="en-US" sz="2200" b="1" dirty="0">
                <a:solidFill>
                  <a:schemeClr val="folHlink"/>
                </a:solidFill>
                <a:latin typeface="仿宋" panose="02010609060101010101" pitchFamily="1" charset="-122"/>
                <a:ea typeface="仿宋" panose="02010609060101010101" pitchFamily="1" charset="-122"/>
              </a:rPr>
              <a:t>   </a:t>
            </a:r>
            <a:r>
              <a:rPr lang="en-US" altLang="zh-CN" sz="2200" b="1" dirty="0">
                <a:solidFill>
                  <a:schemeClr val="folHlink"/>
                </a:solidFill>
                <a:latin typeface="仿宋" panose="02010609060101010101" pitchFamily="1" charset="-122"/>
                <a:ea typeface="仿宋" panose="02010609060101010101" pitchFamily="1" charset="-122"/>
              </a:rPr>
              <a:t>           </a:t>
            </a:r>
            <a:r>
              <a:rPr lang="zh-CN" altLang="en-US" sz="2200" b="1" dirty="0">
                <a:solidFill>
                  <a:schemeClr val="folHlink"/>
                </a:solidFill>
                <a:latin typeface="仿宋" panose="02010609060101010101" pitchFamily="1" charset="-122"/>
                <a:ea typeface="仿宋" panose="02010609060101010101" pitchFamily="1" charset="-122"/>
              </a:rPr>
              <a:t>  重塑诚信榆林</a:t>
            </a:r>
          </a:p>
        </p:txBody>
      </p:sp>
      <p:sp>
        <p:nvSpPr>
          <p:cNvPr id="40962" name="Rectangle 3"/>
          <p:cNvSpPr>
            <a:spLocks noGrp="1"/>
          </p:cNvSpPr>
          <p:nvPr>
            <p:ph type="subTitle"/>
          </p:nvPr>
        </p:nvSpPr>
        <p:spPr>
          <a:xfrm>
            <a:off x="1316038" y="4271963"/>
            <a:ext cx="2903537" cy="1928812"/>
          </a:xfrm>
        </p:spPr>
        <p:txBody>
          <a:bodyPr wrap="square" lIns="91440" tIns="45720" rIns="91440" bIns="45720" anchor="t"/>
          <a:lstStyle>
            <a:lvl1pPr marL="0" lvl="0" indent="0" algn="ctr">
              <a:defRPr/>
            </a:lvl1pPr>
            <a:lvl2pPr marL="457200" lvl="1" indent="0" algn="ctr">
              <a:defRPr/>
            </a:lvl2pPr>
            <a:lvl3pPr marL="914400" lvl="2" indent="0" algn="ctr">
              <a:defRPr/>
            </a:lvl3pPr>
            <a:lvl4pPr marL="1371600" lvl="3" indent="0" algn="ctr">
              <a:defRPr/>
            </a:lvl4pPr>
            <a:lvl5pPr marL="1828800" lvl="4" indent="0" algn="ctr">
              <a:defRPr/>
            </a:lvl5pPr>
          </a:lstStyle>
          <a:p>
            <a:pPr lvl="0" algn="just" eaLnBrk="1" hangingPunct="1">
              <a:spcBef>
                <a:spcPct val="80000"/>
              </a:spcBef>
              <a:buNone/>
            </a:pPr>
            <a:r>
              <a:rPr lang="zh-CN" altLang="en-US" sz="1200" dirty="0">
                <a:solidFill>
                  <a:schemeClr val="bg1"/>
                </a:solidFill>
                <a:ea typeface="方正大黑简体" charset="-122"/>
              </a:rPr>
              <a:t>执行法院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：榆阳区人民法院</a:t>
            </a:r>
            <a:endParaRPr lang="zh-CN" altLang="en-US" sz="1200" dirty="0">
              <a:solidFill>
                <a:schemeClr val="bg1"/>
              </a:solidFill>
              <a:ea typeface="方正大黑简体" charset="-122"/>
            </a:endParaRPr>
          </a:p>
          <a:p>
            <a:pPr lvl="0" algn="just" eaLnBrk="1" hangingPunct="1">
              <a:buNone/>
            </a:pPr>
            <a:r>
              <a:rPr lang="zh-CN" altLang="en-US" sz="1200" dirty="0">
                <a:solidFill>
                  <a:schemeClr val="bg1"/>
                </a:solidFill>
                <a:ea typeface="方正大黑简体" charset="-122"/>
              </a:rPr>
              <a:t>被执行人姓名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：</a:t>
            </a:r>
            <a:r>
              <a:rPr lang="zh-CN" altLang="en-US" sz="1800" b="1" dirty="0" smtClean="0">
                <a:solidFill>
                  <a:srgbClr val="92D050"/>
                </a:solidFill>
              </a:rPr>
              <a:t>何美玲</a:t>
            </a:r>
            <a:endParaRPr lang="zh-CN" altLang="en-US" sz="1200" b="1" dirty="0">
              <a:solidFill>
                <a:schemeClr val="bg1"/>
              </a:solidFill>
              <a:ea typeface="方正大黑简体" charset="-122"/>
            </a:endParaRPr>
          </a:p>
          <a:p>
            <a:pPr marL="0" lvl="0" indent="0" algn="just" eaLnBrk="1" hangingPunct="1">
              <a:buNone/>
            </a:pPr>
            <a:r>
              <a:rPr lang="zh-CN" altLang="en-US" sz="1200" dirty="0">
                <a:solidFill>
                  <a:schemeClr val="bg1"/>
                </a:solidFill>
                <a:ea typeface="方正大黑简体" charset="-122"/>
              </a:rPr>
              <a:t>身份证号码：</a:t>
            </a:r>
            <a:endParaRPr lang="en-US" altLang="zh-CN" sz="1200" dirty="0">
              <a:solidFill>
                <a:schemeClr val="bg1"/>
              </a:solidFill>
              <a:ea typeface="方正大黑简体" charset="-122"/>
            </a:endParaRPr>
          </a:p>
          <a:p>
            <a:pPr lvl="0" algn="just" eaLnBrk="1" hangingPunct="1">
              <a:buNone/>
            </a:pPr>
            <a:r>
              <a:rPr lang="en-US" altLang="zh-CN" sz="1200" dirty="0" smtClean="0">
                <a:solidFill>
                  <a:schemeClr val="bg1"/>
                </a:solidFill>
              </a:rPr>
              <a:t>6127211965</a:t>
            </a:r>
            <a:r>
              <a:rPr lang="en-US" sz="1200" dirty="0">
                <a:solidFill>
                  <a:schemeClr val="bg1"/>
                </a:solidFill>
                <a:sym typeface="+mn-ea"/>
              </a:rPr>
              <a:t>****</a:t>
            </a:r>
            <a:r>
              <a:rPr lang="en-US" altLang="zh-CN" sz="1200" dirty="0" smtClean="0">
                <a:solidFill>
                  <a:schemeClr val="bg1"/>
                </a:solidFill>
              </a:rPr>
              <a:t>3229</a:t>
            </a:r>
          </a:p>
          <a:p>
            <a:pPr lvl="0" algn="just" eaLnBrk="1" hangingPunct="1">
              <a:buNone/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户</a:t>
            </a:r>
            <a:r>
              <a:rPr lang="zh-CN" altLang="en-US" sz="1200" dirty="0">
                <a:solidFill>
                  <a:schemeClr val="bg1"/>
                </a:solidFill>
                <a:ea typeface="方正大黑简体" charset="-122"/>
              </a:rPr>
              <a:t>籍所在地：陕西省榆林市榆阳区</a:t>
            </a:r>
            <a:endParaRPr lang="en-US" altLang="zh-CN" sz="1200" dirty="0">
              <a:solidFill>
                <a:schemeClr val="bg1"/>
              </a:solidFill>
              <a:ea typeface="方正大黑简体" charset="-122"/>
            </a:endParaRPr>
          </a:p>
          <a:p>
            <a:pPr lvl="0" algn="just" eaLnBrk="1" hangingPunct="1">
              <a:buNone/>
            </a:pPr>
            <a:r>
              <a:rPr lang="zh-CN" altLang="en-US" sz="1200" dirty="0">
                <a:solidFill>
                  <a:schemeClr val="bg1"/>
                </a:solidFill>
                <a:ea typeface="方正大黑简体" charset="-122"/>
              </a:rPr>
              <a:t>执行标的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：</a:t>
            </a:r>
            <a:r>
              <a:rPr lang="en-US" altLang="zh-CN" sz="1200" dirty="0" smtClean="0">
                <a:solidFill>
                  <a:schemeClr val="bg1"/>
                </a:solidFill>
              </a:rPr>
              <a:t> 31.59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万</a:t>
            </a:r>
            <a:r>
              <a:rPr lang="zh-CN" altLang="en-US" sz="1200" dirty="0">
                <a:solidFill>
                  <a:schemeClr val="bg1"/>
                </a:solidFill>
                <a:ea typeface="方正大黑简体" charset="-122"/>
              </a:rPr>
              <a:t>元</a:t>
            </a:r>
          </a:p>
          <a:p>
            <a:pPr lvl="0" algn="just" eaLnBrk="1" hangingPunct="1">
              <a:buNone/>
            </a:pPr>
            <a:r>
              <a:rPr lang="zh-CN" altLang="en-US" sz="1200" dirty="0">
                <a:solidFill>
                  <a:schemeClr val="bg1"/>
                </a:solidFill>
                <a:ea typeface="方正大黑简体" charset="-122"/>
              </a:rPr>
              <a:t>执行案号</a:t>
            </a:r>
            <a:r>
              <a:rPr lang="en-US" altLang="zh-CN" sz="1200" dirty="0">
                <a:solidFill>
                  <a:schemeClr val="bg1"/>
                </a:solidFill>
                <a:ea typeface="方正大黑简体" charset="-122"/>
              </a:rPr>
              <a:t>:</a:t>
            </a:r>
            <a:r>
              <a:rPr lang="zh-CN" altLang="en-US" sz="1200" dirty="0">
                <a:solidFill>
                  <a:schemeClr val="bg1"/>
                </a:solidFill>
              </a:rPr>
              <a:t> </a:t>
            </a:r>
            <a:r>
              <a:rPr lang="zh-CN" altLang="en-US" sz="1200" dirty="0" smtClean="0">
                <a:solidFill>
                  <a:schemeClr val="bg1"/>
                </a:solidFill>
              </a:rPr>
              <a:t>（ </a:t>
            </a:r>
            <a:r>
              <a:rPr lang="en-US" altLang="zh-CN" sz="1200" dirty="0" smtClean="0">
                <a:solidFill>
                  <a:schemeClr val="bg1"/>
                </a:solidFill>
              </a:rPr>
              <a:t>2016</a:t>
            </a:r>
            <a:r>
              <a:rPr lang="zh-CN" altLang="en-US" sz="1200" dirty="0" smtClean="0">
                <a:solidFill>
                  <a:schemeClr val="bg1"/>
                </a:solidFill>
              </a:rPr>
              <a:t>）陕</a:t>
            </a:r>
            <a:r>
              <a:rPr lang="en-US" altLang="zh-CN" sz="1200" dirty="0" smtClean="0">
                <a:solidFill>
                  <a:schemeClr val="bg1"/>
                </a:solidFill>
              </a:rPr>
              <a:t>0802</a:t>
            </a:r>
            <a:r>
              <a:rPr lang="zh-CN" altLang="en-US" sz="1200" dirty="0" smtClean="0">
                <a:solidFill>
                  <a:schemeClr val="bg1"/>
                </a:solidFill>
              </a:rPr>
              <a:t>执</a:t>
            </a:r>
            <a:r>
              <a:rPr lang="en-US" altLang="zh-CN" sz="1200" dirty="0" smtClean="0">
                <a:solidFill>
                  <a:schemeClr val="bg1"/>
                </a:solidFill>
              </a:rPr>
              <a:t>2185</a:t>
            </a:r>
            <a:r>
              <a:rPr lang="zh-CN" altLang="en-US" sz="1200" dirty="0" smtClean="0">
                <a:solidFill>
                  <a:schemeClr val="bg1"/>
                </a:solidFill>
              </a:rPr>
              <a:t>号</a:t>
            </a:r>
            <a:endParaRPr lang="zh-CN" altLang="en-US" sz="1200" dirty="0">
              <a:solidFill>
                <a:schemeClr val="bg1"/>
              </a:solidFill>
              <a:ea typeface="方正大黑简体" charset="-122"/>
            </a:endParaRPr>
          </a:p>
        </p:txBody>
      </p:sp>
      <p:sp>
        <p:nvSpPr>
          <p:cNvPr id="40963" name="Rectangle 4"/>
          <p:cNvSpPr/>
          <p:nvPr/>
        </p:nvSpPr>
        <p:spPr>
          <a:xfrm>
            <a:off x="1430338" y="1439863"/>
            <a:ext cx="2366962" cy="28321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lstStyle/>
          <a:p>
            <a:pPr lvl="0" indent="0"/>
            <a:endParaRPr lang="zh-CN" altLang="en-US" sz="1200" dirty="0">
              <a:latin typeface="Arial" panose="020B0604020202020204" pitchFamily="34" charset="0"/>
              <a:ea typeface="方正大黑简体" charset="-122"/>
            </a:endParaRPr>
          </a:p>
        </p:txBody>
      </p:sp>
      <p:pic>
        <p:nvPicPr>
          <p:cNvPr id="40964" name="Picture 5" descr="fh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1638" y="339725"/>
            <a:ext cx="914400" cy="914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0965" name="Rectangle 16"/>
          <p:cNvSpPr>
            <a:spLocks noGrp="1"/>
          </p:cNvSpPr>
          <p:nvPr/>
        </p:nvSpPr>
        <p:spPr>
          <a:xfrm>
            <a:off x="512763" y="6503988"/>
            <a:ext cx="8012112" cy="354012"/>
          </a:xfrm>
          <a:prstGeom prst="rect">
            <a:avLst/>
          </a:prstGeom>
          <a:noFill/>
          <a:ln w="9525">
            <a:noFill/>
          </a:ln>
        </p:spPr>
        <p:txBody>
          <a:bodyPr lIns="90170" tIns="46990" rIns="90170" bIns="46990" anchor="t"/>
          <a:lstStyle/>
          <a:p>
            <a:pPr lvl="0" indent="0" algn="ctr">
              <a:lnSpc>
                <a:spcPct val="80000"/>
              </a:lnSpc>
              <a:spcBef>
                <a:spcPct val="80000"/>
              </a:spcBef>
            </a:pPr>
            <a:r>
              <a:rPr lang="zh-CN" altLang="en-US" sz="2000" dirty="0">
                <a:solidFill>
                  <a:srgbClr val="FFFF00"/>
                </a:solidFill>
                <a:latin typeface="Arial" panose="020B0604020202020204" pitchFamily="34" charset="0"/>
                <a:ea typeface="方正美黑简体" charset="-122"/>
              </a:rPr>
              <a:t>榆林市中级人民法院举报电话：0912-3260553       </a:t>
            </a:r>
          </a:p>
        </p:txBody>
      </p:sp>
      <p:sp>
        <p:nvSpPr>
          <p:cNvPr id="40966" name="Rectangle 4"/>
          <p:cNvSpPr/>
          <p:nvPr/>
        </p:nvSpPr>
        <p:spPr>
          <a:xfrm>
            <a:off x="5216525" y="1430338"/>
            <a:ext cx="2274888" cy="2841625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lstStyle/>
          <a:p>
            <a:pPr lvl="0" indent="0"/>
            <a:endParaRPr lang="zh-CN" altLang="en-US" sz="1200" dirty="0">
              <a:latin typeface="Arial" panose="020B0604020202020204" pitchFamily="34" charset="0"/>
              <a:ea typeface="方正大黑简体" charset="-122"/>
            </a:endParaRPr>
          </a:p>
        </p:txBody>
      </p:sp>
      <p:sp>
        <p:nvSpPr>
          <p:cNvPr id="9" name="Rectangle 3"/>
          <p:cNvSpPr txBox="1"/>
          <p:nvPr/>
        </p:nvSpPr>
        <p:spPr>
          <a:xfrm>
            <a:off x="5121275" y="4271963"/>
            <a:ext cx="2903538" cy="1928812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 algn="just">
              <a:lnSpc>
                <a:spcPts val="2000"/>
              </a:lnSpc>
              <a:spcBef>
                <a:spcPct val="80000"/>
              </a:spcBef>
            </a:pP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执行法院</a:t>
            </a:r>
            <a:r>
              <a:rPr lang="zh-CN" altLang="en-US" sz="1200" dirty="0" smtClean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：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神木县人民法院</a:t>
            </a:r>
            <a:endParaRPr lang="zh-CN" altLang="en-US" sz="1200" dirty="0">
              <a:solidFill>
                <a:schemeClr val="bg1"/>
              </a:solidFill>
              <a:latin typeface="Arial" panose="020B0604020202020204" pitchFamily="34" charset="0"/>
              <a:ea typeface="方正大黑简体" charset="-122"/>
            </a:endParaRPr>
          </a:p>
          <a:p>
            <a:pPr lvl="0" algn="just">
              <a:lnSpc>
                <a:spcPts val="2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被执行人姓名</a:t>
            </a:r>
            <a:r>
              <a:rPr lang="en-US" altLang="zh-CN" sz="1200" dirty="0" smtClean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:</a:t>
            </a:r>
            <a:r>
              <a:rPr lang="zh-CN" altLang="en-US" b="1" dirty="0" smtClean="0">
                <a:solidFill>
                  <a:srgbClr val="92D050"/>
                </a:solidFill>
              </a:rPr>
              <a:t>白建军</a:t>
            </a:r>
            <a:endParaRPr lang="zh-CN" altLang="en-US" b="1" dirty="0">
              <a:solidFill>
                <a:srgbClr val="92D05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lvl="0" indent="0" algn="just">
              <a:lnSpc>
                <a:spcPts val="2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身份证号码：</a:t>
            </a:r>
            <a:endParaRPr lang="en-US" altLang="zh-CN" sz="1200" dirty="0">
              <a:solidFill>
                <a:schemeClr val="bg1"/>
              </a:solidFill>
              <a:latin typeface="Arial" panose="020B0604020202020204" pitchFamily="34" charset="0"/>
              <a:ea typeface="方正大黑简体" charset="-122"/>
            </a:endParaRPr>
          </a:p>
          <a:p>
            <a:pPr lvl="0" algn="just">
              <a:lnSpc>
                <a:spcPts val="2000"/>
              </a:lnSpc>
            </a:pPr>
            <a:r>
              <a:rPr lang="en-US" altLang="zh-CN" sz="1200" dirty="0" smtClean="0">
                <a:solidFill>
                  <a:schemeClr val="bg1"/>
                </a:solidFill>
              </a:rPr>
              <a:t>6127221982</a:t>
            </a:r>
            <a:r>
              <a:rPr lang="en-US" sz="1200" dirty="0">
                <a:solidFill>
                  <a:schemeClr val="bg1"/>
                </a:solidFill>
                <a:sym typeface="+mn-ea"/>
              </a:rPr>
              <a:t>****</a:t>
            </a:r>
            <a:r>
              <a:rPr lang="en-US" altLang="zh-CN" sz="1200" dirty="0" smtClean="0">
                <a:solidFill>
                  <a:schemeClr val="bg1"/>
                </a:solidFill>
              </a:rPr>
              <a:t>4194</a:t>
            </a:r>
          </a:p>
          <a:p>
            <a:pPr lvl="0" algn="just">
              <a:lnSpc>
                <a:spcPts val="2000"/>
              </a:lnSpc>
            </a:pPr>
            <a:r>
              <a:rPr lang="zh-CN" altLang="en-US" sz="1200" dirty="0" smtClean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户</a:t>
            </a: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籍所在地：陕西省榆林市神木县</a:t>
            </a:r>
            <a:endParaRPr lang="en-US" altLang="zh-CN" sz="1200" dirty="0">
              <a:solidFill>
                <a:schemeClr val="bg1"/>
              </a:solidFill>
              <a:latin typeface="Arial" panose="020B0604020202020204" pitchFamily="34" charset="0"/>
              <a:ea typeface="方正大黑简体" charset="-122"/>
            </a:endParaRPr>
          </a:p>
          <a:p>
            <a:pPr lvl="0" algn="just">
              <a:lnSpc>
                <a:spcPts val="2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执行标的：</a:t>
            </a: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r>
              <a:rPr lang="en-US" altLang="zh-CN" sz="1200" dirty="0" smtClean="0">
                <a:solidFill>
                  <a:schemeClr val="bg1"/>
                </a:solidFill>
              </a:rPr>
              <a:t>28</a:t>
            </a:r>
            <a:r>
              <a:rPr lang="zh-CN" altLang="en-US" sz="1200" dirty="0" smtClean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万</a:t>
            </a: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元</a:t>
            </a:r>
          </a:p>
          <a:p>
            <a:pPr lvl="0" algn="just">
              <a:lnSpc>
                <a:spcPts val="2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执行案号</a:t>
            </a:r>
            <a:r>
              <a:rPr lang="en-US" altLang="zh-CN" sz="1200" dirty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:</a:t>
            </a: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r>
              <a:rPr lang="zh-CN" altLang="en-US" sz="1200" dirty="0" smtClean="0">
                <a:solidFill>
                  <a:schemeClr val="bg1"/>
                </a:solidFill>
              </a:rPr>
              <a:t>（</a:t>
            </a:r>
            <a:r>
              <a:rPr lang="en-US" altLang="zh-CN" sz="1200" dirty="0" smtClean="0">
                <a:solidFill>
                  <a:schemeClr val="bg1"/>
                </a:solidFill>
              </a:rPr>
              <a:t>2016</a:t>
            </a:r>
            <a:r>
              <a:rPr lang="zh-CN" altLang="en-US" sz="1200" dirty="0" smtClean="0">
                <a:solidFill>
                  <a:schemeClr val="bg1"/>
                </a:solidFill>
              </a:rPr>
              <a:t>）陕</a:t>
            </a:r>
            <a:r>
              <a:rPr lang="en-US" altLang="zh-CN" sz="1200" dirty="0" smtClean="0">
                <a:solidFill>
                  <a:schemeClr val="bg1"/>
                </a:solidFill>
              </a:rPr>
              <a:t>0821</a:t>
            </a:r>
            <a:r>
              <a:rPr lang="zh-CN" altLang="en-US" sz="1200" dirty="0" smtClean="0">
                <a:solidFill>
                  <a:schemeClr val="bg1"/>
                </a:solidFill>
              </a:rPr>
              <a:t>执恢</a:t>
            </a:r>
            <a:r>
              <a:rPr lang="en-US" altLang="zh-CN" sz="1200" dirty="0" smtClean="0">
                <a:solidFill>
                  <a:schemeClr val="bg1"/>
                </a:solidFill>
              </a:rPr>
              <a:t>981</a:t>
            </a:r>
            <a:r>
              <a:rPr lang="zh-CN" altLang="en-US" sz="1200" dirty="0" smtClean="0">
                <a:solidFill>
                  <a:schemeClr val="bg1"/>
                </a:solidFill>
              </a:rPr>
              <a:t>号</a:t>
            </a:r>
            <a:endParaRPr lang="zh-CN" altLang="en-US" sz="1200" dirty="0">
              <a:solidFill>
                <a:schemeClr val="bg1"/>
              </a:solidFill>
              <a:latin typeface="Arial" panose="020B0604020202020204" pitchFamily="34" charset="0"/>
              <a:ea typeface="方正大黑简体" charset="-122"/>
            </a:endParaRPr>
          </a:p>
        </p:txBody>
      </p:sp>
      <p:pic>
        <p:nvPicPr>
          <p:cNvPr id="10" name="图片 9" descr="何美玲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30338" y="1439863"/>
            <a:ext cx="2366962" cy="2832100"/>
          </a:xfrm>
          <a:prstGeom prst="rect">
            <a:avLst/>
          </a:prstGeom>
        </p:spPr>
      </p:pic>
      <p:pic>
        <p:nvPicPr>
          <p:cNvPr id="11" name="图片 10" descr="白建军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16525" y="1430337"/>
            <a:ext cx="2274888" cy="2841626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 noGrp="1"/>
          </p:cNvSpPr>
          <p:nvPr>
            <p:ph type="ctrTitle"/>
          </p:nvPr>
        </p:nvSpPr>
        <p:spPr>
          <a:xfrm>
            <a:off x="1598613" y="144463"/>
            <a:ext cx="7545387" cy="1349375"/>
          </a:xfrm>
        </p:spPr>
        <p:txBody>
          <a:bodyPr wrap="square" lIns="91440" tIns="45720" rIns="91440" bIns="45720" anchor="ctr"/>
          <a:lstStyle>
            <a:lvl1pPr lvl="0">
              <a:defRPr/>
            </a:lvl1pPr>
          </a:lstStyle>
          <a:p>
            <a:pPr lvl="0" eaLnBrk="1" hangingPunct="1"/>
            <a:r>
              <a:rPr lang="zh-CN" altLang="en-US" sz="2800" dirty="0">
                <a:solidFill>
                  <a:schemeClr val="bg1"/>
                </a:solidFill>
                <a:ea typeface="方正大黑简体" charset="-122"/>
              </a:rPr>
              <a:t>榆林市中级人民法院</a:t>
            </a:r>
            <a:r>
              <a:rPr lang="zh-CN" altLang="en-US" sz="2800" dirty="0" smtClean="0">
                <a:solidFill>
                  <a:schemeClr val="bg1"/>
                </a:solidFill>
                <a:ea typeface="方正大黑简体" charset="-122"/>
              </a:rPr>
              <a:t>第九批</a:t>
            </a:r>
            <a:r>
              <a:rPr lang="zh-CN" altLang="en-US" sz="2800" dirty="0">
                <a:solidFill>
                  <a:schemeClr val="bg1"/>
                </a:solidFill>
                <a:ea typeface="方正大黑简体" charset="-122"/>
              </a:rPr>
              <a:t>失信</a:t>
            </a:r>
            <a:r>
              <a:rPr lang="zh-CN" altLang="en-US" sz="2400" b="1" dirty="0">
                <a:solidFill>
                  <a:srgbClr val="FFFF00"/>
                </a:solidFill>
                <a:ea typeface="方正大黑简体" charset="-122"/>
              </a:rPr>
              <a:t>被 执 行 人 </a:t>
            </a:r>
            <a:r>
              <a:rPr lang="zh-CN" altLang="en-US" sz="2800" dirty="0">
                <a:solidFill>
                  <a:schemeClr val="bg1"/>
                </a:solidFill>
                <a:ea typeface="方正大黑简体" charset="-122"/>
              </a:rPr>
              <a:t>名单</a:t>
            </a:r>
            <a:r>
              <a:rPr lang="zh-CN" altLang="en-US" sz="3200" dirty="0">
                <a:solidFill>
                  <a:schemeClr val="bg1"/>
                </a:solidFill>
                <a:ea typeface="方正大黑简体" charset="-122"/>
              </a:rPr>
              <a:t/>
            </a:r>
            <a:br>
              <a:rPr lang="zh-CN" altLang="en-US" sz="3200" dirty="0">
                <a:solidFill>
                  <a:schemeClr val="bg1"/>
                </a:solidFill>
                <a:ea typeface="方正大黑简体" charset="-122"/>
              </a:rPr>
            </a:br>
            <a:r>
              <a:rPr lang="zh-CN" altLang="en-US" sz="2200" b="1" dirty="0">
                <a:solidFill>
                  <a:schemeClr val="folHlink"/>
                </a:solidFill>
                <a:ea typeface="仿宋" panose="02010609060101010101" pitchFamily="1" charset="-122"/>
              </a:rPr>
              <a:t>严厉打击老赖</a:t>
            </a:r>
            <a:r>
              <a:rPr lang="zh-CN" altLang="en-US" sz="2200" b="1" dirty="0">
                <a:solidFill>
                  <a:schemeClr val="folHlink"/>
                </a:solidFill>
                <a:latin typeface="仿宋" panose="02010609060101010101" pitchFamily="1" charset="-122"/>
                <a:ea typeface="仿宋" panose="02010609060101010101" pitchFamily="1" charset="-122"/>
              </a:rPr>
              <a:t>   </a:t>
            </a:r>
            <a:r>
              <a:rPr lang="en-US" altLang="zh-CN" sz="2200" b="1" dirty="0">
                <a:solidFill>
                  <a:schemeClr val="folHlink"/>
                </a:solidFill>
                <a:latin typeface="仿宋" panose="02010609060101010101" pitchFamily="1" charset="-122"/>
                <a:ea typeface="仿宋" panose="02010609060101010101" pitchFamily="1" charset="-122"/>
              </a:rPr>
              <a:t>           </a:t>
            </a:r>
            <a:r>
              <a:rPr lang="zh-CN" altLang="en-US" sz="2200" b="1" dirty="0">
                <a:solidFill>
                  <a:schemeClr val="folHlink"/>
                </a:solidFill>
                <a:latin typeface="仿宋" panose="02010609060101010101" pitchFamily="1" charset="-122"/>
                <a:ea typeface="仿宋" panose="02010609060101010101" pitchFamily="1" charset="-122"/>
              </a:rPr>
              <a:t>  重塑诚信榆林</a:t>
            </a:r>
          </a:p>
        </p:txBody>
      </p:sp>
      <p:sp>
        <p:nvSpPr>
          <p:cNvPr id="41987" name="Rectangle 4"/>
          <p:cNvSpPr/>
          <p:nvPr/>
        </p:nvSpPr>
        <p:spPr>
          <a:xfrm>
            <a:off x="1430338" y="1439863"/>
            <a:ext cx="2366962" cy="28321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lstStyle/>
          <a:p>
            <a:pPr lvl="0" indent="0"/>
            <a:endParaRPr lang="zh-CN" altLang="en-US" sz="1200" dirty="0">
              <a:latin typeface="Arial" panose="020B0604020202020204" pitchFamily="34" charset="0"/>
              <a:ea typeface="方正大黑简体" charset="-122"/>
            </a:endParaRPr>
          </a:p>
        </p:txBody>
      </p:sp>
      <p:pic>
        <p:nvPicPr>
          <p:cNvPr id="41988" name="Picture 5" descr="fh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1638" y="339725"/>
            <a:ext cx="914400" cy="914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1989" name="Rectangle 16"/>
          <p:cNvSpPr>
            <a:spLocks noGrp="1"/>
          </p:cNvSpPr>
          <p:nvPr/>
        </p:nvSpPr>
        <p:spPr>
          <a:xfrm>
            <a:off x="512763" y="6503988"/>
            <a:ext cx="8012112" cy="354012"/>
          </a:xfrm>
          <a:prstGeom prst="rect">
            <a:avLst/>
          </a:prstGeom>
          <a:noFill/>
          <a:ln w="9525">
            <a:noFill/>
          </a:ln>
        </p:spPr>
        <p:txBody>
          <a:bodyPr lIns="90170" tIns="46990" rIns="90170" bIns="46990" anchor="t"/>
          <a:lstStyle/>
          <a:p>
            <a:pPr lvl="0" indent="0" algn="ctr">
              <a:lnSpc>
                <a:spcPct val="80000"/>
              </a:lnSpc>
              <a:spcBef>
                <a:spcPct val="80000"/>
              </a:spcBef>
            </a:pPr>
            <a:r>
              <a:rPr lang="zh-CN" altLang="en-US" sz="2000" dirty="0">
                <a:solidFill>
                  <a:srgbClr val="FFFF00"/>
                </a:solidFill>
                <a:latin typeface="Arial" panose="020B0604020202020204" pitchFamily="34" charset="0"/>
                <a:ea typeface="方正美黑简体" charset="-122"/>
              </a:rPr>
              <a:t>榆林市中级人民法院举报电话：0912-3260553       </a:t>
            </a:r>
          </a:p>
        </p:txBody>
      </p:sp>
      <p:sp>
        <p:nvSpPr>
          <p:cNvPr id="41990" name="Rectangle 4"/>
          <p:cNvSpPr/>
          <p:nvPr/>
        </p:nvSpPr>
        <p:spPr>
          <a:xfrm>
            <a:off x="5216525" y="1430338"/>
            <a:ext cx="2274888" cy="2841625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lstStyle/>
          <a:p>
            <a:pPr lvl="0" indent="0"/>
            <a:endParaRPr lang="zh-CN" altLang="en-US" sz="1200" dirty="0">
              <a:latin typeface="Arial" panose="020B0604020202020204" pitchFamily="34" charset="0"/>
              <a:ea typeface="方正大黑简体" charset="-122"/>
            </a:endParaRPr>
          </a:p>
        </p:txBody>
      </p:sp>
      <p:sp>
        <p:nvSpPr>
          <p:cNvPr id="41991" name="Rectangle 3"/>
          <p:cNvSpPr txBox="1"/>
          <p:nvPr/>
        </p:nvSpPr>
        <p:spPr>
          <a:xfrm>
            <a:off x="5121275" y="4271963"/>
            <a:ext cx="2903538" cy="1928812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 algn="just">
              <a:lnSpc>
                <a:spcPts val="2000"/>
              </a:lnSpc>
              <a:spcBef>
                <a:spcPct val="80000"/>
              </a:spcBef>
            </a:pP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执行法院</a:t>
            </a:r>
            <a:r>
              <a:rPr lang="zh-CN" altLang="en-US" sz="1200" dirty="0" smtClean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：神木县人民法院</a:t>
            </a:r>
            <a:endParaRPr lang="zh-CN" altLang="en-US" sz="1200" dirty="0">
              <a:solidFill>
                <a:schemeClr val="bg1"/>
              </a:solidFill>
              <a:latin typeface="Arial" panose="020B0604020202020204" pitchFamily="34" charset="0"/>
              <a:ea typeface="方正大黑简体" charset="-122"/>
            </a:endParaRPr>
          </a:p>
          <a:p>
            <a:pPr lvl="0" algn="just">
              <a:lnSpc>
                <a:spcPts val="2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被执行人姓名</a:t>
            </a:r>
            <a:r>
              <a:rPr lang="en-US" altLang="zh-CN" sz="1200" dirty="0" smtClean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:</a:t>
            </a:r>
            <a:r>
              <a:rPr lang="zh-CN" altLang="en-US" b="1" dirty="0" smtClean="0">
                <a:solidFill>
                  <a:srgbClr val="92D050"/>
                </a:solidFill>
              </a:rPr>
              <a:t>何俊杰</a:t>
            </a:r>
            <a:endParaRPr lang="zh-CN" altLang="en-US" b="1" dirty="0">
              <a:solidFill>
                <a:srgbClr val="92D05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lvl="0" indent="0" algn="just">
              <a:lnSpc>
                <a:spcPts val="2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身份证号码：</a:t>
            </a:r>
            <a:endParaRPr lang="en-US" altLang="zh-CN" sz="1200" dirty="0">
              <a:solidFill>
                <a:schemeClr val="bg1"/>
              </a:solidFill>
              <a:latin typeface="Arial" panose="020B0604020202020204" pitchFamily="34" charset="0"/>
              <a:ea typeface="方正大黑简体" charset="-122"/>
            </a:endParaRPr>
          </a:p>
          <a:p>
            <a:pPr lvl="0" algn="just">
              <a:lnSpc>
                <a:spcPts val="2000"/>
              </a:lnSpc>
            </a:pPr>
            <a:r>
              <a:rPr lang="en-US" altLang="zh-CN" sz="1200" dirty="0" smtClean="0">
                <a:solidFill>
                  <a:schemeClr val="bg1"/>
                </a:solidFill>
              </a:rPr>
              <a:t>6101021969</a:t>
            </a:r>
            <a:r>
              <a:rPr lang="en-US" sz="1200" dirty="0">
                <a:solidFill>
                  <a:schemeClr val="bg1"/>
                </a:solidFill>
                <a:sym typeface="+mn-ea"/>
              </a:rPr>
              <a:t>****</a:t>
            </a:r>
            <a:r>
              <a:rPr lang="en-US" altLang="zh-CN" sz="1200" dirty="0" smtClean="0">
                <a:solidFill>
                  <a:schemeClr val="bg1"/>
                </a:solidFill>
              </a:rPr>
              <a:t>033X</a:t>
            </a:r>
          </a:p>
          <a:p>
            <a:pPr lvl="0" algn="just">
              <a:lnSpc>
                <a:spcPts val="2000"/>
              </a:lnSpc>
            </a:pPr>
            <a:r>
              <a:rPr lang="zh-CN" altLang="en-US" sz="1200" dirty="0" smtClean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户</a:t>
            </a: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籍所在地</a:t>
            </a:r>
            <a:r>
              <a:rPr lang="zh-CN" altLang="en-US" sz="1200" dirty="0" smtClean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：陕西省西安市新城区</a:t>
            </a:r>
          </a:p>
          <a:p>
            <a:pPr lvl="0" algn="just">
              <a:lnSpc>
                <a:spcPts val="2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执行标的</a:t>
            </a:r>
            <a:r>
              <a:rPr lang="zh-CN" altLang="en-US" sz="1200" dirty="0" smtClean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：</a:t>
            </a:r>
            <a:r>
              <a:rPr lang="en-US" altLang="zh-CN" sz="1200" dirty="0" smtClean="0">
                <a:solidFill>
                  <a:schemeClr val="bg1"/>
                </a:solidFill>
              </a:rPr>
              <a:t> 101.19</a:t>
            </a:r>
            <a:r>
              <a:rPr lang="zh-CN" altLang="en-US" sz="1200" dirty="0" smtClean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万</a:t>
            </a: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元</a:t>
            </a:r>
          </a:p>
          <a:p>
            <a:pPr lvl="0" algn="just">
              <a:lnSpc>
                <a:spcPts val="2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执行案号</a:t>
            </a:r>
            <a:r>
              <a:rPr lang="en-US" altLang="zh-CN" sz="1200" dirty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:</a:t>
            </a: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r>
              <a:rPr lang="zh-CN" altLang="en-US" sz="1200" dirty="0" smtClean="0">
                <a:solidFill>
                  <a:schemeClr val="bg1"/>
                </a:solidFill>
              </a:rPr>
              <a:t>（</a:t>
            </a:r>
            <a:r>
              <a:rPr lang="en-US" altLang="zh-CN" sz="1200" dirty="0" smtClean="0">
                <a:solidFill>
                  <a:schemeClr val="bg1"/>
                </a:solidFill>
              </a:rPr>
              <a:t>2016</a:t>
            </a:r>
            <a:r>
              <a:rPr lang="zh-CN" altLang="en-US" sz="1200" dirty="0" smtClean="0">
                <a:solidFill>
                  <a:schemeClr val="bg1"/>
                </a:solidFill>
              </a:rPr>
              <a:t>）陕</a:t>
            </a:r>
            <a:r>
              <a:rPr lang="en-US" altLang="zh-CN" sz="1200" dirty="0" smtClean="0">
                <a:solidFill>
                  <a:schemeClr val="bg1"/>
                </a:solidFill>
              </a:rPr>
              <a:t>0821</a:t>
            </a:r>
            <a:r>
              <a:rPr lang="zh-CN" altLang="en-US" sz="1200" dirty="0" smtClean="0">
                <a:solidFill>
                  <a:schemeClr val="bg1"/>
                </a:solidFill>
              </a:rPr>
              <a:t>执</a:t>
            </a:r>
            <a:r>
              <a:rPr lang="en-US" altLang="zh-CN" sz="1200" dirty="0" smtClean="0">
                <a:solidFill>
                  <a:schemeClr val="bg1"/>
                </a:solidFill>
              </a:rPr>
              <a:t>1401</a:t>
            </a:r>
            <a:r>
              <a:rPr lang="zh-CN" altLang="en-US" sz="1200" dirty="0" smtClean="0">
                <a:solidFill>
                  <a:schemeClr val="bg1"/>
                </a:solidFill>
              </a:rPr>
              <a:t>号</a:t>
            </a:r>
            <a:endParaRPr lang="zh-CN" altLang="en-US" sz="1200" dirty="0">
              <a:solidFill>
                <a:schemeClr val="bg1"/>
              </a:solidFill>
              <a:latin typeface="Arial" panose="020B0604020202020204" pitchFamily="34" charset="0"/>
              <a:ea typeface="方正大黑简体" charset="-122"/>
            </a:endParaRPr>
          </a:p>
        </p:txBody>
      </p:sp>
      <p:sp>
        <p:nvSpPr>
          <p:cNvPr id="9" name="Rectangle 3"/>
          <p:cNvSpPr txBox="1"/>
          <p:nvPr/>
        </p:nvSpPr>
        <p:spPr>
          <a:xfrm>
            <a:off x="1316038" y="4271963"/>
            <a:ext cx="2903537" cy="1928812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t"/>
          <a:lstStyle>
            <a:lvl1pPr marL="0" lvl="0" indent="0" algn="ctr">
              <a:defRPr/>
            </a:lvl1pPr>
            <a:lvl2pPr marL="457200" lvl="1" indent="0" algn="ctr">
              <a:defRPr/>
            </a:lvl2pPr>
            <a:lvl3pPr marL="914400" lvl="2" indent="0" algn="ctr">
              <a:defRPr/>
            </a:lvl3pPr>
            <a:lvl4pPr marL="1371600" lvl="3" indent="0" algn="ctr">
              <a:defRPr/>
            </a:lvl4pPr>
            <a:lvl5pPr marL="1828800" lvl="4" indent="0" algn="ctr">
              <a:defRPr/>
            </a:lvl5pPr>
          </a:lstStyle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8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方正大黑简体" charset="-122"/>
                <a:cs typeface="+mn-cs"/>
              </a:rPr>
              <a:t>执行法院：神木县人民法院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方正大黑简体" charset="-122"/>
                <a:cs typeface="+mn-cs"/>
              </a:rPr>
              <a:t>被执行人姓名：</a:t>
            </a:r>
            <a:r>
              <a:rPr kumimoji="0" lang="zh-CN" altLang="en-US" sz="1800" b="1" i="0" u="none" strike="noStrike" kern="0" cap="none" spc="0" normalizeH="0" baseline="0" noProof="0" smtClean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张明喜</a:t>
            </a:r>
            <a:endParaRPr kumimoji="0" lang="zh-CN" altLang="en-US" sz="1200" b="1" i="0" u="none" strike="noStrike" kern="0" cap="none" spc="0" normalizeH="0" baseline="0" noProof="0" smtClean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+mn-lt"/>
              <a:ea typeface="方正大黑简体" charset="-122"/>
              <a:cs typeface="+mn-cs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方正大黑简体" charset="-122"/>
                <a:cs typeface="+mn-cs"/>
              </a:rPr>
              <a:t>身份证号码：</a:t>
            </a:r>
            <a:endParaRPr kumimoji="0" lang="en-US" altLang="zh-CN" sz="1200" b="0" i="0" u="none" strike="noStrike" kern="0" cap="none" spc="0" normalizeH="0" baseline="0" noProof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方正大黑简体" charset="-122"/>
              <a:cs typeface="+mn-cs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6127221981</a:t>
            </a:r>
            <a:r>
              <a:rPr lang="en-US" sz="1200" dirty="0">
                <a:solidFill>
                  <a:schemeClr val="bg1"/>
                </a:solidFill>
                <a:sym typeface="+mn-ea"/>
              </a:rPr>
              <a:t>****</a:t>
            </a:r>
            <a:r>
              <a:rPr kumimoji="0" lang="en-US" altLang="zh-CN" sz="1200" b="0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4190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方正大黑简体" charset="-122"/>
                <a:cs typeface="+mn-cs"/>
              </a:rPr>
              <a:t>户籍所在地：陕西省榆林市神木县</a:t>
            </a:r>
            <a:endParaRPr kumimoji="0" lang="en-US" altLang="zh-CN" sz="1200" b="0" i="0" u="none" strike="noStrike" kern="0" cap="none" spc="0" normalizeH="0" baseline="0" noProof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方正大黑简体" charset="-122"/>
              <a:cs typeface="+mn-cs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方正大黑简体" charset="-122"/>
                <a:cs typeface="+mn-cs"/>
              </a:rPr>
              <a:t>执行标的：</a:t>
            </a:r>
            <a:r>
              <a:rPr kumimoji="0" lang="zh-CN" altLang="en-US" sz="1200" b="0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altLang="zh-CN" sz="1200" b="0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28</a:t>
            </a:r>
            <a:r>
              <a:rPr kumimoji="0" lang="zh-CN" altLang="en-US" sz="1200" b="0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方正大黑简体" charset="-122"/>
                <a:cs typeface="+mn-cs"/>
              </a:rPr>
              <a:t>万元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方正大黑简体" charset="-122"/>
                <a:cs typeface="+mn-cs"/>
              </a:rPr>
              <a:t>执行案号</a:t>
            </a:r>
            <a:r>
              <a:rPr kumimoji="0" lang="en-US" altLang="zh-CN" sz="1200" b="0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方正大黑简体" charset="-122"/>
                <a:cs typeface="+mn-cs"/>
              </a:rPr>
              <a:t>:</a:t>
            </a:r>
            <a:r>
              <a:rPr kumimoji="0" lang="zh-CN" altLang="en-US" sz="1200" b="0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（</a:t>
            </a:r>
            <a:r>
              <a:rPr kumimoji="0" lang="en-US" altLang="zh-CN" sz="1200" b="0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2016</a:t>
            </a:r>
            <a:r>
              <a:rPr kumimoji="0" lang="zh-CN" altLang="en-US" sz="1200" b="0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）陕</a:t>
            </a:r>
            <a:r>
              <a:rPr kumimoji="0" lang="en-US" altLang="zh-CN" sz="1200" b="0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0821</a:t>
            </a:r>
            <a:r>
              <a:rPr kumimoji="0" lang="zh-CN" altLang="en-US" sz="1200" b="0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执恢</a:t>
            </a:r>
            <a:r>
              <a:rPr kumimoji="0" lang="en-US" altLang="zh-CN" sz="1200" b="0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981</a:t>
            </a:r>
            <a:r>
              <a:rPr kumimoji="0" lang="zh-CN" altLang="en-US" sz="1200" b="0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号</a:t>
            </a:r>
            <a:endParaRPr kumimoji="0" lang="zh-CN" altLang="en-US" sz="12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方正大黑简体" charset="-122"/>
              <a:cs typeface="+mn-cs"/>
            </a:endParaRPr>
          </a:p>
        </p:txBody>
      </p:sp>
      <p:pic>
        <p:nvPicPr>
          <p:cNvPr id="10" name="图片 9" descr="张明喜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30338" y="1430338"/>
            <a:ext cx="2366962" cy="2841625"/>
          </a:xfrm>
          <a:prstGeom prst="rect">
            <a:avLst/>
          </a:prstGeom>
        </p:spPr>
      </p:pic>
      <p:pic>
        <p:nvPicPr>
          <p:cNvPr id="11" name="图片 10" descr="何俊杰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16525" y="1439863"/>
            <a:ext cx="2299075" cy="28321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/>
          <p:cNvSpPr>
            <a:spLocks noGrp="1"/>
          </p:cNvSpPr>
          <p:nvPr>
            <p:ph type="ctrTitle"/>
          </p:nvPr>
        </p:nvSpPr>
        <p:spPr>
          <a:xfrm>
            <a:off x="1598613" y="144463"/>
            <a:ext cx="7545387" cy="1349375"/>
          </a:xfrm>
        </p:spPr>
        <p:txBody>
          <a:bodyPr wrap="square" lIns="91440" tIns="45720" rIns="91440" bIns="45720" anchor="ctr"/>
          <a:lstStyle>
            <a:lvl1pPr lvl="0">
              <a:defRPr/>
            </a:lvl1pPr>
          </a:lstStyle>
          <a:p>
            <a:pPr lvl="0" eaLnBrk="1" hangingPunct="1"/>
            <a:r>
              <a:rPr lang="zh-CN" altLang="en-US" sz="2800" dirty="0">
                <a:solidFill>
                  <a:schemeClr val="bg1"/>
                </a:solidFill>
                <a:ea typeface="方正大黑简体" charset="-122"/>
              </a:rPr>
              <a:t>榆林市中级人民法院</a:t>
            </a:r>
            <a:r>
              <a:rPr lang="zh-CN" altLang="en-US" sz="2800" dirty="0" smtClean="0">
                <a:solidFill>
                  <a:schemeClr val="bg1"/>
                </a:solidFill>
                <a:ea typeface="方正大黑简体" charset="-122"/>
              </a:rPr>
              <a:t>第九批</a:t>
            </a:r>
            <a:r>
              <a:rPr lang="zh-CN" altLang="en-US" sz="2800" dirty="0">
                <a:solidFill>
                  <a:schemeClr val="bg1"/>
                </a:solidFill>
                <a:ea typeface="方正大黑简体" charset="-122"/>
              </a:rPr>
              <a:t>失信</a:t>
            </a:r>
            <a:r>
              <a:rPr lang="zh-CN" altLang="en-US" sz="2400" b="1" dirty="0">
                <a:solidFill>
                  <a:srgbClr val="FFFF00"/>
                </a:solidFill>
                <a:ea typeface="方正大黑简体" charset="-122"/>
              </a:rPr>
              <a:t>被 执 行 人 </a:t>
            </a:r>
            <a:r>
              <a:rPr lang="zh-CN" altLang="en-US" sz="2800" dirty="0">
                <a:solidFill>
                  <a:schemeClr val="bg1"/>
                </a:solidFill>
                <a:ea typeface="方正大黑简体" charset="-122"/>
              </a:rPr>
              <a:t>名单</a:t>
            </a:r>
            <a:r>
              <a:rPr lang="zh-CN" altLang="en-US" sz="3200" dirty="0">
                <a:solidFill>
                  <a:schemeClr val="bg1"/>
                </a:solidFill>
                <a:ea typeface="方正大黑简体" charset="-122"/>
              </a:rPr>
              <a:t/>
            </a:r>
            <a:br>
              <a:rPr lang="zh-CN" altLang="en-US" sz="3200" dirty="0">
                <a:solidFill>
                  <a:schemeClr val="bg1"/>
                </a:solidFill>
                <a:ea typeface="方正大黑简体" charset="-122"/>
              </a:rPr>
            </a:br>
            <a:r>
              <a:rPr lang="zh-CN" altLang="en-US" sz="2200" b="1" dirty="0">
                <a:solidFill>
                  <a:schemeClr val="folHlink"/>
                </a:solidFill>
                <a:ea typeface="仿宋" panose="02010609060101010101" pitchFamily="1" charset="-122"/>
              </a:rPr>
              <a:t>严厉打击老赖</a:t>
            </a:r>
            <a:r>
              <a:rPr lang="zh-CN" altLang="en-US" sz="2200" b="1" dirty="0">
                <a:solidFill>
                  <a:schemeClr val="folHlink"/>
                </a:solidFill>
                <a:latin typeface="仿宋" panose="02010609060101010101" pitchFamily="1" charset="-122"/>
                <a:ea typeface="仿宋" panose="02010609060101010101" pitchFamily="1" charset="-122"/>
              </a:rPr>
              <a:t>   </a:t>
            </a:r>
            <a:r>
              <a:rPr lang="en-US" altLang="zh-CN" sz="2200" b="1" dirty="0">
                <a:solidFill>
                  <a:schemeClr val="folHlink"/>
                </a:solidFill>
                <a:latin typeface="仿宋" panose="02010609060101010101" pitchFamily="1" charset="-122"/>
                <a:ea typeface="仿宋" panose="02010609060101010101" pitchFamily="1" charset="-122"/>
              </a:rPr>
              <a:t>           </a:t>
            </a:r>
            <a:r>
              <a:rPr lang="zh-CN" altLang="en-US" sz="2200" b="1" dirty="0">
                <a:solidFill>
                  <a:schemeClr val="folHlink"/>
                </a:solidFill>
                <a:latin typeface="仿宋" panose="02010609060101010101" pitchFamily="1" charset="-122"/>
                <a:ea typeface="仿宋" panose="02010609060101010101" pitchFamily="1" charset="-122"/>
              </a:rPr>
              <a:t>  重塑诚信榆林</a:t>
            </a:r>
          </a:p>
        </p:txBody>
      </p:sp>
      <p:sp>
        <p:nvSpPr>
          <p:cNvPr id="43010" name="Rectangle 3"/>
          <p:cNvSpPr>
            <a:spLocks noGrp="1"/>
          </p:cNvSpPr>
          <p:nvPr>
            <p:ph type="subTitle"/>
          </p:nvPr>
        </p:nvSpPr>
        <p:spPr>
          <a:xfrm>
            <a:off x="1316038" y="4271963"/>
            <a:ext cx="2903537" cy="1928812"/>
          </a:xfrm>
        </p:spPr>
        <p:txBody>
          <a:bodyPr wrap="square" lIns="91440" tIns="45720" rIns="91440" bIns="45720" anchor="t"/>
          <a:lstStyle>
            <a:lvl1pPr marL="0" lvl="0" indent="0" algn="ctr">
              <a:defRPr/>
            </a:lvl1pPr>
            <a:lvl2pPr marL="457200" lvl="1" indent="0" algn="ctr">
              <a:defRPr/>
            </a:lvl2pPr>
            <a:lvl3pPr marL="914400" lvl="2" indent="0" algn="ctr">
              <a:defRPr/>
            </a:lvl3pPr>
            <a:lvl4pPr marL="1371600" lvl="3" indent="0" algn="ctr">
              <a:defRPr/>
            </a:lvl4pPr>
            <a:lvl5pPr marL="1828800" lvl="4" indent="0" algn="ctr">
              <a:defRPr/>
            </a:lvl5pPr>
          </a:lstStyle>
          <a:p>
            <a:pPr lvl="0" algn="just" eaLnBrk="1" hangingPunct="1">
              <a:spcBef>
                <a:spcPct val="80000"/>
              </a:spcBef>
              <a:buNone/>
            </a:pPr>
            <a:r>
              <a:rPr lang="zh-CN" altLang="en-US" sz="1200" dirty="0">
                <a:solidFill>
                  <a:schemeClr val="bg1"/>
                </a:solidFill>
                <a:ea typeface="方正大黑简体" charset="-122"/>
              </a:rPr>
              <a:t>执行法院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：</a:t>
            </a:r>
            <a:r>
              <a:rPr lang="zh-CN" altLang="en-US" sz="1200" dirty="0" smtClean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神木县人民法院</a:t>
            </a:r>
            <a:endParaRPr lang="zh-CN" altLang="en-US" sz="1200" dirty="0">
              <a:solidFill>
                <a:schemeClr val="bg1"/>
              </a:solidFill>
              <a:ea typeface="方正大黑简体" charset="-122"/>
            </a:endParaRPr>
          </a:p>
          <a:p>
            <a:pPr lvl="0" algn="just" eaLnBrk="1" hangingPunct="1">
              <a:buNone/>
            </a:pPr>
            <a:r>
              <a:rPr lang="zh-CN" altLang="en-US" sz="1200" dirty="0">
                <a:solidFill>
                  <a:schemeClr val="bg1"/>
                </a:solidFill>
                <a:ea typeface="方正大黑简体" charset="-122"/>
              </a:rPr>
              <a:t>被执行人姓名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：</a:t>
            </a:r>
            <a:r>
              <a:rPr lang="zh-CN" altLang="en-US" sz="1800" b="1" dirty="0" smtClean="0">
                <a:solidFill>
                  <a:srgbClr val="92D050"/>
                </a:solidFill>
              </a:rPr>
              <a:t>宋泽煜</a:t>
            </a:r>
            <a:endParaRPr lang="zh-CN" altLang="en-US" sz="1200" b="1" dirty="0">
              <a:solidFill>
                <a:srgbClr val="92D050"/>
              </a:solidFill>
              <a:ea typeface="方正大黑简体" charset="-122"/>
            </a:endParaRPr>
          </a:p>
          <a:p>
            <a:pPr marL="0" lvl="0" indent="0" algn="just" eaLnBrk="1" hangingPunct="1">
              <a:buNone/>
            </a:pPr>
            <a:r>
              <a:rPr lang="zh-CN" altLang="en-US" sz="1200" dirty="0">
                <a:solidFill>
                  <a:schemeClr val="bg1"/>
                </a:solidFill>
                <a:ea typeface="方正大黑简体" charset="-122"/>
              </a:rPr>
              <a:t>身份证号码：</a:t>
            </a:r>
            <a:endParaRPr lang="en-US" altLang="zh-CN" sz="1200" dirty="0">
              <a:solidFill>
                <a:schemeClr val="bg1"/>
              </a:solidFill>
              <a:ea typeface="方正大黑简体" charset="-122"/>
            </a:endParaRPr>
          </a:p>
          <a:p>
            <a:pPr lvl="0" algn="just" eaLnBrk="1" hangingPunct="1">
              <a:buNone/>
            </a:pPr>
            <a:r>
              <a:rPr lang="en-US" altLang="zh-CN" sz="1200" dirty="0" smtClean="0">
                <a:solidFill>
                  <a:schemeClr val="bg1"/>
                </a:solidFill>
              </a:rPr>
              <a:t>6127221976</a:t>
            </a:r>
            <a:r>
              <a:rPr lang="en-US" sz="1200" dirty="0">
                <a:solidFill>
                  <a:schemeClr val="bg1"/>
                </a:solidFill>
                <a:sym typeface="+mn-ea"/>
              </a:rPr>
              <a:t>****</a:t>
            </a:r>
            <a:r>
              <a:rPr lang="en-US" altLang="zh-CN" sz="1200" dirty="0" smtClean="0">
                <a:solidFill>
                  <a:schemeClr val="bg1"/>
                </a:solidFill>
              </a:rPr>
              <a:t>027X</a:t>
            </a:r>
          </a:p>
          <a:p>
            <a:pPr lvl="0" algn="just" eaLnBrk="1" hangingPunct="1">
              <a:buNone/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户</a:t>
            </a:r>
            <a:r>
              <a:rPr lang="zh-CN" altLang="en-US" sz="1200" dirty="0">
                <a:solidFill>
                  <a:schemeClr val="bg1"/>
                </a:solidFill>
                <a:ea typeface="方正大黑简体" charset="-122"/>
              </a:rPr>
              <a:t>籍所在地：陕西省榆林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市神木县</a:t>
            </a:r>
            <a:endParaRPr lang="en-US" altLang="zh-CN" sz="1200" dirty="0">
              <a:solidFill>
                <a:schemeClr val="bg1"/>
              </a:solidFill>
              <a:ea typeface="方正大黑简体" charset="-122"/>
            </a:endParaRPr>
          </a:p>
          <a:p>
            <a:pPr lvl="0" algn="just" eaLnBrk="1" hangingPunct="1">
              <a:buNone/>
            </a:pPr>
            <a:r>
              <a:rPr lang="zh-CN" altLang="en-US" sz="1200" dirty="0">
                <a:solidFill>
                  <a:schemeClr val="bg1"/>
                </a:solidFill>
                <a:ea typeface="方正大黑简体" charset="-122"/>
              </a:rPr>
              <a:t>执行标的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：</a:t>
            </a:r>
            <a:r>
              <a:rPr lang="en-US" altLang="zh-CN" sz="1200" dirty="0" smtClean="0">
                <a:solidFill>
                  <a:schemeClr val="bg1"/>
                </a:solidFill>
              </a:rPr>
              <a:t> 194.2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万</a:t>
            </a:r>
            <a:r>
              <a:rPr lang="zh-CN" altLang="en-US" sz="1200" dirty="0">
                <a:solidFill>
                  <a:schemeClr val="bg1"/>
                </a:solidFill>
                <a:ea typeface="方正大黑简体" charset="-122"/>
              </a:rPr>
              <a:t>元</a:t>
            </a:r>
          </a:p>
          <a:p>
            <a:pPr lvl="0" algn="just" eaLnBrk="1" hangingPunct="1">
              <a:buNone/>
            </a:pPr>
            <a:r>
              <a:rPr lang="zh-CN" altLang="en-US" sz="1200" dirty="0">
                <a:solidFill>
                  <a:schemeClr val="bg1"/>
                </a:solidFill>
                <a:ea typeface="方正大黑简体" charset="-122"/>
              </a:rPr>
              <a:t>执行案号</a:t>
            </a:r>
            <a:r>
              <a:rPr lang="en-US" altLang="zh-CN" sz="1200" dirty="0">
                <a:solidFill>
                  <a:schemeClr val="bg1"/>
                </a:solidFill>
                <a:ea typeface="方正大黑简体" charset="-122"/>
              </a:rPr>
              <a:t>:</a:t>
            </a:r>
            <a:r>
              <a:rPr lang="zh-CN" altLang="en-US" sz="1200" dirty="0">
                <a:solidFill>
                  <a:schemeClr val="bg1"/>
                </a:solidFill>
              </a:rPr>
              <a:t> </a:t>
            </a:r>
            <a:r>
              <a:rPr lang="zh-CN" altLang="en-US" sz="1200" dirty="0" smtClean="0">
                <a:solidFill>
                  <a:schemeClr val="bg1"/>
                </a:solidFill>
              </a:rPr>
              <a:t>（</a:t>
            </a:r>
            <a:r>
              <a:rPr lang="en-US" altLang="zh-CN" sz="1200" dirty="0" smtClean="0">
                <a:solidFill>
                  <a:schemeClr val="bg1"/>
                </a:solidFill>
              </a:rPr>
              <a:t>2015</a:t>
            </a:r>
            <a:r>
              <a:rPr lang="zh-CN" altLang="en-US" sz="1200" dirty="0" smtClean="0">
                <a:solidFill>
                  <a:schemeClr val="bg1"/>
                </a:solidFill>
              </a:rPr>
              <a:t>）神执字第</a:t>
            </a:r>
            <a:r>
              <a:rPr lang="en-US" altLang="zh-CN" sz="1200" dirty="0" smtClean="0">
                <a:solidFill>
                  <a:schemeClr val="bg1"/>
                </a:solidFill>
              </a:rPr>
              <a:t>02382</a:t>
            </a:r>
            <a:r>
              <a:rPr lang="zh-CN" altLang="en-US" sz="1200" dirty="0" smtClean="0">
                <a:solidFill>
                  <a:schemeClr val="bg1"/>
                </a:solidFill>
              </a:rPr>
              <a:t>号</a:t>
            </a:r>
            <a:endParaRPr lang="zh-CN" altLang="en-US" sz="1200" dirty="0">
              <a:solidFill>
                <a:schemeClr val="bg1"/>
              </a:solidFill>
              <a:ea typeface="方正大黑简体" charset="-122"/>
            </a:endParaRPr>
          </a:p>
        </p:txBody>
      </p:sp>
      <p:sp>
        <p:nvSpPr>
          <p:cNvPr id="43011" name="Rectangle 4"/>
          <p:cNvSpPr/>
          <p:nvPr/>
        </p:nvSpPr>
        <p:spPr>
          <a:xfrm>
            <a:off x="1430338" y="1439863"/>
            <a:ext cx="2366962" cy="28321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lstStyle/>
          <a:p>
            <a:pPr lvl="0" indent="0"/>
            <a:endParaRPr lang="zh-CN" altLang="en-US" sz="1200" dirty="0">
              <a:latin typeface="Arial" panose="020B0604020202020204" pitchFamily="34" charset="0"/>
              <a:ea typeface="方正大黑简体" charset="-122"/>
            </a:endParaRPr>
          </a:p>
        </p:txBody>
      </p:sp>
      <p:pic>
        <p:nvPicPr>
          <p:cNvPr id="43012" name="Picture 5" descr="fh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1638" y="339725"/>
            <a:ext cx="914400" cy="914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3013" name="Rectangle 16"/>
          <p:cNvSpPr>
            <a:spLocks noGrp="1"/>
          </p:cNvSpPr>
          <p:nvPr/>
        </p:nvSpPr>
        <p:spPr>
          <a:xfrm>
            <a:off x="512763" y="6503988"/>
            <a:ext cx="8012112" cy="354012"/>
          </a:xfrm>
          <a:prstGeom prst="rect">
            <a:avLst/>
          </a:prstGeom>
          <a:noFill/>
          <a:ln w="9525">
            <a:noFill/>
          </a:ln>
        </p:spPr>
        <p:txBody>
          <a:bodyPr lIns="90170" tIns="46990" rIns="90170" bIns="46990" anchor="t"/>
          <a:lstStyle/>
          <a:p>
            <a:pPr lvl="0" indent="0" algn="ctr">
              <a:lnSpc>
                <a:spcPct val="80000"/>
              </a:lnSpc>
              <a:spcBef>
                <a:spcPct val="80000"/>
              </a:spcBef>
            </a:pPr>
            <a:r>
              <a:rPr lang="zh-CN" altLang="en-US" sz="2000" dirty="0">
                <a:solidFill>
                  <a:srgbClr val="FFFF00"/>
                </a:solidFill>
                <a:latin typeface="Arial" panose="020B0604020202020204" pitchFamily="34" charset="0"/>
                <a:ea typeface="方正美黑简体" charset="-122"/>
              </a:rPr>
              <a:t>榆林市中级人民法院举报电话：0912-3260553       </a:t>
            </a:r>
          </a:p>
        </p:txBody>
      </p:sp>
      <p:sp>
        <p:nvSpPr>
          <p:cNvPr id="43014" name="Rectangle 4"/>
          <p:cNvSpPr/>
          <p:nvPr/>
        </p:nvSpPr>
        <p:spPr>
          <a:xfrm>
            <a:off x="5216525" y="1430338"/>
            <a:ext cx="2274888" cy="2841625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lstStyle/>
          <a:p>
            <a:pPr lvl="0" indent="0"/>
            <a:endParaRPr lang="zh-CN" altLang="en-US" sz="1200" dirty="0">
              <a:latin typeface="Arial" panose="020B0604020202020204" pitchFamily="34" charset="0"/>
              <a:ea typeface="方正大黑简体" charset="-122"/>
            </a:endParaRPr>
          </a:p>
        </p:txBody>
      </p:sp>
      <p:sp>
        <p:nvSpPr>
          <p:cNvPr id="43015" name="Rectangle 3"/>
          <p:cNvSpPr txBox="1"/>
          <p:nvPr/>
        </p:nvSpPr>
        <p:spPr>
          <a:xfrm>
            <a:off x="5121275" y="4271963"/>
            <a:ext cx="2903538" cy="1928812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 algn="just">
              <a:lnSpc>
                <a:spcPts val="2000"/>
              </a:lnSpc>
              <a:spcBef>
                <a:spcPct val="80000"/>
              </a:spcBef>
            </a:pP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执行法院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：神木县人民法院</a:t>
            </a:r>
            <a:endParaRPr lang="zh-CN" altLang="en-US" sz="1200" dirty="0">
              <a:solidFill>
                <a:schemeClr val="bg1"/>
              </a:solidFill>
              <a:latin typeface="Arial" panose="020B0604020202020204" pitchFamily="34" charset="0"/>
              <a:ea typeface="方正大黑简体" charset="-122"/>
            </a:endParaRPr>
          </a:p>
          <a:p>
            <a:pPr lvl="0" algn="just">
              <a:lnSpc>
                <a:spcPts val="2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被执行人姓名</a:t>
            </a:r>
            <a:r>
              <a:rPr lang="en-US" altLang="zh-CN" sz="1200" dirty="0" smtClean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:</a:t>
            </a:r>
            <a:r>
              <a:rPr lang="zh-CN" altLang="en-US" b="1" dirty="0" smtClean="0">
                <a:solidFill>
                  <a:srgbClr val="92D050"/>
                </a:solidFill>
              </a:rPr>
              <a:t>牛振峰</a:t>
            </a:r>
            <a:endParaRPr lang="zh-CN" altLang="en-US" b="1" dirty="0">
              <a:solidFill>
                <a:srgbClr val="92D05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lvl="0" indent="0" algn="just">
              <a:lnSpc>
                <a:spcPts val="2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身份证号码：</a:t>
            </a:r>
            <a:endParaRPr lang="en-US" altLang="zh-CN" sz="1200" dirty="0">
              <a:solidFill>
                <a:schemeClr val="bg1"/>
              </a:solidFill>
              <a:latin typeface="Arial" panose="020B0604020202020204" pitchFamily="34" charset="0"/>
              <a:ea typeface="方正大黑简体" charset="-122"/>
            </a:endParaRPr>
          </a:p>
          <a:p>
            <a:pPr lvl="0" algn="just">
              <a:lnSpc>
                <a:spcPts val="2000"/>
              </a:lnSpc>
            </a:pPr>
            <a:r>
              <a:rPr lang="en-US" altLang="zh-CN" sz="1200" dirty="0" smtClean="0">
                <a:solidFill>
                  <a:schemeClr val="bg1"/>
                </a:solidFill>
              </a:rPr>
              <a:t>6127221976</a:t>
            </a:r>
            <a:r>
              <a:rPr lang="en-US" sz="1200" dirty="0">
                <a:solidFill>
                  <a:schemeClr val="bg1"/>
                </a:solidFill>
                <a:sym typeface="+mn-ea"/>
              </a:rPr>
              <a:t>****</a:t>
            </a:r>
            <a:r>
              <a:rPr lang="en-US" altLang="zh-CN" sz="1200" dirty="0" smtClean="0">
                <a:solidFill>
                  <a:schemeClr val="bg1"/>
                </a:solidFill>
              </a:rPr>
              <a:t>0279</a:t>
            </a:r>
          </a:p>
          <a:p>
            <a:pPr lvl="0" algn="just">
              <a:lnSpc>
                <a:spcPts val="2000"/>
              </a:lnSpc>
            </a:pPr>
            <a:r>
              <a:rPr lang="zh-CN" altLang="en-US" sz="1200" dirty="0" smtClean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户</a:t>
            </a: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籍所在地</a:t>
            </a:r>
            <a:r>
              <a:rPr lang="zh-CN" altLang="en-US" sz="1200" dirty="0" smtClean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：</a:t>
            </a:r>
            <a:r>
              <a:rPr lang="zh-CN" altLang="en-US" sz="1200" dirty="0">
                <a:solidFill>
                  <a:schemeClr val="bg1"/>
                </a:solidFill>
                <a:ea typeface="方正大黑简体" charset="-122"/>
                <a:sym typeface="+mn-ea"/>
              </a:rPr>
              <a:t>陕西省榆林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  <a:sym typeface="+mn-ea"/>
              </a:rPr>
              <a:t>市神木县</a:t>
            </a:r>
            <a:endParaRPr lang="en-US" altLang="zh-CN" sz="1200" dirty="0">
              <a:solidFill>
                <a:schemeClr val="bg1"/>
              </a:solidFill>
              <a:latin typeface="Arial" panose="020B0604020202020204" pitchFamily="34" charset="0"/>
              <a:ea typeface="方正大黑简体" charset="-122"/>
            </a:endParaRPr>
          </a:p>
          <a:p>
            <a:pPr lvl="0" algn="just">
              <a:lnSpc>
                <a:spcPts val="2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执行标的</a:t>
            </a:r>
            <a:r>
              <a:rPr lang="zh-CN" altLang="en-US" sz="1200" dirty="0" smtClean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：</a:t>
            </a:r>
            <a:r>
              <a:rPr lang="en-US" altLang="zh-CN" sz="1200" dirty="0" smtClean="0">
                <a:solidFill>
                  <a:schemeClr val="bg1"/>
                </a:solidFill>
              </a:rPr>
              <a:t> 194.2</a:t>
            </a:r>
            <a:r>
              <a:rPr lang="zh-CN" altLang="en-US" sz="1200" dirty="0" smtClean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万</a:t>
            </a: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元</a:t>
            </a:r>
          </a:p>
          <a:p>
            <a:pPr lvl="0" algn="just">
              <a:lnSpc>
                <a:spcPts val="2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执行案号</a:t>
            </a:r>
            <a:r>
              <a:rPr lang="en-US" altLang="zh-CN" sz="1200" dirty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:</a:t>
            </a: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r>
              <a:rPr lang="zh-CN" altLang="en-US" sz="1200" dirty="0" smtClean="0">
                <a:solidFill>
                  <a:schemeClr val="bg1"/>
                </a:solidFill>
              </a:rPr>
              <a:t>（</a:t>
            </a:r>
            <a:r>
              <a:rPr lang="en-US" altLang="zh-CN" sz="1200" dirty="0" smtClean="0">
                <a:solidFill>
                  <a:schemeClr val="bg1"/>
                </a:solidFill>
              </a:rPr>
              <a:t>2015</a:t>
            </a:r>
            <a:r>
              <a:rPr lang="zh-CN" altLang="en-US" sz="1200" dirty="0" smtClean="0">
                <a:solidFill>
                  <a:schemeClr val="bg1"/>
                </a:solidFill>
              </a:rPr>
              <a:t>）神执字第</a:t>
            </a:r>
            <a:r>
              <a:rPr lang="en-US" altLang="zh-CN" sz="1200" dirty="0" smtClean="0">
                <a:solidFill>
                  <a:schemeClr val="bg1"/>
                </a:solidFill>
              </a:rPr>
              <a:t>02382</a:t>
            </a:r>
            <a:r>
              <a:rPr lang="zh-CN" altLang="en-US" sz="1200" dirty="0" smtClean="0">
                <a:solidFill>
                  <a:schemeClr val="bg1"/>
                </a:solidFill>
              </a:rPr>
              <a:t>号</a:t>
            </a:r>
            <a:endParaRPr lang="zh-CN" altLang="en-US" sz="1200" dirty="0">
              <a:solidFill>
                <a:schemeClr val="bg1"/>
              </a:solidFill>
              <a:latin typeface="Arial" panose="020B0604020202020204" pitchFamily="34" charset="0"/>
              <a:ea typeface="方正大黑简体" charset="-122"/>
            </a:endParaRPr>
          </a:p>
        </p:txBody>
      </p:sp>
      <p:sp>
        <p:nvSpPr>
          <p:cNvPr id="43017" name="图片 9" descr="王美玲.jpg"/>
          <p:cNvSpPr>
            <a:spLocks noChangeAspect="1"/>
          </p:cNvSpPr>
          <p:nvPr/>
        </p:nvSpPr>
        <p:spPr>
          <a:xfrm>
            <a:off x="5216525" y="1430338"/>
            <a:ext cx="2306638" cy="2841625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 indent="0"/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10" name="图片 9" descr="宋泽煜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30338" y="1439863"/>
            <a:ext cx="2366962" cy="2832100"/>
          </a:xfrm>
          <a:prstGeom prst="rect">
            <a:avLst/>
          </a:prstGeom>
        </p:spPr>
      </p:pic>
      <p:pic>
        <p:nvPicPr>
          <p:cNvPr id="11" name="图片 10" descr="牛振峰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16525" y="1430337"/>
            <a:ext cx="2274888" cy="2841626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2"/>
          <p:cNvSpPr>
            <a:spLocks noGrp="1"/>
          </p:cNvSpPr>
          <p:nvPr>
            <p:ph type="ctrTitle"/>
          </p:nvPr>
        </p:nvSpPr>
        <p:spPr>
          <a:xfrm>
            <a:off x="1598613" y="144463"/>
            <a:ext cx="7545387" cy="1349375"/>
          </a:xfrm>
        </p:spPr>
        <p:txBody>
          <a:bodyPr wrap="square" lIns="91440" tIns="45720" rIns="91440" bIns="45720" anchor="ctr"/>
          <a:lstStyle>
            <a:lvl1pPr lvl="0">
              <a:defRPr/>
            </a:lvl1pPr>
          </a:lstStyle>
          <a:p>
            <a:pPr lvl="0" eaLnBrk="1" hangingPunct="1"/>
            <a:r>
              <a:rPr lang="zh-CN" altLang="en-US" sz="2800" dirty="0">
                <a:solidFill>
                  <a:schemeClr val="bg1"/>
                </a:solidFill>
                <a:ea typeface="方正大黑简体" charset="-122"/>
              </a:rPr>
              <a:t>榆林市中级人民法院</a:t>
            </a:r>
            <a:r>
              <a:rPr lang="zh-CN" altLang="en-US" sz="2800" dirty="0" smtClean="0">
                <a:solidFill>
                  <a:schemeClr val="bg1"/>
                </a:solidFill>
                <a:ea typeface="方正大黑简体" charset="-122"/>
              </a:rPr>
              <a:t>第九批</a:t>
            </a:r>
            <a:r>
              <a:rPr lang="zh-CN" altLang="en-US" sz="2800" dirty="0">
                <a:solidFill>
                  <a:schemeClr val="bg1"/>
                </a:solidFill>
                <a:ea typeface="方正大黑简体" charset="-122"/>
              </a:rPr>
              <a:t>失信</a:t>
            </a:r>
            <a:r>
              <a:rPr lang="zh-CN" altLang="en-US" sz="2400" b="1" dirty="0">
                <a:solidFill>
                  <a:srgbClr val="FFFF00"/>
                </a:solidFill>
                <a:ea typeface="方正大黑简体" charset="-122"/>
              </a:rPr>
              <a:t>被 执 行 人 </a:t>
            </a:r>
            <a:r>
              <a:rPr lang="zh-CN" altLang="en-US" sz="2800" dirty="0">
                <a:solidFill>
                  <a:schemeClr val="bg1"/>
                </a:solidFill>
                <a:ea typeface="方正大黑简体" charset="-122"/>
              </a:rPr>
              <a:t>名单</a:t>
            </a:r>
            <a:r>
              <a:rPr lang="zh-CN" altLang="en-US" sz="3200" dirty="0">
                <a:solidFill>
                  <a:schemeClr val="bg1"/>
                </a:solidFill>
                <a:ea typeface="方正大黑简体" charset="-122"/>
              </a:rPr>
              <a:t/>
            </a:r>
            <a:br>
              <a:rPr lang="zh-CN" altLang="en-US" sz="3200" dirty="0">
                <a:solidFill>
                  <a:schemeClr val="bg1"/>
                </a:solidFill>
                <a:ea typeface="方正大黑简体" charset="-122"/>
              </a:rPr>
            </a:br>
            <a:r>
              <a:rPr lang="zh-CN" altLang="en-US" sz="2200" b="1" dirty="0">
                <a:solidFill>
                  <a:schemeClr val="folHlink"/>
                </a:solidFill>
                <a:ea typeface="仿宋" panose="02010609060101010101" pitchFamily="1" charset="-122"/>
              </a:rPr>
              <a:t>严厉打击老赖</a:t>
            </a:r>
            <a:r>
              <a:rPr lang="zh-CN" altLang="en-US" sz="2200" b="1" dirty="0">
                <a:solidFill>
                  <a:schemeClr val="folHlink"/>
                </a:solidFill>
                <a:latin typeface="仿宋" panose="02010609060101010101" pitchFamily="1" charset="-122"/>
                <a:ea typeface="仿宋" panose="02010609060101010101" pitchFamily="1" charset="-122"/>
              </a:rPr>
              <a:t>   </a:t>
            </a:r>
            <a:r>
              <a:rPr lang="en-US" altLang="zh-CN" sz="2200" b="1" dirty="0">
                <a:solidFill>
                  <a:schemeClr val="folHlink"/>
                </a:solidFill>
                <a:latin typeface="仿宋" panose="02010609060101010101" pitchFamily="1" charset="-122"/>
                <a:ea typeface="仿宋" panose="02010609060101010101" pitchFamily="1" charset="-122"/>
              </a:rPr>
              <a:t>           </a:t>
            </a:r>
            <a:r>
              <a:rPr lang="zh-CN" altLang="en-US" sz="2200" b="1" dirty="0">
                <a:solidFill>
                  <a:schemeClr val="folHlink"/>
                </a:solidFill>
                <a:latin typeface="仿宋" panose="02010609060101010101" pitchFamily="1" charset="-122"/>
                <a:ea typeface="仿宋" panose="02010609060101010101" pitchFamily="1" charset="-122"/>
              </a:rPr>
              <a:t>  重塑诚信榆林</a:t>
            </a:r>
          </a:p>
        </p:txBody>
      </p:sp>
      <p:sp>
        <p:nvSpPr>
          <p:cNvPr id="44034" name="Rectangle 3"/>
          <p:cNvSpPr>
            <a:spLocks noGrp="1"/>
          </p:cNvSpPr>
          <p:nvPr>
            <p:ph type="subTitle"/>
          </p:nvPr>
        </p:nvSpPr>
        <p:spPr>
          <a:xfrm>
            <a:off x="1316038" y="4271963"/>
            <a:ext cx="2903537" cy="1928812"/>
          </a:xfrm>
        </p:spPr>
        <p:txBody>
          <a:bodyPr wrap="square" lIns="91440" tIns="45720" rIns="91440" bIns="45720" anchor="t"/>
          <a:lstStyle>
            <a:lvl1pPr marL="0" lvl="0" indent="0" algn="ctr">
              <a:defRPr/>
            </a:lvl1pPr>
            <a:lvl2pPr marL="457200" lvl="1" indent="0" algn="ctr">
              <a:defRPr/>
            </a:lvl2pPr>
            <a:lvl3pPr marL="914400" lvl="2" indent="0" algn="ctr">
              <a:defRPr/>
            </a:lvl3pPr>
            <a:lvl4pPr marL="1371600" lvl="3" indent="0" algn="ctr">
              <a:defRPr/>
            </a:lvl4pPr>
            <a:lvl5pPr marL="1828800" lvl="4" indent="0" algn="ctr">
              <a:defRPr/>
            </a:lvl5pPr>
          </a:lstStyle>
          <a:p>
            <a:pPr lvl="0" algn="just" eaLnBrk="1" hangingPunct="1">
              <a:spcBef>
                <a:spcPct val="80000"/>
              </a:spcBef>
              <a:buNone/>
            </a:pPr>
            <a:r>
              <a:rPr lang="zh-CN" altLang="en-US" sz="1200" dirty="0">
                <a:solidFill>
                  <a:schemeClr val="bg1"/>
                </a:solidFill>
                <a:ea typeface="方正大黑简体" charset="-122"/>
              </a:rPr>
              <a:t>执行法院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：神木县人民法院</a:t>
            </a:r>
            <a:endParaRPr lang="zh-CN" altLang="en-US" sz="1200" dirty="0">
              <a:solidFill>
                <a:schemeClr val="bg1"/>
              </a:solidFill>
              <a:ea typeface="方正大黑简体" charset="-122"/>
            </a:endParaRPr>
          </a:p>
          <a:p>
            <a:pPr lvl="0" algn="just" eaLnBrk="1" hangingPunct="1">
              <a:buNone/>
            </a:pPr>
            <a:r>
              <a:rPr lang="zh-CN" altLang="en-US" sz="1200" dirty="0">
                <a:solidFill>
                  <a:schemeClr val="bg1"/>
                </a:solidFill>
                <a:ea typeface="方正大黑简体" charset="-122"/>
              </a:rPr>
              <a:t>被执行人姓名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：</a:t>
            </a:r>
            <a:r>
              <a:rPr lang="zh-CN" altLang="en-US" sz="1800" b="1" dirty="0" smtClean="0">
                <a:solidFill>
                  <a:srgbClr val="92D050"/>
                </a:solidFill>
              </a:rPr>
              <a:t>祁笠</a:t>
            </a:r>
            <a:endParaRPr lang="zh-CN" altLang="en-US" sz="1200" b="1" dirty="0">
              <a:solidFill>
                <a:srgbClr val="92D050"/>
              </a:solidFill>
              <a:ea typeface="方正大黑简体" charset="-122"/>
            </a:endParaRPr>
          </a:p>
          <a:p>
            <a:pPr marL="0" lvl="0" indent="0" algn="just" eaLnBrk="1" hangingPunct="1">
              <a:buNone/>
            </a:pPr>
            <a:r>
              <a:rPr lang="zh-CN" altLang="en-US" sz="1200" dirty="0">
                <a:solidFill>
                  <a:schemeClr val="bg1"/>
                </a:solidFill>
                <a:ea typeface="方正大黑简体" charset="-122"/>
              </a:rPr>
              <a:t>身份证号码：</a:t>
            </a:r>
            <a:endParaRPr lang="en-US" altLang="zh-CN" sz="1200" dirty="0">
              <a:solidFill>
                <a:schemeClr val="bg1"/>
              </a:solidFill>
              <a:ea typeface="方正大黑简体" charset="-122"/>
            </a:endParaRPr>
          </a:p>
          <a:p>
            <a:pPr lvl="0" algn="just" eaLnBrk="1" hangingPunct="1">
              <a:buNone/>
            </a:pPr>
            <a:r>
              <a:rPr lang="en-US" altLang="zh-CN" sz="1200" dirty="0" smtClean="0">
                <a:solidFill>
                  <a:schemeClr val="bg1"/>
                </a:solidFill>
              </a:rPr>
              <a:t>6403221987</a:t>
            </a:r>
            <a:r>
              <a:rPr lang="en-US" sz="1200" dirty="0">
                <a:solidFill>
                  <a:schemeClr val="bg1"/>
                </a:solidFill>
                <a:sym typeface="+mn-ea"/>
              </a:rPr>
              <a:t>****</a:t>
            </a:r>
            <a:r>
              <a:rPr lang="en-US" altLang="zh-CN" sz="1200" dirty="0" smtClean="0">
                <a:solidFill>
                  <a:schemeClr val="bg1"/>
                </a:solidFill>
              </a:rPr>
              <a:t>3113</a:t>
            </a:r>
          </a:p>
          <a:p>
            <a:pPr lvl="0" algn="just" eaLnBrk="1" hangingPunct="1">
              <a:buNone/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户</a:t>
            </a:r>
            <a:r>
              <a:rPr lang="zh-CN" altLang="en-US" sz="1200" dirty="0">
                <a:solidFill>
                  <a:schemeClr val="bg1"/>
                </a:solidFill>
                <a:ea typeface="方正大黑简体" charset="-122"/>
              </a:rPr>
              <a:t>籍所在地：宁夏回族自治区吴忠市中宁县</a:t>
            </a:r>
          </a:p>
          <a:p>
            <a:pPr lvl="0" algn="just" eaLnBrk="1" hangingPunct="1">
              <a:buNone/>
            </a:pPr>
            <a:r>
              <a:rPr lang="zh-CN" altLang="en-US" sz="1200" dirty="0">
                <a:solidFill>
                  <a:schemeClr val="bg1"/>
                </a:solidFill>
                <a:ea typeface="方正大黑简体" charset="-122"/>
              </a:rPr>
              <a:t>执行标的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：</a:t>
            </a:r>
            <a:r>
              <a:rPr lang="en-US" altLang="zh-CN" sz="1200" dirty="0" smtClean="0">
                <a:solidFill>
                  <a:schemeClr val="bg1"/>
                </a:solidFill>
              </a:rPr>
              <a:t> 22.2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万</a:t>
            </a:r>
            <a:r>
              <a:rPr lang="zh-CN" altLang="en-US" sz="1200" dirty="0">
                <a:solidFill>
                  <a:schemeClr val="bg1"/>
                </a:solidFill>
                <a:ea typeface="方正大黑简体" charset="-122"/>
              </a:rPr>
              <a:t>元</a:t>
            </a:r>
          </a:p>
          <a:p>
            <a:pPr lvl="0" algn="just" eaLnBrk="1" hangingPunct="1">
              <a:buNone/>
            </a:pPr>
            <a:r>
              <a:rPr lang="zh-CN" altLang="en-US" sz="1200" dirty="0">
                <a:solidFill>
                  <a:schemeClr val="bg1"/>
                </a:solidFill>
                <a:ea typeface="方正大黑简体" charset="-122"/>
              </a:rPr>
              <a:t>执行案号</a:t>
            </a:r>
            <a:r>
              <a:rPr lang="en-US" altLang="zh-CN" sz="1200" dirty="0">
                <a:solidFill>
                  <a:schemeClr val="bg1"/>
                </a:solidFill>
                <a:ea typeface="方正大黑简体" charset="-122"/>
              </a:rPr>
              <a:t>:</a:t>
            </a:r>
            <a:r>
              <a:rPr lang="zh-CN" altLang="en-US" sz="1200" dirty="0">
                <a:solidFill>
                  <a:schemeClr val="bg1"/>
                </a:solidFill>
              </a:rPr>
              <a:t> </a:t>
            </a:r>
            <a:r>
              <a:rPr lang="zh-CN" altLang="en-US" sz="1200" dirty="0" smtClean="0">
                <a:solidFill>
                  <a:schemeClr val="bg1"/>
                </a:solidFill>
              </a:rPr>
              <a:t>（</a:t>
            </a:r>
            <a:r>
              <a:rPr lang="en-US" altLang="zh-CN" sz="1200" dirty="0" smtClean="0">
                <a:solidFill>
                  <a:schemeClr val="bg1"/>
                </a:solidFill>
              </a:rPr>
              <a:t>2014</a:t>
            </a:r>
            <a:r>
              <a:rPr lang="zh-CN" altLang="en-US" sz="1200" dirty="0" smtClean="0">
                <a:solidFill>
                  <a:schemeClr val="bg1"/>
                </a:solidFill>
              </a:rPr>
              <a:t>）神执字第</a:t>
            </a:r>
            <a:r>
              <a:rPr lang="en-US" altLang="zh-CN" sz="1200" dirty="0" smtClean="0">
                <a:solidFill>
                  <a:schemeClr val="bg1"/>
                </a:solidFill>
              </a:rPr>
              <a:t>04677</a:t>
            </a:r>
            <a:r>
              <a:rPr lang="zh-CN" altLang="en-US" sz="1200" dirty="0" smtClean="0">
                <a:solidFill>
                  <a:schemeClr val="bg1"/>
                </a:solidFill>
              </a:rPr>
              <a:t>号</a:t>
            </a:r>
            <a:endParaRPr lang="zh-CN" altLang="en-US" sz="1200" dirty="0">
              <a:solidFill>
                <a:schemeClr val="bg1"/>
              </a:solidFill>
              <a:ea typeface="方正大黑简体" charset="-122"/>
            </a:endParaRPr>
          </a:p>
        </p:txBody>
      </p:sp>
      <p:sp>
        <p:nvSpPr>
          <p:cNvPr id="44035" name="Rectangle 4"/>
          <p:cNvSpPr/>
          <p:nvPr/>
        </p:nvSpPr>
        <p:spPr>
          <a:xfrm>
            <a:off x="1430338" y="1439863"/>
            <a:ext cx="2366962" cy="28321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lstStyle/>
          <a:p>
            <a:pPr lvl="0" indent="0"/>
            <a:endParaRPr lang="zh-CN" altLang="en-US" sz="1200" dirty="0">
              <a:latin typeface="Arial" panose="020B0604020202020204" pitchFamily="34" charset="0"/>
              <a:ea typeface="方正大黑简体" charset="-122"/>
            </a:endParaRPr>
          </a:p>
        </p:txBody>
      </p:sp>
      <p:pic>
        <p:nvPicPr>
          <p:cNvPr id="44036" name="Picture 5" descr="fh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1638" y="339725"/>
            <a:ext cx="914400" cy="914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4037" name="Rectangle 16"/>
          <p:cNvSpPr>
            <a:spLocks noGrp="1"/>
          </p:cNvSpPr>
          <p:nvPr/>
        </p:nvSpPr>
        <p:spPr>
          <a:xfrm>
            <a:off x="512763" y="6503988"/>
            <a:ext cx="8012112" cy="354012"/>
          </a:xfrm>
          <a:prstGeom prst="rect">
            <a:avLst/>
          </a:prstGeom>
          <a:noFill/>
          <a:ln w="9525">
            <a:noFill/>
          </a:ln>
        </p:spPr>
        <p:txBody>
          <a:bodyPr lIns="90170" tIns="46990" rIns="90170" bIns="46990" anchor="t"/>
          <a:lstStyle/>
          <a:p>
            <a:pPr lvl="0" indent="0" algn="ctr">
              <a:lnSpc>
                <a:spcPct val="80000"/>
              </a:lnSpc>
              <a:spcBef>
                <a:spcPct val="80000"/>
              </a:spcBef>
            </a:pPr>
            <a:r>
              <a:rPr lang="zh-CN" altLang="en-US" sz="2000" dirty="0">
                <a:solidFill>
                  <a:srgbClr val="FFFF00"/>
                </a:solidFill>
                <a:latin typeface="Arial" panose="020B0604020202020204" pitchFamily="34" charset="0"/>
                <a:ea typeface="方正美黑简体" charset="-122"/>
              </a:rPr>
              <a:t>榆林市中级人民法院举报电话：0912-3260553       </a:t>
            </a:r>
          </a:p>
        </p:txBody>
      </p:sp>
      <p:sp>
        <p:nvSpPr>
          <p:cNvPr id="44038" name="Rectangle 4"/>
          <p:cNvSpPr/>
          <p:nvPr/>
        </p:nvSpPr>
        <p:spPr>
          <a:xfrm>
            <a:off x="5216525" y="1430338"/>
            <a:ext cx="2274888" cy="2841625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lstStyle/>
          <a:p>
            <a:pPr lvl="0" indent="0"/>
            <a:endParaRPr lang="zh-CN" altLang="en-US" sz="1200" dirty="0">
              <a:latin typeface="Arial" panose="020B0604020202020204" pitchFamily="34" charset="0"/>
              <a:ea typeface="方正大黑简体" charset="-122"/>
            </a:endParaRPr>
          </a:p>
        </p:txBody>
      </p:sp>
      <p:sp>
        <p:nvSpPr>
          <p:cNvPr id="44039" name="Rectangle 3"/>
          <p:cNvSpPr txBox="1"/>
          <p:nvPr/>
        </p:nvSpPr>
        <p:spPr>
          <a:xfrm>
            <a:off x="5121275" y="4271963"/>
            <a:ext cx="2903538" cy="1928812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 algn="just">
              <a:lnSpc>
                <a:spcPts val="2000"/>
              </a:lnSpc>
              <a:spcBef>
                <a:spcPct val="80000"/>
              </a:spcBef>
            </a:pP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执行法院</a:t>
            </a:r>
            <a:r>
              <a:rPr lang="zh-CN" altLang="en-US" sz="1200" dirty="0" smtClean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：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神木县人民法院</a:t>
            </a:r>
            <a:endParaRPr lang="zh-CN" altLang="en-US" sz="1200" dirty="0">
              <a:solidFill>
                <a:schemeClr val="bg1"/>
              </a:solidFill>
              <a:latin typeface="Arial" panose="020B0604020202020204" pitchFamily="34" charset="0"/>
              <a:ea typeface="方正大黑简体" charset="-122"/>
            </a:endParaRPr>
          </a:p>
          <a:p>
            <a:pPr lvl="0" algn="just">
              <a:lnSpc>
                <a:spcPts val="2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被执行人姓名</a:t>
            </a:r>
            <a:r>
              <a:rPr lang="en-US" altLang="zh-CN" sz="1200" dirty="0" smtClean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:</a:t>
            </a:r>
            <a:r>
              <a:rPr lang="zh-CN" altLang="en-US" b="1" dirty="0" smtClean="0">
                <a:solidFill>
                  <a:srgbClr val="92D050"/>
                </a:solidFill>
              </a:rPr>
              <a:t>王琪</a:t>
            </a:r>
            <a:endParaRPr lang="zh-CN" altLang="en-US" b="1" dirty="0">
              <a:solidFill>
                <a:srgbClr val="92D05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lvl="0" indent="0" algn="just">
              <a:lnSpc>
                <a:spcPts val="2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身份证号码：</a:t>
            </a:r>
            <a:endParaRPr lang="en-US" altLang="zh-CN" sz="1200" dirty="0">
              <a:solidFill>
                <a:schemeClr val="bg1"/>
              </a:solidFill>
              <a:latin typeface="Arial" panose="020B0604020202020204" pitchFamily="34" charset="0"/>
              <a:ea typeface="方正大黑简体" charset="-122"/>
            </a:endParaRPr>
          </a:p>
          <a:p>
            <a:pPr lvl="0" algn="just">
              <a:lnSpc>
                <a:spcPts val="2000"/>
              </a:lnSpc>
            </a:pPr>
            <a:r>
              <a:rPr lang="en-US" altLang="zh-CN" sz="1200" dirty="0" smtClean="0">
                <a:solidFill>
                  <a:schemeClr val="bg1"/>
                </a:solidFill>
              </a:rPr>
              <a:t>1527011985</a:t>
            </a:r>
            <a:r>
              <a:rPr lang="en-US" sz="1200" dirty="0">
                <a:solidFill>
                  <a:schemeClr val="bg1"/>
                </a:solidFill>
                <a:sym typeface="+mn-ea"/>
              </a:rPr>
              <a:t>****</a:t>
            </a:r>
            <a:r>
              <a:rPr lang="en-US" altLang="zh-CN" sz="1200" dirty="0" smtClean="0">
                <a:solidFill>
                  <a:schemeClr val="bg1"/>
                </a:solidFill>
              </a:rPr>
              <a:t>3019</a:t>
            </a:r>
          </a:p>
          <a:p>
            <a:pPr lvl="0" algn="just">
              <a:lnSpc>
                <a:spcPts val="2000"/>
              </a:lnSpc>
            </a:pPr>
            <a:r>
              <a:rPr lang="zh-CN" altLang="en-US" sz="1200" dirty="0" smtClean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户</a:t>
            </a: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籍所在地：内蒙古自治区伊克昭盟东胜市</a:t>
            </a:r>
          </a:p>
          <a:p>
            <a:pPr lvl="0" algn="just">
              <a:lnSpc>
                <a:spcPts val="2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执行标的</a:t>
            </a:r>
            <a:r>
              <a:rPr lang="zh-CN" altLang="en-US" sz="1200" dirty="0" smtClean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：</a:t>
            </a:r>
            <a:r>
              <a:rPr lang="en-US" altLang="zh-CN" sz="1200" dirty="0" smtClean="0">
                <a:solidFill>
                  <a:schemeClr val="bg1"/>
                </a:solidFill>
              </a:rPr>
              <a:t> 100</a:t>
            </a:r>
            <a:r>
              <a:rPr lang="zh-CN" altLang="en-US" sz="1200" dirty="0" smtClean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万</a:t>
            </a: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元</a:t>
            </a:r>
          </a:p>
          <a:p>
            <a:pPr lvl="0" algn="just">
              <a:lnSpc>
                <a:spcPts val="2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执行案号</a:t>
            </a:r>
            <a:r>
              <a:rPr lang="en-US" altLang="zh-CN" sz="1200" dirty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:</a:t>
            </a: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r>
              <a:rPr lang="zh-CN" altLang="en-US" sz="1200" dirty="0" smtClean="0">
                <a:solidFill>
                  <a:schemeClr val="bg1"/>
                </a:solidFill>
              </a:rPr>
              <a:t>（</a:t>
            </a:r>
            <a:r>
              <a:rPr lang="en-US" altLang="zh-CN" sz="1200" dirty="0" smtClean="0">
                <a:solidFill>
                  <a:schemeClr val="bg1"/>
                </a:solidFill>
              </a:rPr>
              <a:t>2014</a:t>
            </a:r>
            <a:r>
              <a:rPr lang="zh-CN" altLang="en-US" sz="1200" dirty="0" smtClean="0">
                <a:solidFill>
                  <a:schemeClr val="bg1"/>
                </a:solidFill>
              </a:rPr>
              <a:t>）神执恢字第</a:t>
            </a:r>
            <a:r>
              <a:rPr lang="en-US" altLang="zh-CN" sz="1200" dirty="0" smtClean="0">
                <a:solidFill>
                  <a:schemeClr val="bg1"/>
                </a:solidFill>
              </a:rPr>
              <a:t>00024</a:t>
            </a:r>
            <a:r>
              <a:rPr lang="zh-CN" altLang="en-US" sz="1200" dirty="0" smtClean="0">
                <a:solidFill>
                  <a:schemeClr val="bg1"/>
                </a:solidFill>
              </a:rPr>
              <a:t>号</a:t>
            </a:r>
            <a:endParaRPr lang="zh-CN" altLang="en-US" sz="1200" dirty="0">
              <a:solidFill>
                <a:schemeClr val="bg1"/>
              </a:solidFill>
              <a:latin typeface="Arial" panose="020B0604020202020204" pitchFamily="34" charset="0"/>
              <a:ea typeface="方正大黑简体" charset="-122"/>
            </a:endParaRPr>
          </a:p>
        </p:txBody>
      </p:sp>
      <p:pic>
        <p:nvPicPr>
          <p:cNvPr id="9" name="图片 8" descr="祁笠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30338" y="1430338"/>
            <a:ext cx="2366962" cy="2841625"/>
          </a:xfrm>
          <a:prstGeom prst="rect">
            <a:avLst/>
          </a:prstGeom>
        </p:spPr>
      </p:pic>
      <p:pic>
        <p:nvPicPr>
          <p:cNvPr id="10" name="图片 9" descr="王琪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16524" y="1430337"/>
            <a:ext cx="2299133" cy="2841625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/>
          <p:cNvSpPr>
            <a:spLocks noGrp="1"/>
          </p:cNvSpPr>
          <p:nvPr>
            <p:ph type="ctrTitle"/>
          </p:nvPr>
        </p:nvSpPr>
        <p:spPr>
          <a:xfrm>
            <a:off x="1598613" y="144463"/>
            <a:ext cx="7545387" cy="1349375"/>
          </a:xfrm>
        </p:spPr>
        <p:txBody>
          <a:bodyPr wrap="square" lIns="91440" tIns="45720" rIns="91440" bIns="45720" anchor="ctr"/>
          <a:lstStyle>
            <a:lvl1pPr lvl="0">
              <a:defRPr/>
            </a:lvl1pPr>
          </a:lstStyle>
          <a:p>
            <a:pPr lvl="0" eaLnBrk="1" hangingPunct="1"/>
            <a:r>
              <a:rPr lang="zh-CN" altLang="en-US" sz="2800" dirty="0">
                <a:solidFill>
                  <a:schemeClr val="bg1"/>
                </a:solidFill>
                <a:ea typeface="方正大黑简体" charset="-122"/>
              </a:rPr>
              <a:t>榆林市中级人民法院</a:t>
            </a:r>
            <a:r>
              <a:rPr lang="zh-CN" altLang="en-US" sz="2800" dirty="0" smtClean="0">
                <a:solidFill>
                  <a:schemeClr val="bg1"/>
                </a:solidFill>
                <a:ea typeface="方正大黑简体" charset="-122"/>
              </a:rPr>
              <a:t>第九批</a:t>
            </a:r>
            <a:r>
              <a:rPr lang="zh-CN" altLang="en-US" sz="2800" dirty="0">
                <a:solidFill>
                  <a:schemeClr val="bg1"/>
                </a:solidFill>
                <a:ea typeface="方正大黑简体" charset="-122"/>
              </a:rPr>
              <a:t>失信</a:t>
            </a:r>
            <a:r>
              <a:rPr lang="zh-CN" altLang="en-US" sz="2400" b="1" dirty="0">
                <a:solidFill>
                  <a:srgbClr val="FFFF00"/>
                </a:solidFill>
                <a:ea typeface="方正大黑简体" charset="-122"/>
              </a:rPr>
              <a:t>被 执 行 人 </a:t>
            </a:r>
            <a:r>
              <a:rPr lang="zh-CN" altLang="en-US" sz="2800" dirty="0">
                <a:solidFill>
                  <a:schemeClr val="bg1"/>
                </a:solidFill>
                <a:ea typeface="方正大黑简体" charset="-122"/>
              </a:rPr>
              <a:t>名单</a:t>
            </a:r>
            <a:r>
              <a:rPr lang="zh-CN" altLang="en-US" sz="3200" dirty="0">
                <a:solidFill>
                  <a:schemeClr val="bg1"/>
                </a:solidFill>
                <a:ea typeface="方正大黑简体" charset="-122"/>
              </a:rPr>
              <a:t/>
            </a:r>
            <a:br>
              <a:rPr lang="zh-CN" altLang="en-US" sz="3200" dirty="0">
                <a:solidFill>
                  <a:schemeClr val="bg1"/>
                </a:solidFill>
                <a:ea typeface="方正大黑简体" charset="-122"/>
              </a:rPr>
            </a:br>
            <a:r>
              <a:rPr lang="zh-CN" altLang="en-US" sz="2200" b="1" dirty="0">
                <a:solidFill>
                  <a:schemeClr val="folHlink"/>
                </a:solidFill>
                <a:ea typeface="仿宋" panose="02010609060101010101" pitchFamily="1" charset="-122"/>
              </a:rPr>
              <a:t>严厉打击老赖</a:t>
            </a:r>
            <a:r>
              <a:rPr lang="zh-CN" altLang="en-US" sz="2200" b="1" dirty="0">
                <a:solidFill>
                  <a:schemeClr val="folHlink"/>
                </a:solidFill>
                <a:latin typeface="仿宋" panose="02010609060101010101" pitchFamily="1" charset="-122"/>
                <a:ea typeface="仿宋" panose="02010609060101010101" pitchFamily="1" charset="-122"/>
              </a:rPr>
              <a:t>   </a:t>
            </a:r>
            <a:r>
              <a:rPr lang="en-US" altLang="zh-CN" sz="2200" b="1" dirty="0">
                <a:solidFill>
                  <a:schemeClr val="folHlink"/>
                </a:solidFill>
                <a:latin typeface="仿宋" panose="02010609060101010101" pitchFamily="1" charset="-122"/>
                <a:ea typeface="仿宋" panose="02010609060101010101" pitchFamily="1" charset="-122"/>
              </a:rPr>
              <a:t>           </a:t>
            </a:r>
            <a:r>
              <a:rPr lang="zh-CN" altLang="en-US" sz="2200" b="1" dirty="0">
                <a:solidFill>
                  <a:schemeClr val="folHlink"/>
                </a:solidFill>
                <a:latin typeface="仿宋" panose="02010609060101010101" pitchFamily="1" charset="-122"/>
                <a:ea typeface="仿宋" panose="02010609060101010101" pitchFamily="1" charset="-122"/>
              </a:rPr>
              <a:t>  重塑诚信榆林</a:t>
            </a:r>
          </a:p>
        </p:txBody>
      </p:sp>
      <p:sp>
        <p:nvSpPr>
          <p:cNvPr id="45058" name="Rectangle 3"/>
          <p:cNvSpPr>
            <a:spLocks noGrp="1"/>
          </p:cNvSpPr>
          <p:nvPr>
            <p:ph type="subTitle"/>
          </p:nvPr>
        </p:nvSpPr>
        <p:spPr>
          <a:xfrm>
            <a:off x="1316038" y="4271963"/>
            <a:ext cx="2903537" cy="1928812"/>
          </a:xfrm>
        </p:spPr>
        <p:txBody>
          <a:bodyPr wrap="square" lIns="91440" tIns="45720" rIns="91440" bIns="45720" anchor="t"/>
          <a:lstStyle>
            <a:lvl1pPr marL="0" lvl="0" indent="0" algn="ctr">
              <a:defRPr/>
            </a:lvl1pPr>
            <a:lvl2pPr marL="457200" lvl="1" indent="0" algn="ctr">
              <a:defRPr/>
            </a:lvl2pPr>
            <a:lvl3pPr marL="914400" lvl="2" indent="0" algn="ctr">
              <a:defRPr/>
            </a:lvl3pPr>
            <a:lvl4pPr marL="1371600" lvl="3" indent="0" algn="ctr">
              <a:defRPr/>
            </a:lvl4pPr>
            <a:lvl5pPr marL="1828800" lvl="4" indent="0" algn="ctr">
              <a:defRPr/>
            </a:lvl5pPr>
          </a:lstStyle>
          <a:p>
            <a:pPr lvl="0" algn="just" eaLnBrk="1" hangingPunct="1">
              <a:spcBef>
                <a:spcPct val="80000"/>
              </a:spcBef>
              <a:buNone/>
            </a:pPr>
            <a:r>
              <a:rPr lang="zh-CN" altLang="en-US" sz="1200" dirty="0">
                <a:solidFill>
                  <a:schemeClr val="bg1"/>
                </a:solidFill>
                <a:ea typeface="方正大黑简体" charset="-122"/>
              </a:rPr>
              <a:t>执行法院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：神木县人民法院</a:t>
            </a:r>
            <a:endParaRPr lang="zh-CN" altLang="en-US" sz="1200" dirty="0">
              <a:solidFill>
                <a:schemeClr val="bg1"/>
              </a:solidFill>
              <a:ea typeface="方正大黑简体" charset="-122"/>
            </a:endParaRPr>
          </a:p>
          <a:p>
            <a:pPr lvl="0" algn="just" eaLnBrk="1" hangingPunct="1">
              <a:buNone/>
            </a:pPr>
            <a:r>
              <a:rPr lang="zh-CN" altLang="en-US" sz="1200" dirty="0">
                <a:solidFill>
                  <a:schemeClr val="bg1"/>
                </a:solidFill>
                <a:ea typeface="方正大黑简体" charset="-122"/>
              </a:rPr>
              <a:t>被执行人姓名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：</a:t>
            </a:r>
            <a:r>
              <a:rPr lang="zh-CN" altLang="en-US" sz="1800" b="1" dirty="0" smtClean="0">
                <a:solidFill>
                  <a:srgbClr val="92D050"/>
                </a:solidFill>
              </a:rPr>
              <a:t>赵伟</a:t>
            </a:r>
            <a:endParaRPr lang="zh-CN" altLang="en-US" sz="1200" b="1" dirty="0">
              <a:solidFill>
                <a:srgbClr val="92D050"/>
              </a:solidFill>
              <a:ea typeface="方正大黑简体" charset="-122"/>
            </a:endParaRPr>
          </a:p>
          <a:p>
            <a:pPr marL="0" lvl="0" indent="0" algn="just" eaLnBrk="1" hangingPunct="1">
              <a:buNone/>
            </a:pPr>
            <a:r>
              <a:rPr lang="zh-CN" altLang="en-US" sz="1200" dirty="0">
                <a:solidFill>
                  <a:schemeClr val="bg1"/>
                </a:solidFill>
                <a:ea typeface="方正大黑简体" charset="-122"/>
              </a:rPr>
              <a:t>身份证号码：</a:t>
            </a:r>
            <a:endParaRPr lang="en-US" altLang="zh-CN" sz="1200" dirty="0">
              <a:solidFill>
                <a:schemeClr val="bg1"/>
              </a:solidFill>
              <a:ea typeface="方正大黑简体" charset="-122"/>
            </a:endParaRPr>
          </a:p>
          <a:p>
            <a:pPr lvl="0" algn="just" eaLnBrk="1" hangingPunct="1">
              <a:buNone/>
            </a:pPr>
            <a:r>
              <a:rPr lang="en-US" altLang="zh-CN" sz="1200" dirty="0" smtClean="0">
                <a:solidFill>
                  <a:schemeClr val="bg1"/>
                </a:solidFill>
              </a:rPr>
              <a:t>1527011987</a:t>
            </a:r>
            <a:r>
              <a:rPr lang="en-US" sz="1200" dirty="0">
                <a:solidFill>
                  <a:schemeClr val="bg1"/>
                </a:solidFill>
                <a:sym typeface="+mn-ea"/>
              </a:rPr>
              <a:t>****</a:t>
            </a:r>
            <a:r>
              <a:rPr lang="en-US" altLang="zh-CN" sz="1200" dirty="0" smtClean="0">
                <a:solidFill>
                  <a:schemeClr val="bg1"/>
                </a:solidFill>
              </a:rPr>
              <a:t>3317</a:t>
            </a:r>
          </a:p>
          <a:p>
            <a:pPr lvl="0" algn="just" eaLnBrk="1" hangingPunct="1">
              <a:buNone/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户</a:t>
            </a:r>
            <a:r>
              <a:rPr lang="zh-CN" altLang="en-US" sz="1200" dirty="0">
                <a:solidFill>
                  <a:schemeClr val="bg1"/>
                </a:solidFill>
                <a:ea typeface="方正大黑简体" charset="-122"/>
              </a:rPr>
              <a:t>籍所在地：内蒙古自治区伊克昭盟东胜市</a:t>
            </a:r>
          </a:p>
          <a:p>
            <a:pPr marL="0" lvl="0" indent="0" algn="just" eaLnBrk="1" hangingPunct="1">
              <a:buNone/>
            </a:pPr>
            <a:r>
              <a:rPr lang="zh-CN" altLang="en-US" sz="1200" dirty="0">
                <a:solidFill>
                  <a:schemeClr val="bg1"/>
                </a:solidFill>
                <a:ea typeface="方正大黑简体" charset="-122"/>
              </a:rPr>
              <a:t>执行标的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：</a:t>
            </a:r>
            <a:r>
              <a:rPr lang="en-US" altLang="zh-CN" sz="1200" dirty="0" smtClean="0">
                <a:solidFill>
                  <a:schemeClr val="bg1"/>
                </a:solidFill>
              </a:rPr>
              <a:t>100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万</a:t>
            </a:r>
            <a:r>
              <a:rPr lang="zh-CN" altLang="en-US" sz="1200" dirty="0">
                <a:solidFill>
                  <a:schemeClr val="bg1"/>
                </a:solidFill>
                <a:ea typeface="方正大黑简体" charset="-122"/>
              </a:rPr>
              <a:t>元</a:t>
            </a:r>
          </a:p>
          <a:p>
            <a:pPr lvl="0" algn="just" eaLnBrk="1" hangingPunct="1">
              <a:buNone/>
            </a:pPr>
            <a:r>
              <a:rPr lang="zh-CN" altLang="en-US" sz="1200" dirty="0">
                <a:solidFill>
                  <a:schemeClr val="bg1"/>
                </a:solidFill>
                <a:ea typeface="方正大黑简体" charset="-122"/>
              </a:rPr>
              <a:t>执行案号</a:t>
            </a:r>
            <a:r>
              <a:rPr lang="en-US" altLang="zh-CN" sz="1200" dirty="0">
                <a:solidFill>
                  <a:schemeClr val="bg1"/>
                </a:solidFill>
                <a:ea typeface="方正大黑简体" charset="-122"/>
              </a:rPr>
              <a:t>:</a:t>
            </a:r>
            <a:r>
              <a:rPr lang="zh-CN" altLang="en-US" sz="1200" dirty="0">
                <a:solidFill>
                  <a:schemeClr val="bg1"/>
                </a:solidFill>
              </a:rPr>
              <a:t> </a:t>
            </a:r>
            <a:r>
              <a:rPr lang="zh-CN" altLang="en-US" sz="1200" dirty="0" smtClean="0">
                <a:solidFill>
                  <a:schemeClr val="bg1"/>
                </a:solidFill>
              </a:rPr>
              <a:t>（</a:t>
            </a:r>
            <a:r>
              <a:rPr lang="en-US" altLang="zh-CN" sz="1200" dirty="0" smtClean="0">
                <a:solidFill>
                  <a:schemeClr val="bg1"/>
                </a:solidFill>
              </a:rPr>
              <a:t>2014</a:t>
            </a:r>
            <a:r>
              <a:rPr lang="zh-CN" altLang="en-US" sz="1200" dirty="0" smtClean="0">
                <a:solidFill>
                  <a:schemeClr val="bg1"/>
                </a:solidFill>
              </a:rPr>
              <a:t>）神执恢字第</a:t>
            </a:r>
            <a:r>
              <a:rPr lang="en-US" altLang="zh-CN" sz="1200" dirty="0" smtClean="0">
                <a:solidFill>
                  <a:schemeClr val="bg1"/>
                </a:solidFill>
              </a:rPr>
              <a:t>00024</a:t>
            </a:r>
            <a:r>
              <a:rPr lang="zh-CN" altLang="en-US" sz="1200" dirty="0" smtClean="0">
                <a:solidFill>
                  <a:schemeClr val="bg1"/>
                </a:solidFill>
              </a:rPr>
              <a:t>号</a:t>
            </a:r>
            <a:endParaRPr lang="zh-CN" altLang="en-US" sz="1200" dirty="0">
              <a:solidFill>
                <a:schemeClr val="bg1"/>
              </a:solidFill>
              <a:ea typeface="方正大黑简体" charset="-122"/>
            </a:endParaRPr>
          </a:p>
        </p:txBody>
      </p:sp>
      <p:sp>
        <p:nvSpPr>
          <p:cNvPr id="45059" name="Rectangle 4"/>
          <p:cNvSpPr/>
          <p:nvPr/>
        </p:nvSpPr>
        <p:spPr>
          <a:xfrm>
            <a:off x="1430338" y="1439863"/>
            <a:ext cx="2366962" cy="28321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lstStyle/>
          <a:p>
            <a:pPr lvl="0" indent="0"/>
            <a:endParaRPr lang="zh-CN" altLang="en-US" sz="1200" dirty="0">
              <a:latin typeface="Arial" panose="020B0604020202020204" pitchFamily="34" charset="0"/>
              <a:ea typeface="方正大黑简体" charset="-122"/>
            </a:endParaRPr>
          </a:p>
        </p:txBody>
      </p:sp>
      <p:pic>
        <p:nvPicPr>
          <p:cNvPr id="45060" name="Picture 5" descr="fh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1638" y="339725"/>
            <a:ext cx="914400" cy="914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5061" name="Rectangle 16"/>
          <p:cNvSpPr>
            <a:spLocks noGrp="1"/>
          </p:cNvSpPr>
          <p:nvPr/>
        </p:nvSpPr>
        <p:spPr>
          <a:xfrm>
            <a:off x="512763" y="6503988"/>
            <a:ext cx="8012112" cy="354012"/>
          </a:xfrm>
          <a:prstGeom prst="rect">
            <a:avLst/>
          </a:prstGeom>
          <a:noFill/>
          <a:ln w="9525">
            <a:noFill/>
          </a:ln>
        </p:spPr>
        <p:txBody>
          <a:bodyPr lIns="90170" tIns="46990" rIns="90170" bIns="46990" anchor="t"/>
          <a:lstStyle/>
          <a:p>
            <a:pPr lvl="0" indent="0" algn="ctr">
              <a:lnSpc>
                <a:spcPct val="80000"/>
              </a:lnSpc>
              <a:spcBef>
                <a:spcPct val="80000"/>
              </a:spcBef>
            </a:pPr>
            <a:r>
              <a:rPr lang="zh-CN" altLang="en-US" sz="2000" dirty="0">
                <a:solidFill>
                  <a:srgbClr val="FFFF00"/>
                </a:solidFill>
                <a:latin typeface="Arial" panose="020B0604020202020204" pitchFamily="34" charset="0"/>
                <a:ea typeface="方正美黑简体" charset="-122"/>
              </a:rPr>
              <a:t>榆林市中级人民法院举报电话：0912-3260553       </a:t>
            </a:r>
          </a:p>
        </p:txBody>
      </p:sp>
      <p:sp>
        <p:nvSpPr>
          <p:cNvPr id="45062" name="Rectangle 4"/>
          <p:cNvSpPr/>
          <p:nvPr/>
        </p:nvSpPr>
        <p:spPr>
          <a:xfrm>
            <a:off x="5216525" y="1430338"/>
            <a:ext cx="2274888" cy="2841625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lstStyle/>
          <a:p>
            <a:pPr lvl="0" indent="0"/>
            <a:endParaRPr lang="zh-CN" altLang="en-US" sz="1200" dirty="0">
              <a:latin typeface="Arial" panose="020B0604020202020204" pitchFamily="34" charset="0"/>
              <a:ea typeface="方正大黑简体" charset="-122"/>
            </a:endParaRPr>
          </a:p>
        </p:txBody>
      </p:sp>
      <p:sp>
        <p:nvSpPr>
          <p:cNvPr id="45063" name="Rectangle 3"/>
          <p:cNvSpPr txBox="1"/>
          <p:nvPr/>
        </p:nvSpPr>
        <p:spPr>
          <a:xfrm>
            <a:off x="5121275" y="4271963"/>
            <a:ext cx="2903538" cy="1928812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 algn="just">
              <a:lnSpc>
                <a:spcPts val="2000"/>
              </a:lnSpc>
              <a:spcBef>
                <a:spcPct val="80000"/>
              </a:spcBef>
            </a:pP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执行法院</a:t>
            </a:r>
            <a:r>
              <a:rPr lang="zh-CN" altLang="en-US" sz="1200" dirty="0" smtClean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：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神木县人民法院</a:t>
            </a:r>
            <a:endParaRPr lang="zh-CN" altLang="en-US" sz="1200" dirty="0">
              <a:solidFill>
                <a:schemeClr val="bg1"/>
              </a:solidFill>
              <a:latin typeface="Arial" panose="020B0604020202020204" pitchFamily="34" charset="0"/>
              <a:ea typeface="方正大黑简体" charset="-122"/>
            </a:endParaRPr>
          </a:p>
          <a:p>
            <a:pPr lvl="0" algn="just">
              <a:lnSpc>
                <a:spcPts val="2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被执行人姓名</a:t>
            </a:r>
            <a:r>
              <a:rPr lang="en-US" altLang="zh-CN" sz="1200" dirty="0" smtClean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:</a:t>
            </a:r>
            <a:r>
              <a:rPr lang="zh-CN" altLang="en-US" b="1" dirty="0" smtClean="0">
                <a:solidFill>
                  <a:srgbClr val="92D050"/>
                </a:solidFill>
              </a:rPr>
              <a:t>郭荣</a:t>
            </a:r>
            <a:endParaRPr lang="zh-CN" altLang="en-US" b="1" dirty="0">
              <a:solidFill>
                <a:srgbClr val="92D05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lvl="0" indent="0" algn="just">
              <a:lnSpc>
                <a:spcPts val="2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身份证号码：</a:t>
            </a:r>
            <a:endParaRPr lang="en-US" altLang="zh-CN" sz="1200" dirty="0">
              <a:solidFill>
                <a:schemeClr val="bg1"/>
              </a:solidFill>
              <a:latin typeface="Arial" panose="020B0604020202020204" pitchFamily="34" charset="0"/>
              <a:ea typeface="方正大黑简体" charset="-122"/>
            </a:endParaRPr>
          </a:p>
          <a:p>
            <a:pPr lvl="0" algn="just">
              <a:lnSpc>
                <a:spcPts val="2000"/>
              </a:lnSpc>
            </a:pPr>
            <a:r>
              <a:rPr lang="en-US" altLang="zh-CN" sz="1200" dirty="0" smtClean="0">
                <a:solidFill>
                  <a:schemeClr val="bg1"/>
                </a:solidFill>
              </a:rPr>
              <a:t>1527011988</a:t>
            </a:r>
            <a:r>
              <a:rPr lang="en-US" sz="1200" dirty="0">
                <a:solidFill>
                  <a:schemeClr val="bg1"/>
                </a:solidFill>
                <a:sym typeface="+mn-ea"/>
              </a:rPr>
              <a:t>****</a:t>
            </a:r>
            <a:r>
              <a:rPr lang="en-US" altLang="zh-CN" sz="1200" dirty="0" smtClean="0">
                <a:solidFill>
                  <a:schemeClr val="bg1"/>
                </a:solidFill>
              </a:rPr>
              <a:t>5110</a:t>
            </a:r>
          </a:p>
          <a:p>
            <a:pPr lvl="0" algn="just">
              <a:lnSpc>
                <a:spcPts val="2000"/>
              </a:lnSpc>
            </a:pPr>
            <a:r>
              <a:rPr lang="zh-CN" altLang="en-US" sz="1200" dirty="0" smtClean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户</a:t>
            </a: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籍所在地：内蒙古自治区伊克昭盟东胜市</a:t>
            </a:r>
          </a:p>
          <a:p>
            <a:pPr lvl="0" indent="0" algn="just">
              <a:lnSpc>
                <a:spcPts val="2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执行标的</a:t>
            </a:r>
            <a:r>
              <a:rPr lang="zh-CN" altLang="en-US" sz="1200" dirty="0" smtClean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：</a:t>
            </a:r>
            <a:r>
              <a:rPr lang="en-US" altLang="zh-CN" sz="1200" dirty="0" smtClean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100</a:t>
            </a:r>
            <a:r>
              <a:rPr lang="zh-CN" altLang="en-US" sz="1200" dirty="0" smtClean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万</a:t>
            </a: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元</a:t>
            </a:r>
          </a:p>
          <a:p>
            <a:pPr lvl="0" algn="just">
              <a:lnSpc>
                <a:spcPts val="2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执行案号</a:t>
            </a:r>
            <a:r>
              <a:rPr lang="en-US" altLang="zh-CN" sz="1200" dirty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:</a:t>
            </a: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r>
              <a:rPr lang="zh-CN" altLang="en-US" sz="1200" dirty="0" smtClean="0">
                <a:solidFill>
                  <a:schemeClr val="bg1"/>
                </a:solidFill>
              </a:rPr>
              <a:t>（</a:t>
            </a:r>
            <a:r>
              <a:rPr lang="en-US" altLang="zh-CN" sz="1200" dirty="0" smtClean="0">
                <a:solidFill>
                  <a:schemeClr val="bg1"/>
                </a:solidFill>
              </a:rPr>
              <a:t>2014</a:t>
            </a:r>
            <a:r>
              <a:rPr lang="zh-CN" altLang="en-US" sz="1200" dirty="0" smtClean="0">
                <a:solidFill>
                  <a:schemeClr val="bg1"/>
                </a:solidFill>
              </a:rPr>
              <a:t>）神执恢字第</a:t>
            </a:r>
            <a:r>
              <a:rPr lang="en-US" altLang="zh-CN" sz="1200" dirty="0" smtClean="0">
                <a:solidFill>
                  <a:schemeClr val="bg1"/>
                </a:solidFill>
              </a:rPr>
              <a:t>00024</a:t>
            </a:r>
            <a:r>
              <a:rPr lang="zh-CN" altLang="en-US" sz="1200" dirty="0" smtClean="0">
                <a:solidFill>
                  <a:schemeClr val="bg1"/>
                </a:solidFill>
              </a:rPr>
              <a:t>号</a:t>
            </a:r>
            <a:endParaRPr lang="zh-CN" altLang="en-US" sz="1200" dirty="0">
              <a:solidFill>
                <a:schemeClr val="bg1"/>
              </a:solidFill>
              <a:latin typeface="Arial" panose="020B0604020202020204" pitchFamily="34" charset="0"/>
              <a:ea typeface="方正大黑简体" charset="-122"/>
            </a:endParaRPr>
          </a:p>
        </p:txBody>
      </p:sp>
      <p:pic>
        <p:nvPicPr>
          <p:cNvPr id="9" name="图片 8" descr="赵伟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30338" y="1439863"/>
            <a:ext cx="2366962" cy="2832100"/>
          </a:xfrm>
          <a:prstGeom prst="rect">
            <a:avLst/>
          </a:prstGeom>
        </p:spPr>
      </p:pic>
      <p:pic>
        <p:nvPicPr>
          <p:cNvPr id="10" name="图片 9" descr="郭荣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16525" y="1439863"/>
            <a:ext cx="2299074" cy="28321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/>
          </p:cNvSpPr>
          <p:nvPr>
            <p:ph type="ctrTitle"/>
          </p:nvPr>
        </p:nvSpPr>
        <p:spPr>
          <a:xfrm>
            <a:off x="1598613" y="144463"/>
            <a:ext cx="7545387" cy="1349375"/>
          </a:xfrm>
        </p:spPr>
        <p:txBody>
          <a:bodyPr wrap="square" lIns="91440" tIns="45720" rIns="91440" bIns="45720" anchor="ctr"/>
          <a:lstStyle>
            <a:lvl1pPr lvl="0">
              <a:defRPr/>
            </a:lvl1pPr>
          </a:lstStyle>
          <a:p>
            <a:pPr lvl="0" eaLnBrk="1" hangingPunct="1"/>
            <a:r>
              <a:rPr lang="zh-CN" altLang="en-US" sz="2800" dirty="0">
                <a:solidFill>
                  <a:schemeClr val="bg1"/>
                </a:solidFill>
                <a:ea typeface="方正大黑简体" charset="-122"/>
              </a:rPr>
              <a:t>榆林市中级人民法院</a:t>
            </a:r>
            <a:r>
              <a:rPr lang="zh-CN" altLang="en-US" sz="2800" dirty="0" smtClean="0">
                <a:solidFill>
                  <a:schemeClr val="bg1"/>
                </a:solidFill>
                <a:ea typeface="方正大黑简体" charset="-122"/>
              </a:rPr>
              <a:t>第九批</a:t>
            </a:r>
            <a:r>
              <a:rPr lang="zh-CN" altLang="en-US" sz="2800" dirty="0">
                <a:solidFill>
                  <a:schemeClr val="bg1"/>
                </a:solidFill>
                <a:ea typeface="方正大黑简体" charset="-122"/>
              </a:rPr>
              <a:t>失信</a:t>
            </a:r>
            <a:r>
              <a:rPr lang="zh-CN" altLang="en-US" sz="2400" b="1" dirty="0">
                <a:solidFill>
                  <a:srgbClr val="FFFF00"/>
                </a:solidFill>
                <a:ea typeface="方正大黑简体" charset="-122"/>
              </a:rPr>
              <a:t>被 执 行 人 </a:t>
            </a:r>
            <a:r>
              <a:rPr lang="zh-CN" altLang="en-US" sz="2800" dirty="0">
                <a:solidFill>
                  <a:schemeClr val="bg1"/>
                </a:solidFill>
                <a:ea typeface="方正大黑简体" charset="-122"/>
              </a:rPr>
              <a:t>名单</a:t>
            </a:r>
            <a:r>
              <a:rPr lang="zh-CN" altLang="en-US" sz="3200" dirty="0">
                <a:solidFill>
                  <a:schemeClr val="bg1"/>
                </a:solidFill>
                <a:ea typeface="方正大黑简体" charset="-122"/>
              </a:rPr>
              <a:t/>
            </a:r>
            <a:br>
              <a:rPr lang="zh-CN" altLang="en-US" sz="3200" dirty="0">
                <a:solidFill>
                  <a:schemeClr val="bg1"/>
                </a:solidFill>
                <a:ea typeface="方正大黑简体" charset="-122"/>
              </a:rPr>
            </a:br>
            <a:r>
              <a:rPr lang="zh-CN" altLang="en-US" sz="2200" b="1" dirty="0">
                <a:solidFill>
                  <a:schemeClr val="folHlink"/>
                </a:solidFill>
                <a:ea typeface="仿宋" panose="02010609060101010101" pitchFamily="1" charset="-122"/>
              </a:rPr>
              <a:t>严厉打击老赖</a:t>
            </a:r>
            <a:r>
              <a:rPr lang="zh-CN" altLang="en-US" sz="2200" b="1" dirty="0">
                <a:solidFill>
                  <a:schemeClr val="folHlink"/>
                </a:solidFill>
                <a:latin typeface="仿宋" panose="02010609060101010101" pitchFamily="1" charset="-122"/>
                <a:ea typeface="仿宋" panose="02010609060101010101" pitchFamily="1" charset="-122"/>
              </a:rPr>
              <a:t>   </a:t>
            </a:r>
            <a:r>
              <a:rPr lang="en-US" altLang="zh-CN" sz="2200" b="1" dirty="0">
                <a:solidFill>
                  <a:schemeClr val="folHlink"/>
                </a:solidFill>
                <a:latin typeface="仿宋" panose="02010609060101010101" pitchFamily="1" charset="-122"/>
                <a:ea typeface="仿宋" panose="02010609060101010101" pitchFamily="1" charset="-122"/>
              </a:rPr>
              <a:t>           </a:t>
            </a:r>
            <a:r>
              <a:rPr lang="zh-CN" altLang="en-US" sz="2200" b="1" dirty="0">
                <a:solidFill>
                  <a:schemeClr val="folHlink"/>
                </a:solidFill>
                <a:latin typeface="仿宋" panose="02010609060101010101" pitchFamily="1" charset="-122"/>
                <a:ea typeface="仿宋" panose="02010609060101010101" pitchFamily="1" charset="-122"/>
              </a:rPr>
              <a:t>  重塑诚信榆林</a:t>
            </a:r>
          </a:p>
        </p:txBody>
      </p:sp>
      <p:sp>
        <p:nvSpPr>
          <p:cNvPr id="46082" name="Rectangle 3"/>
          <p:cNvSpPr>
            <a:spLocks noGrp="1"/>
          </p:cNvSpPr>
          <p:nvPr>
            <p:ph type="subTitle"/>
          </p:nvPr>
        </p:nvSpPr>
        <p:spPr>
          <a:xfrm>
            <a:off x="1316038" y="4271963"/>
            <a:ext cx="2903537" cy="1928812"/>
          </a:xfrm>
        </p:spPr>
        <p:txBody>
          <a:bodyPr wrap="square" lIns="91440" tIns="45720" rIns="91440" bIns="45720" anchor="t"/>
          <a:lstStyle>
            <a:lvl1pPr marL="0" lvl="0" indent="0" algn="ctr">
              <a:defRPr/>
            </a:lvl1pPr>
            <a:lvl2pPr marL="457200" lvl="1" indent="0" algn="ctr">
              <a:defRPr/>
            </a:lvl2pPr>
            <a:lvl3pPr marL="914400" lvl="2" indent="0" algn="ctr">
              <a:defRPr/>
            </a:lvl3pPr>
            <a:lvl4pPr marL="1371600" lvl="3" indent="0" algn="ctr">
              <a:defRPr/>
            </a:lvl4pPr>
            <a:lvl5pPr marL="1828800" lvl="4" indent="0" algn="ctr">
              <a:defRPr/>
            </a:lvl5pPr>
          </a:lstStyle>
          <a:p>
            <a:pPr lvl="0" algn="just" eaLnBrk="1" hangingPunct="1">
              <a:spcBef>
                <a:spcPct val="80000"/>
              </a:spcBef>
              <a:buNone/>
            </a:pPr>
            <a:r>
              <a:rPr lang="zh-CN" altLang="en-US" sz="1200" dirty="0">
                <a:solidFill>
                  <a:schemeClr val="bg1"/>
                </a:solidFill>
                <a:ea typeface="方正大黑简体" charset="-122"/>
              </a:rPr>
              <a:t>执行法院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：神木县人民法院</a:t>
            </a:r>
            <a:endParaRPr lang="zh-CN" altLang="en-US" sz="1200" dirty="0">
              <a:solidFill>
                <a:schemeClr val="bg1"/>
              </a:solidFill>
              <a:ea typeface="方正大黑简体" charset="-122"/>
            </a:endParaRPr>
          </a:p>
          <a:p>
            <a:pPr lvl="0" algn="just" eaLnBrk="1" hangingPunct="1">
              <a:buNone/>
            </a:pPr>
            <a:r>
              <a:rPr lang="zh-CN" altLang="en-US" sz="1200" dirty="0">
                <a:solidFill>
                  <a:schemeClr val="bg1"/>
                </a:solidFill>
                <a:ea typeface="方正大黑简体" charset="-122"/>
              </a:rPr>
              <a:t>被执行人姓名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：</a:t>
            </a:r>
            <a:r>
              <a:rPr lang="zh-CN" altLang="en-US" sz="1800" b="1" dirty="0" smtClean="0">
                <a:solidFill>
                  <a:srgbClr val="92D050"/>
                </a:solidFill>
              </a:rPr>
              <a:t>闫清峰</a:t>
            </a:r>
            <a:endParaRPr lang="zh-CN" altLang="en-US" sz="1200" b="1" dirty="0">
              <a:solidFill>
                <a:srgbClr val="92D050"/>
              </a:solidFill>
              <a:ea typeface="方正大黑简体" charset="-122"/>
            </a:endParaRPr>
          </a:p>
          <a:p>
            <a:pPr marL="0" lvl="0" indent="0" algn="just" eaLnBrk="1" hangingPunct="1">
              <a:buNone/>
            </a:pPr>
            <a:r>
              <a:rPr lang="zh-CN" altLang="en-US" sz="1200" dirty="0">
                <a:solidFill>
                  <a:schemeClr val="bg1"/>
                </a:solidFill>
                <a:ea typeface="方正大黑简体" charset="-122"/>
              </a:rPr>
              <a:t>身份证号码：</a:t>
            </a:r>
            <a:endParaRPr lang="en-US" altLang="zh-CN" sz="1200" dirty="0">
              <a:solidFill>
                <a:schemeClr val="bg1"/>
              </a:solidFill>
              <a:ea typeface="方正大黑简体" charset="-122"/>
            </a:endParaRPr>
          </a:p>
          <a:p>
            <a:pPr lvl="0" algn="just" eaLnBrk="1" hangingPunct="1">
              <a:buNone/>
            </a:pPr>
            <a:r>
              <a:rPr lang="en-US" altLang="zh-CN" sz="1200" dirty="0" smtClean="0">
                <a:solidFill>
                  <a:schemeClr val="bg1"/>
                </a:solidFill>
              </a:rPr>
              <a:t>6127291968</a:t>
            </a:r>
            <a:r>
              <a:rPr lang="en-US" sz="1200" dirty="0">
                <a:solidFill>
                  <a:schemeClr val="bg1"/>
                </a:solidFill>
                <a:sym typeface="+mn-ea"/>
              </a:rPr>
              <a:t>****</a:t>
            </a:r>
            <a:r>
              <a:rPr lang="en-US" altLang="zh-CN" sz="1200" dirty="0" smtClean="0">
                <a:solidFill>
                  <a:schemeClr val="bg1"/>
                </a:solidFill>
              </a:rPr>
              <a:t>0610</a:t>
            </a:r>
          </a:p>
          <a:p>
            <a:pPr lvl="0" algn="just" eaLnBrk="1" hangingPunct="1">
              <a:buNone/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户</a:t>
            </a:r>
            <a:r>
              <a:rPr lang="zh-CN" altLang="en-US" sz="1200" dirty="0">
                <a:solidFill>
                  <a:schemeClr val="bg1"/>
                </a:solidFill>
                <a:ea typeface="方正大黑简体" charset="-122"/>
              </a:rPr>
              <a:t>籍所在地：陕西省榆林市佳县</a:t>
            </a:r>
            <a:endParaRPr lang="en-US" altLang="zh-CN" sz="1200" dirty="0">
              <a:solidFill>
                <a:schemeClr val="bg1"/>
              </a:solidFill>
              <a:ea typeface="方正大黑简体" charset="-122"/>
            </a:endParaRPr>
          </a:p>
          <a:p>
            <a:pPr marL="0" lvl="0" indent="0" algn="just" eaLnBrk="1" hangingPunct="1">
              <a:buNone/>
            </a:pPr>
            <a:r>
              <a:rPr lang="zh-CN" altLang="en-US" sz="1200" dirty="0">
                <a:solidFill>
                  <a:schemeClr val="bg1"/>
                </a:solidFill>
                <a:ea typeface="方正大黑简体" charset="-122"/>
              </a:rPr>
              <a:t>执行标的：</a:t>
            </a:r>
            <a:r>
              <a:rPr lang="en-US" altLang="zh-CN" sz="1200" dirty="0" smtClean="0">
                <a:solidFill>
                  <a:schemeClr val="bg1"/>
                </a:solidFill>
              </a:rPr>
              <a:t>1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万</a:t>
            </a:r>
            <a:r>
              <a:rPr lang="zh-CN" altLang="en-US" sz="1200" dirty="0">
                <a:solidFill>
                  <a:schemeClr val="bg1"/>
                </a:solidFill>
                <a:ea typeface="方正大黑简体" charset="-122"/>
              </a:rPr>
              <a:t>元</a:t>
            </a:r>
          </a:p>
          <a:p>
            <a:pPr lvl="0" algn="just" eaLnBrk="1" hangingPunct="1">
              <a:buNone/>
            </a:pPr>
            <a:r>
              <a:rPr lang="zh-CN" altLang="en-US" sz="1200" dirty="0">
                <a:solidFill>
                  <a:schemeClr val="bg1"/>
                </a:solidFill>
                <a:ea typeface="方正大黑简体" charset="-122"/>
              </a:rPr>
              <a:t>执行案号</a:t>
            </a:r>
            <a:r>
              <a:rPr lang="en-US" altLang="zh-CN" sz="1200" dirty="0">
                <a:solidFill>
                  <a:schemeClr val="bg1"/>
                </a:solidFill>
                <a:ea typeface="方正大黑简体" charset="-122"/>
              </a:rPr>
              <a:t>:</a:t>
            </a:r>
            <a:r>
              <a:rPr lang="zh-CN" altLang="en-US" sz="1200" dirty="0">
                <a:solidFill>
                  <a:schemeClr val="bg1"/>
                </a:solidFill>
              </a:rPr>
              <a:t> </a:t>
            </a:r>
            <a:r>
              <a:rPr lang="zh-CN" altLang="en-US" sz="1200" dirty="0" smtClean="0">
                <a:solidFill>
                  <a:schemeClr val="bg1"/>
                </a:solidFill>
              </a:rPr>
              <a:t>（</a:t>
            </a:r>
            <a:r>
              <a:rPr lang="en-US" altLang="zh-CN" sz="1200" dirty="0" smtClean="0">
                <a:solidFill>
                  <a:schemeClr val="bg1"/>
                </a:solidFill>
              </a:rPr>
              <a:t>2016</a:t>
            </a:r>
            <a:r>
              <a:rPr lang="zh-CN" altLang="en-US" sz="1200" dirty="0" smtClean="0">
                <a:solidFill>
                  <a:schemeClr val="bg1"/>
                </a:solidFill>
              </a:rPr>
              <a:t>）陕</a:t>
            </a:r>
            <a:r>
              <a:rPr lang="en-US" altLang="zh-CN" sz="1200" dirty="0" smtClean="0">
                <a:solidFill>
                  <a:schemeClr val="bg1"/>
                </a:solidFill>
              </a:rPr>
              <a:t>0821</a:t>
            </a:r>
            <a:r>
              <a:rPr lang="zh-CN" altLang="en-US" sz="1200" dirty="0" smtClean="0">
                <a:solidFill>
                  <a:schemeClr val="bg1"/>
                </a:solidFill>
              </a:rPr>
              <a:t>执</a:t>
            </a:r>
            <a:r>
              <a:rPr lang="en-US" altLang="zh-CN" sz="1200" dirty="0" smtClean="0">
                <a:solidFill>
                  <a:schemeClr val="bg1"/>
                </a:solidFill>
              </a:rPr>
              <a:t>3477</a:t>
            </a:r>
            <a:r>
              <a:rPr lang="zh-CN" altLang="en-US" sz="1200" dirty="0" smtClean="0">
                <a:solidFill>
                  <a:schemeClr val="bg1"/>
                </a:solidFill>
              </a:rPr>
              <a:t>号</a:t>
            </a:r>
            <a:endParaRPr lang="zh-CN" altLang="en-US" sz="1200" dirty="0">
              <a:solidFill>
                <a:schemeClr val="bg1"/>
              </a:solidFill>
              <a:ea typeface="方正大黑简体" charset="-122"/>
            </a:endParaRPr>
          </a:p>
        </p:txBody>
      </p:sp>
      <p:sp>
        <p:nvSpPr>
          <p:cNvPr id="46083" name="Rectangle 4"/>
          <p:cNvSpPr/>
          <p:nvPr/>
        </p:nvSpPr>
        <p:spPr>
          <a:xfrm>
            <a:off x="1430338" y="1439863"/>
            <a:ext cx="2366962" cy="28321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lstStyle/>
          <a:p>
            <a:pPr lvl="0" indent="0"/>
            <a:endParaRPr lang="zh-CN" altLang="en-US" sz="1200" dirty="0">
              <a:latin typeface="Arial" panose="020B0604020202020204" pitchFamily="34" charset="0"/>
              <a:ea typeface="方正大黑简体" charset="-122"/>
            </a:endParaRPr>
          </a:p>
        </p:txBody>
      </p:sp>
      <p:pic>
        <p:nvPicPr>
          <p:cNvPr id="46084" name="Picture 5" descr="fh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1638" y="339725"/>
            <a:ext cx="914400" cy="914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6085" name="Rectangle 16"/>
          <p:cNvSpPr>
            <a:spLocks noGrp="1"/>
          </p:cNvSpPr>
          <p:nvPr/>
        </p:nvSpPr>
        <p:spPr>
          <a:xfrm>
            <a:off x="512763" y="6503988"/>
            <a:ext cx="8012112" cy="354012"/>
          </a:xfrm>
          <a:prstGeom prst="rect">
            <a:avLst/>
          </a:prstGeom>
          <a:noFill/>
          <a:ln w="9525">
            <a:noFill/>
          </a:ln>
        </p:spPr>
        <p:txBody>
          <a:bodyPr lIns="90170" tIns="46990" rIns="90170" bIns="46990" anchor="t"/>
          <a:lstStyle/>
          <a:p>
            <a:pPr lvl="0" indent="0" algn="ctr">
              <a:lnSpc>
                <a:spcPct val="80000"/>
              </a:lnSpc>
              <a:spcBef>
                <a:spcPct val="80000"/>
              </a:spcBef>
            </a:pPr>
            <a:r>
              <a:rPr lang="zh-CN" altLang="en-US" sz="2000" dirty="0">
                <a:solidFill>
                  <a:srgbClr val="FFFF00"/>
                </a:solidFill>
                <a:latin typeface="Arial" panose="020B0604020202020204" pitchFamily="34" charset="0"/>
                <a:ea typeface="方正美黑简体" charset="-122"/>
              </a:rPr>
              <a:t>榆林市中级人民法院举报电话：0912-3260553       </a:t>
            </a:r>
          </a:p>
        </p:txBody>
      </p:sp>
      <p:sp>
        <p:nvSpPr>
          <p:cNvPr id="46086" name="Rectangle 4"/>
          <p:cNvSpPr/>
          <p:nvPr/>
        </p:nvSpPr>
        <p:spPr>
          <a:xfrm>
            <a:off x="5216525" y="1430338"/>
            <a:ext cx="2274888" cy="2841625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lstStyle/>
          <a:p>
            <a:pPr lvl="0" indent="0"/>
            <a:endParaRPr lang="zh-CN" altLang="en-US" sz="1200" dirty="0">
              <a:latin typeface="Arial" panose="020B0604020202020204" pitchFamily="34" charset="0"/>
              <a:ea typeface="方正大黑简体" charset="-122"/>
            </a:endParaRPr>
          </a:p>
        </p:txBody>
      </p:sp>
      <p:sp>
        <p:nvSpPr>
          <p:cNvPr id="46087" name="Rectangle 3"/>
          <p:cNvSpPr txBox="1"/>
          <p:nvPr/>
        </p:nvSpPr>
        <p:spPr>
          <a:xfrm>
            <a:off x="5121275" y="4271963"/>
            <a:ext cx="2903538" cy="1928812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 algn="just">
              <a:lnSpc>
                <a:spcPts val="2000"/>
              </a:lnSpc>
              <a:spcBef>
                <a:spcPct val="80000"/>
              </a:spcBef>
            </a:pP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执行法院</a:t>
            </a:r>
            <a:r>
              <a:rPr lang="zh-CN" altLang="en-US" sz="1200" dirty="0" smtClean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：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神木县人民法院</a:t>
            </a:r>
            <a:endParaRPr lang="zh-CN" altLang="en-US" sz="1200" dirty="0">
              <a:solidFill>
                <a:schemeClr val="bg1"/>
              </a:solidFill>
              <a:latin typeface="Arial" panose="020B0604020202020204" pitchFamily="34" charset="0"/>
              <a:ea typeface="方正大黑简体" charset="-122"/>
            </a:endParaRPr>
          </a:p>
          <a:p>
            <a:pPr lvl="0" algn="just">
              <a:lnSpc>
                <a:spcPts val="2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被执行人姓名</a:t>
            </a:r>
            <a:r>
              <a:rPr lang="en-US" altLang="zh-CN" sz="1200" dirty="0" smtClean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:</a:t>
            </a:r>
            <a:r>
              <a:rPr lang="zh-CN" altLang="en-US" b="1" dirty="0" smtClean="0">
                <a:solidFill>
                  <a:srgbClr val="92D050"/>
                </a:solidFill>
              </a:rPr>
              <a:t>刘怀生</a:t>
            </a:r>
            <a:endParaRPr lang="zh-CN" altLang="en-US" b="1" dirty="0">
              <a:solidFill>
                <a:srgbClr val="92D05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lvl="0" indent="0" algn="just">
              <a:lnSpc>
                <a:spcPts val="2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身份证号码：</a:t>
            </a:r>
            <a:endParaRPr lang="en-US" altLang="zh-CN" sz="1200" dirty="0">
              <a:solidFill>
                <a:schemeClr val="bg1"/>
              </a:solidFill>
              <a:latin typeface="Arial" panose="020B0604020202020204" pitchFamily="34" charset="0"/>
              <a:ea typeface="方正大黑简体" charset="-122"/>
            </a:endParaRPr>
          </a:p>
          <a:p>
            <a:pPr lvl="0" algn="just">
              <a:lnSpc>
                <a:spcPts val="2000"/>
              </a:lnSpc>
            </a:pPr>
            <a:r>
              <a:rPr lang="en-US" altLang="zh-CN" sz="1200" dirty="0" smtClean="0">
                <a:solidFill>
                  <a:schemeClr val="bg1"/>
                </a:solidFill>
              </a:rPr>
              <a:t>6127221969</a:t>
            </a:r>
            <a:r>
              <a:rPr lang="en-US" sz="1200" dirty="0">
                <a:solidFill>
                  <a:schemeClr val="bg1"/>
                </a:solidFill>
                <a:sym typeface="+mn-ea"/>
              </a:rPr>
              <a:t>****</a:t>
            </a:r>
            <a:r>
              <a:rPr lang="en-US" altLang="zh-CN" sz="1200" dirty="0" smtClean="0">
                <a:solidFill>
                  <a:schemeClr val="bg1"/>
                </a:solidFill>
              </a:rPr>
              <a:t>031X</a:t>
            </a:r>
          </a:p>
          <a:p>
            <a:pPr lvl="0" algn="just">
              <a:lnSpc>
                <a:spcPts val="2000"/>
              </a:lnSpc>
            </a:pPr>
            <a:r>
              <a:rPr lang="zh-CN" altLang="en-US" sz="1200" dirty="0" smtClean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户</a:t>
            </a: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籍所在地：陕西省榆林市神木县</a:t>
            </a:r>
            <a:endParaRPr lang="en-US" altLang="zh-CN" sz="1200" dirty="0">
              <a:solidFill>
                <a:schemeClr val="bg1"/>
              </a:solidFill>
              <a:latin typeface="Arial" panose="020B0604020202020204" pitchFamily="34" charset="0"/>
              <a:ea typeface="方正大黑简体" charset="-122"/>
            </a:endParaRPr>
          </a:p>
          <a:p>
            <a:pPr lvl="0" algn="just">
              <a:lnSpc>
                <a:spcPts val="2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执行标的</a:t>
            </a:r>
            <a:r>
              <a:rPr lang="zh-CN" altLang="en-US" sz="1200" dirty="0" smtClean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：</a:t>
            </a:r>
            <a:r>
              <a:rPr lang="en-US" altLang="zh-CN" sz="1200" dirty="0" smtClean="0">
                <a:solidFill>
                  <a:schemeClr val="bg1"/>
                </a:solidFill>
              </a:rPr>
              <a:t> 20.445</a:t>
            </a:r>
            <a:r>
              <a:rPr lang="zh-CN" altLang="en-US" sz="1200" dirty="0" smtClean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万</a:t>
            </a: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元</a:t>
            </a:r>
          </a:p>
          <a:p>
            <a:pPr lvl="0" algn="just">
              <a:lnSpc>
                <a:spcPts val="2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执行案号</a:t>
            </a:r>
            <a:r>
              <a:rPr lang="en-US" altLang="zh-CN" sz="1200" dirty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:</a:t>
            </a: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r>
              <a:rPr lang="zh-CN" altLang="en-US" sz="1200" dirty="0" smtClean="0">
                <a:solidFill>
                  <a:schemeClr val="bg1"/>
                </a:solidFill>
              </a:rPr>
              <a:t>（</a:t>
            </a:r>
            <a:r>
              <a:rPr lang="en-US" altLang="zh-CN" sz="1200" dirty="0" smtClean="0">
                <a:solidFill>
                  <a:schemeClr val="bg1"/>
                </a:solidFill>
              </a:rPr>
              <a:t>2016</a:t>
            </a:r>
            <a:r>
              <a:rPr lang="zh-CN" altLang="en-US" sz="1200" dirty="0" smtClean="0">
                <a:solidFill>
                  <a:schemeClr val="bg1"/>
                </a:solidFill>
              </a:rPr>
              <a:t>）陕</a:t>
            </a:r>
            <a:r>
              <a:rPr lang="en-US" altLang="zh-CN" sz="1200" dirty="0" smtClean="0">
                <a:solidFill>
                  <a:schemeClr val="bg1"/>
                </a:solidFill>
              </a:rPr>
              <a:t>0821</a:t>
            </a:r>
            <a:r>
              <a:rPr lang="zh-CN" altLang="en-US" sz="1200" dirty="0" smtClean="0">
                <a:solidFill>
                  <a:schemeClr val="bg1"/>
                </a:solidFill>
              </a:rPr>
              <a:t>执</a:t>
            </a:r>
            <a:r>
              <a:rPr lang="en-US" altLang="zh-CN" sz="1200" dirty="0" smtClean="0">
                <a:solidFill>
                  <a:schemeClr val="bg1"/>
                </a:solidFill>
              </a:rPr>
              <a:t>2604</a:t>
            </a:r>
            <a:r>
              <a:rPr lang="zh-CN" altLang="en-US" sz="1200" dirty="0" smtClean="0">
                <a:solidFill>
                  <a:schemeClr val="bg1"/>
                </a:solidFill>
              </a:rPr>
              <a:t>号</a:t>
            </a:r>
            <a:endParaRPr lang="zh-CN" altLang="en-US" sz="1200" dirty="0">
              <a:solidFill>
                <a:schemeClr val="bg1"/>
              </a:solidFill>
              <a:latin typeface="Arial" panose="020B0604020202020204" pitchFamily="34" charset="0"/>
              <a:ea typeface="方正大黑简体" charset="-122"/>
            </a:endParaRPr>
          </a:p>
        </p:txBody>
      </p:sp>
      <p:pic>
        <p:nvPicPr>
          <p:cNvPr id="9" name="图片 8" descr="闫清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30338" y="1439863"/>
            <a:ext cx="2366962" cy="2832100"/>
          </a:xfrm>
          <a:prstGeom prst="rect">
            <a:avLst/>
          </a:prstGeom>
        </p:spPr>
      </p:pic>
      <p:pic>
        <p:nvPicPr>
          <p:cNvPr id="10" name="图片 9" descr="刘怀生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16525" y="1439863"/>
            <a:ext cx="2299075" cy="28321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/>
          </p:cNvSpPr>
          <p:nvPr>
            <p:ph type="ctrTitle"/>
          </p:nvPr>
        </p:nvSpPr>
        <p:spPr>
          <a:xfrm>
            <a:off x="1598613" y="144463"/>
            <a:ext cx="7545387" cy="1349375"/>
          </a:xfrm>
        </p:spPr>
        <p:txBody>
          <a:bodyPr wrap="square" lIns="91440" tIns="45720" rIns="91440" bIns="45720" anchor="ctr"/>
          <a:lstStyle>
            <a:lvl1pPr lvl="0">
              <a:defRPr/>
            </a:lvl1pPr>
          </a:lstStyle>
          <a:p>
            <a:pPr lvl="0" eaLnBrk="1" hangingPunct="1"/>
            <a:r>
              <a:rPr lang="zh-CN" altLang="en-US" sz="2800" dirty="0">
                <a:solidFill>
                  <a:schemeClr val="bg1"/>
                </a:solidFill>
                <a:ea typeface="方正大黑简体" charset="-122"/>
              </a:rPr>
              <a:t>榆林市中级人民法院</a:t>
            </a:r>
            <a:r>
              <a:rPr lang="zh-CN" altLang="en-US" sz="2800" dirty="0" smtClean="0">
                <a:solidFill>
                  <a:schemeClr val="bg1"/>
                </a:solidFill>
                <a:ea typeface="方正大黑简体" charset="-122"/>
              </a:rPr>
              <a:t>第九批</a:t>
            </a:r>
            <a:r>
              <a:rPr lang="zh-CN" altLang="en-US" sz="2800" dirty="0">
                <a:solidFill>
                  <a:schemeClr val="bg1"/>
                </a:solidFill>
                <a:ea typeface="方正大黑简体" charset="-122"/>
              </a:rPr>
              <a:t>失信</a:t>
            </a:r>
            <a:r>
              <a:rPr lang="zh-CN" altLang="en-US" sz="2400" b="1" dirty="0">
                <a:solidFill>
                  <a:srgbClr val="FFFF00"/>
                </a:solidFill>
                <a:ea typeface="方正大黑简体" charset="-122"/>
              </a:rPr>
              <a:t>被 执 行 人 </a:t>
            </a:r>
            <a:r>
              <a:rPr lang="zh-CN" altLang="en-US" sz="2800" dirty="0">
                <a:solidFill>
                  <a:schemeClr val="bg1"/>
                </a:solidFill>
                <a:ea typeface="方正大黑简体" charset="-122"/>
              </a:rPr>
              <a:t>名单</a:t>
            </a:r>
            <a:r>
              <a:rPr lang="zh-CN" altLang="en-US" sz="3200" dirty="0">
                <a:solidFill>
                  <a:schemeClr val="bg1"/>
                </a:solidFill>
                <a:ea typeface="方正大黑简体" charset="-122"/>
              </a:rPr>
              <a:t/>
            </a:r>
            <a:br>
              <a:rPr lang="zh-CN" altLang="en-US" sz="3200" dirty="0">
                <a:solidFill>
                  <a:schemeClr val="bg1"/>
                </a:solidFill>
                <a:ea typeface="方正大黑简体" charset="-122"/>
              </a:rPr>
            </a:br>
            <a:r>
              <a:rPr lang="zh-CN" altLang="en-US" sz="2200" b="1" dirty="0">
                <a:solidFill>
                  <a:schemeClr val="folHlink"/>
                </a:solidFill>
                <a:ea typeface="仿宋" panose="02010609060101010101" pitchFamily="1" charset="-122"/>
              </a:rPr>
              <a:t>严厉打击老赖</a:t>
            </a:r>
            <a:r>
              <a:rPr lang="zh-CN" altLang="en-US" sz="2200" b="1" dirty="0">
                <a:solidFill>
                  <a:schemeClr val="folHlink"/>
                </a:solidFill>
                <a:latin typeface="仿宋" panose="02010609060101010101" pitchFamily="1" charset="-122"/>
                <a:ea typeface="仿宋" panose="02010609060101010101" pitchFamily="1" charset="-122"/>
              </a:rPr>
              <a:t>   </a:t>
            </a:r>
            <a:r>
              <a:rPr lang="en-US" altLang="zh-CN" sz="2200" b="1" dirty="0">
                <a:solidFill>
                  <a:schemeClr val="folHlink"/>
                </a:solidFill>
                <a:latin typeface="仿宋" panose="02010609060101010101" pitchFamily="1" charset="-122"/>
                <a:ea typeface="仿宋" panose="02010609060101010101" pitchFamily="1" charset="-122"/>
              </a:rPr>
              <a:t>           </a:t>
            </a:r>
            <a:r>
              <a:rPr lang="zh-CN" altLang="en-US" sz="2200" b="1" dirty="0">
                <a:solidFill>
                  <a:schemeClr val="folHlink"/>
                </a:solidFill>
                <a:latin typeface="仿宋" panose="02010609060101010101" pitchFamily="1" charset="-122"/>
                <a:ea typeface="仿宋" panose="02010609060101010101" pitchFamily="1" charset="-122"/>
              </a:rPr>
              <a:t>  重塑诚信榆林</a:t>
            </a:r>
          </a:p>
        </p:txBody>
      </p:sp>
      <p:sp>
        <p:nvSpPr>
          <p:cNvPr id="17410" name="Rectangle 3"/>
          <p:cNvSpPr>
            <a:spLocks noGrp="1"/>
          </p:cNvSpPr>
          <p:nvPr>
            <p:ph type="subTitle"/>
          </p:nvPr>
        </p:nvSpPr>
        <p:spPr>
          <a:xfrm>
            <a:off x="1316038" y="4271963"/>
            <a:ext cx="2903537" cy="1928812"/>
          </a:xfrm>
        </p:spPr>
        <p:txBody>
          <a:bodyPr wrap="square" lIns="91440" tIns="45720" rIns="91440" bIns="45720" anchor="t"/>
          <a:lstStyle>
            <a:lvl1pPr marL="0" lvl="0" indent="0" algn="ctr">
              <a:defRPr/>
            </a:lvl1pPr>
            <a:lvl2pPr marL="457200" lvl="1" indent="0" algn="ctr">
              <a:defRPr/>
            </a:lvl2pPr>
            <a:lvl3pPr marL="914400" lvl="2" indent="0" algn="ctr">
              <a:defRPr/>
            </a:lvl3pPr>
            <a:lvl4pPr marL="1371600" lvl="3" indent="0" algn="ctr">
              <a:defRPr/>
            </a:lvl4pPr>
            <a:lvl5pPr marL="1828800" lvl="4" indent="0" algn="ctr">
              <a:defRPr/>
            </a:lvl5pPr>
          </a:lstStyle>
          <a:p>
            <a:pPr marL="0" lvl="0" indent="0" algn="just" eaLnBrk="1" hangingPunct="1">
              <a:spcBef>
                <a:spcPct val="80000"/>
              </a:spcBef>
              <a:buNone/>
            </a:pPr>
            <a:r>
              <a:rPr lang="zh-CN" altLang="en-US" sz="1200" dirty="0">
                <a:solidFill>
                  <a:schemeClr val="bg1"/>
                </a:solidFill>
                <a:ea typeface="方正大黑简体" charset="-122"/>
              </a:rPr>
              <a:t>执行法院：</a:t>
            </a:r>
            <a:r>
              <a:rPr lang="zh-CN" altLang="en-US" sz="1200" dirty="0">
                <a:solidFill>
                  <a:schemeClr val="bg1"/>
                </a:solidFill>
                <a:ea typeface="方正大黑简体" charset="-122"/>
                <a:sym typeface="+mn-ea"/>
              </a:rPr>
              <a:t>榆林市中级人民法院</a:t>
            </a:r>
            <a:endParaRPr lang="zh-CN" altLang="en-US" sz="1200" dirty="0">
              <a:solidFill>
                <a:schemeClr val="bg1"/>
              </a:solidFill>
              <a:ea typeface="方正大黑简体" charset="-122"/>
            </a:endParaRPr>
          </a:p>
          <a:p>
            <a:pPr marL="0" lvl="0" indent="0" algn="just" eaLnBrk="1" hangingPunct="1">
              <a:buNone/>
            </a:pPr>
            <a:r>
              <a:rPr lang="zh-CN" altLang="en-US" sz="1200" dirty="0">
                <a:solidFill>
                  <a:schemeClr val="bg1"/>
                </a:solidFill>
                <a:ea typeface="方正大黑简体" charset="-122"/>
              </a:rPr>
              <a:t>被执行人姓名：</a:t>
            </a:r>
            <a:r>
              <a:rPr lang="zh-CN" altLang="en-US" sz="1800" b="1" dirty="0">
                <a:solidFill>
                  <a:srgbClr val="92D050"/>
                </a:solidFill>
              </a:rPr>
              <a:t>刘富强</a:t>
            </a:r>
            <a:r>
              <a:rPr lang="zh-CN" altLang="en-US" sz="1800" dirty="0">
                <a:solidFill>
                  <a:srgbClr val="92D050"/>
                </a:solidFill>
              </a:rPr>
              <a:t> </a:t>
            </a:r>
            <a:endParaRPr lang="zh-CN" altLang="en-US" sz="1200" b="1" dirty="0">
              <a:solidFill>
                <a:srgbClr val="92D050"/>
              </a:solidFill>
              <a:ea typeface="方正大黑简体" charset="-122"/>
            </a:endParaRPr>
          </a:p>
          <a:p>
            <a:pPr marL="0" lvl="0" indent="0" algn="just" eaLnBrk="1" hangingPunct="1">
              <a:buNone/>
            </a:pPr>
            <a:r>
              <a:rPr lang="zh-CN" altLang="en-US" sz="1200" dirty="0">
                <a:solidFill>
                  <a:schemeClr val="bg1"/>
                </a:solidFill>
                <a:ea typeface="方正大黑简体" charset="-122"/>
              </a:rPr>
              <a:t>身份证号码：</a:t>
            </a:r>
            <a:endParaRPr lang="en-US" altLang="zh-CN" sz="1200" dirty="0">
              <a:solidFill>
                <a:schemeClr val="bg1"/>
              </a:solidFill>
              <a:ea typeface="方正大黑简体" charset="-122"/>
            </a:endParaRPr>
          </a:p>
          <a:p>
            <a:pPr marL="0" lvl="0" indent="0" algn="just" eaLnBrk="1" hangingPunct="1">
              <a:buNone/>
            </a:pPr>
            <a:r>
              <a:rPr lang="zh-CN" altLang="en-US" sz="1200" dirty="0">
                <a:solidFill>
                  <a:schemeClr val="bg1"/>
                </a:solidFill>
              </a:rPr>
              <a:t> </a:t>
            </a:r>
            <a:r>
              <a:rPr sz="1200" dirty="0">
                <a:solidFill>
                  <a:schemeClr val="bg1"/>
                </a:solidFill>
              </a:rPr>
              <a:t>6127221967</a:t>
            </a:r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****</a:t>
            </a:r>
            <a:r>
              <a:rPr sz="1200" dirty="0">
                <a:solidFill>
                  <a:schemeClr val="bg1"/>
                </a:solidFill>
              </a:rPr>
              <a:t>2118</a:t>
            </a:r>
          </a:p>
          <a:p>
            <a:pPr marL="0" lvl="0" indent="0" algn="just" eaLnBrk="1" hangingPunct="1">
              <a:buNone/>
            </a:pPr>
            <a:r>
              <a:rPr lang="zh-CN" altLang="en-US" sz="1200" dirty="0">
                <a:solidFill>
                  <a:schemeClr val="bg1"/>
                </a:solidFill>
                <a:ea typeface="方正大黑简体" charset="-122"/>
              </a:rPr>
              <a:t>户籍所在地：陕西省榆林市</a:t>
            </a: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  <a:sym typeface="+mn-ea"/>
              </a:rPr>
              <a:t>神木县</a:t>
            </a:r>
            <a:endParaRPr lang="zh-CN" altLang="en-US" sz="1200" dirty="0">
              <a:solidFill>
                <a:schemeClr val="bg1"/>
              </a:solidFill>
              <a:ea typeface="方正大黑简体" charset="-122"/>
            </a:endParaRPr>
          </a:p>
          <a:p>
            <a:pPr marL="0" lvl="0" indent="0" algn="just" eaLnBrk="1" hangingPunct="1">
              <a:buNone/>
            </a:pPr>
            <a:r>
              <a:rPr lang="zh-CN" altLang="en-US" sz="1200" dirty="0">
                <a:solidFill>
                  <a:schemeClr val="bg1"/>
                </a:solidFill>
                <a:ea typeface="方正大黑简体" charset="-122"/>
              </a:rPr>
              <a:t>执行标的：</a:t>
            </a:r>
            <a:r>
              <a:rPr lang="en-US" altLang="zh-CN" sz="1200" dirty="0">
                <a:solidFill>
                  <a:schemeClr val="bg1"/>
                </a:solidFill>
              </a:rPr>
              <a:t>200</a:t>
            </a:r>
            <a:r>
              <a:rPr lang="zh-CN" altLang="en-US" sz="1200" dirty="0">
                <a:solidFill>
                  <a:schemeClr val="bg1"/>
                </a:solidFill>
                <a:ea typeface="方正大黑简体" charset="-122"/>
              </a:rPr>
              <a:t>万元</a:t>
            </a:r>
          </a:p>
          <a:p>
            <a:pPr marL="0" lvl="0" indent="0" algn="just" eaLnBrk="1" hangingPunct="1">
              <a:buNone/>
            </a:pPr>
            <a:r>
              <a:rPr lang="zh-CN" altLang="en-US" sz="1200" dirty="0">
                <a:solidFill>
                  <a:schemeClr val="bg1"/>
                </a:solidFill>
                <a:ea typeface="方正大黑简体" charset="-122"/>
              </a:rPr>
              <a:t>执行案号</a:t>
            </a:r>
            <a:r>
              <a:rPr lang="en-US" altLang="zh-CN" sz="1200" dirty="0">
                <a:solidFill>
                  <a:schemeClr val="bg1"/>
                </a:solidFill>
                <a:ea typeface="方正大黑简体" charset="-122"/>
              </a:rPr>
              <a:t>:</a:t>
            </a:r>
            <a:r>
              <a:rPr lang="zh-CN" altLang="en-US" sz="1200" dirty="0">
                <a:solidFill>
                  <a:schemeClr val="bg1"/>
                </a:solidFill>
              </a:rPr>
              <a:t> </a:t>
            </a:r>
            <a:r>
              <a:rPr sz="1200" dirty="0">
                <a:solidFill>
                  <a:schemeClr val="bg1"/>
                </a:solidFill>
              </a:rPr>
              <a:t>（2014）榆中法执字第00135号</a:t>
            </a:r>
            <a:r>
              <a:rPr lang="zh-CN" altLang="en-US" sz="1200" dirty="0">
                <a:solidFill>
                  <a:schemeClr val="bg1"/>
                </a:solidFill>
              </a:rPr>
              <a:t> </a:t>
            </a:r>
            <a:endParaRPr lang="zh-CN" altLang="en-US" sz="1200" dirty="0">
              <a:solidFill>
                <a:schemeClr val="bg1"/>
              </a:solidFill>
              <a:ea typeface="方正大黑简体" charset="-122"/>
            </a:endParaRPr>
          </a:p>
        </p:txBody>
      </p:sp>
      <p:sp>
        <p:nvSpPr>
          <p:cNvPr id="17411" name="Rectangle 4"/>
          <p:cNvSpPr/>
          <p:nvPr/>
        </p:nvSpPr>
        <p:spPr>
          <a:xfrm>
            <a:off x="1430338" y="1439863"/>
            <a:ext cx="2366962" cy="28321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lstStyle/>
          <a:p>
            <a:pPr lvl="0" indent="0"/>
            <a:endParaRPr lang="zh-CN" altLang="en-US" sz="1200" dirty="0">
              <a:latin typeface="Arial" panose="020B0604020202020204" pitchFamily="34" charset="0"/>
              <a:ea typeface="方正大黑简体" charset="-122"/>
            </a:endParaRPr>
          </a:p>
        </p:txBody>
      </p:sp>
      <p:pic>
        <p:nvPicPr>
          <p:cNvPr id="17412" name="Picture 5" descr="fh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1638" y="339725"/>
            <a:ext cx="914400" cy="914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7413" name="Rectangle 16"/>
          <p:cNvSpPr>
            <a:spLocks noGrp="1"/>
          </p:cNvSpPr>
          <p:nvPr/>
        </p:nvSpPr>
        <p:spPr>
          <a:xfrm>
            <a:off x="512763" y="6503988"/>
            <a:ext cx="8012112" cy="354012"/>
          </a:xfrm>
          <a:prstGeom prst="rect">
            <a:avLst/>
          </a:prstGeom>
          <a:noFill/>
          <a:ln w="9525">
            <a:noFill/>
          </a:ln>
        </p:spPr>
        <p:txBody>
          <a:bodyPr lIns="90170" tIns="46990" rIns="90170" bIns="46990" anchor="t"/>
          <a:lstStyle/>
          <a:p>
            <a:pPr lvl="0" indent="0" algn="ctr">
              <a:lnSpc>
                <a:spcPct val="80000"/>
              </a:lnSpc>
              <a:spcBef>
                <a:spcPct val="80000"/>
              </a:spcBef>
            </a:pPr>
            <a:r>
              <a:rPr lang="zh-CN" altLang="en-US" sz="2000" dirty="0">
                <a:solidFill>
                  <a:srgbClr val="FFFF00"/>
                </a:solidFill>
                <a:latin typeface="Arial" panose="020B0604020202020204" pitchFamily="34" charset="0"/>
                <a:ea typeface="方正美黑简体" charset="-122"/>
              </a:rPr>
              <a:t>榆林市中级人民法院举报电话：0912-3260553       </a:t>
            </a:r>
          </a:p>
        </p:txBody>
      </p:sp>
      <p:sp>
        <p:nvSpPr>
          <p:cNvPr id="17414" name="Rectangle 4"/>
          <p:cNvSpPr/>
          <p:nvPr/>
        </p:nvSpPr>
        <p:spPr>
          <a:xfrm>
            <a:off x="5216525" y="1430338"/>
            <a:ext cx="2274888" cy="2841625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lstStyle/>
          <a:p>
            <a:pPr lvl="0" indent="0"/>
            <a:endParaRPr lang="zh-CN" altLang="en-US" sz="1200" dirty="0">
              <a:latin typeface="Arial" panose="020B0604020202020204" pitchFamily="34" charset="0"/>
              <a:ea typeface="方正大黑简体" charset="-122"/>
            </a:endParaRPr>
          </a:p>
        </p:txBody>
      </p:sp>
      <p:sp>
        <p:nvSpPr>
          <p:cNvPr id="17415" name="Rectangle 3"/>
          <p:cNvSpPr txBox="1"/>
          <p:nvPr/>
        </p:nvSpPr>
        <p:spPr>
          <a:xfrm>
            <a:off x="5121275" y="4271962"/>
            <a:ext cx="2903538" cy="1928813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 indent="0" algn="just">
              <a:lnSpc>
                <a:spcPts val="2000"/>
              </a:lnSpc>
              <a:spcBef>
                <a:spcPct val="80000"/>
              </a:spcBef>
            </a:pP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执行法院：</a:t>
            </a:r>
            <a:r>
              <a:rPr lang="zh-CN" altLang="en-US" sz="1200" dirty="0">
                <a:solidFill>
                  <a:schemeClr val="bg1"/>
                </a:solidFill>
                <a:ea typeface="方正大黑简体" charset="-122"/>
                <a:sym typeface="+mn-ea"/>
              </a:rPr>
              <a:t>榆林市中级人民法院</a:t>
            </a: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endParaRPr lang="zh-CN" altLang="en-US" sz="1200" dirty="0">
              <a:solidFill>
                <a:schemeClr val="bg1"/>
              </a:solidFill>
              <a:latin typeface="Arial" panose="020B0604020202020204" pitchFamily="34" charset="0"/>
              <a:ea typeface="方正大黑简体" charset="-122"/>
            </a:endParaRPr>
          </a:p>
          <a:p>
            <a:pPr lvl="0" indent="0" algn="just">
              <a:lnSpc>
                <a:spcPts val="2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被执行人姓名</a:t>
            </a:r>
            <a:r>
              <a:rPr lang="en-US" altLang="zh-CN" sz="1200" dirty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:</a:t>
            </a:r>
            <a:r>
              <a:rPr lang="zh-CN" altLang="en-US" b="1" dirty="0">
                <a:solidFill>
                  <a:srgbClr val="92D05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王</a:t>
            </a:r>
            <a:r>
              <a:rPr lang="zh-CN" altLang="en-US" b="1" dirty="0" smtClean="0">
                <a:solidFill>
                  <a:srgbClr val="92D05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耀小</a:t>
            </a:r>
            <a:r>
              <a:rPr lang="zh-CN" altLang="en-US" dirty="0" smtClean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 </a:t>
            </a:r>
            <a:endParaRPr lang="zh-CN" altLang="en-US" b="1" dirty="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lvl="0" indent="0" algn="just">
              <a:lnSpc>
                <a:spcPts val="2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身份证号码：</a:t>
            </a:r>
            <a:endParaRPr lang="en-US" altLang="zh-CN" sz="1200" dirty="0">
              <a:solidFill>
                <a:schemeClr val="bg1"/>
              </a:solidFill>
              <a:latin typeface="Arial" panose="020B0604020202020204" pitchFamily="34" charset="0"/>
              <a:ea typeface="方正大黑简体" charset="-122"/>
            </a:endParaRPr>
          </a:p>
          <a:p>
            <a:pPr lvl="0" indent="0" algn="just">
              <a:lnSpc>
                <a:spcPts val="2000"/>
              </a:lnSpc>
            </a:pPr>
            <a:r>
              <a:rPr sz="1200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6127221962</a:t>
            </a:r>
            <a:r>
              <a:rPr lang="en-US" sz="1200" dirty="0">
                <a:solidFill>
                  <a:schemeClr val="bg1"/>
                </a:solidFill>
                <a:sym typeface="+mn-ea"/>
              </a:rPr>
              <a:t>****</a:t>
            </a:r>
            <a:r>
              <a:rPr sz="1200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6382</a:t>
            </a:r>
          </a:p>
          <a:p>
            <a:pPr lvl="0" indent="0" algn="just">
              <a:lnSpc>
                <a:spcPts val="2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户籍所在地：陕西省榆林市</a:t>
            </a:r>
            <a:r>
              <a:rPr lang="zh-CN" altLang="en-US" sz="1200" dirty="0">
                <a:solidFill>
                  <a:schemeClr val="bg1"/>
                </a:solidFill>
                <a:ea typeface="方正大黑简体" charset="-122"/>
                <a:sym typeface="+mn-ea"/>
              </a:rPr>
              <a:t>神木县</a:t>
            </a:r>
            <a:endParaRPr lang="en-US" altLang="zh-CN" sz="1200" dirty="0">
              <a:solidFill>
                <a:schemeClr val="bg1"/>
              </a:solidFill>
              <a:latin typeface="Arial" panose="020B0604020202020204" pitchFamily="34" charset="0"/>
              <a:ea typeface="方正大黑简体" charset="-122"/>
            </a:endParaRPr>
          </a:p>
          <a:p>
            <a:pPr lvl="0" indent="0" algn="just">
              <a:lnSpc>
                <a:spcPts val="2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执行标的：</a:t>
            </a:r>
            <a:r>
              <a:rPr lang="en-US" altLang="zh-CN" sz="1200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970</a:t>
            </a: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万元</a:t>
            </a:r>
          </a:p>
          <a:p>
            <a:pPr lvl="0" indent="0" algn="just">
              <a:lnSpc>
                <a:spcPts val="2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执行案号</a:t>
            </a:r>
            <a:r>
              <a:rPr lang="en-US" altLang="zh-CN" sz="1200" dirty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:</a:t>
            </a: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r>
              <a:rPr sz="1200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（2015）榆中执字第00293号</a:t>
            </a: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endParaRPr lang="zh-CN" altLang="en-US" sz="1200" dirty="0">
              <a:solidFill>
                <a:schemeClr val="bg1"/>
              </a:solidFill>
              <a:latin typeface="Arial" panose="020B0604020202020204" pitchFamily="34" charset="0"/>
              <a:ea typeface="方正大黑简体" charset="-122"/>
            </a:endParaRPr>
          </a:p>
        </p:txBody>
      </p:sp>
      <p:pic>
        <p:nvPicPr>
          <p:cNvPr id="9" name="图片 8" descr="刘富强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30338" y="1430338"/>
            <a:ext cx="2366962" cy="2841624"/>
          </a:xfrm>
          <a:prstGeom prst="rect">
            <a:avLst/>
          </a:prstGeom>
        </p:spPr>
      </p:pic>
      <p:pic>
        <p:nvPicPr>
          <p:cNvPr id="10" name="图片 9" descr="王耀小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216525" y="1430337"/>
            <a:ext cx="2306808" cy="2841625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2"/>
          <p:cNvSpPr>
            <a:spLocks noGrp="1"/>
          </p:cNvSpPr>
          <p:nvPr>
            <p:ph type="ctrTitle"/>
          </p:nvPr>
        </p:nvSpPr>
        <p:spPr>
          <a:xfrm>
            <a:off x="1598613" y="144463"/>
            <a:ext cx="7545387" cy="1349375"/>
          </a:xfrm>
        </p:spPr>
        <p:txBody>
          <a:bodyPr wrap="square" lIns="91440" tIns="45720" rIns="91440" bIns="45720" anchor="ctr"/>
          <a:lstStyle>
            <a:lvl1pPr lvl="0">
              <a:defRPr/>
            </a:lvl1pPr>
          </a:lstStyle>
          <a:p>
            <a:pPr lvl="0" eaLnBrk="1" hangingPunct="1"/>
            <a:r>
              <a:rPr lang="zh-CN" altLang="en-US" sz="2800" dirty="0">
                <a:solidFill>
                  <a:schemeClr val="bg1"/>
                </a:solidFill>
                <a:ea typeface="方正大黑简体" charset="-122"/>
              </a:rPr>
              <a:t>榆林市中级人民法院</a:t>
            </a:r>
            <a:r>
              <a:rPr lang="zh-CN" altLang="en-US" sz="2800" dirty="0" smtClean="0">
                <a:solidFill>
                  <a:schemeClr val="bg1"/>
                </a:solidFill>
                <a:ea typeface="方正大黑简体" charset="-122"/>
              </a:rPr>
              <a:t>第九批</a:t>
            </a:r>
            <a:r>
              <a:rPr lang="zh-CN" altLang="en-US" sz="2800" dirty="0">
                <a:solidFill>
                  <a:schemeClr val="bg1"/>
                </a:solidFill>
                <a:ea typeface="方正大黑简体" charset="-122"/>
              </a:rPr>
              <a:t>失信</a:t>
            </a:r>
            <a:r>
              <a:rPr lang="zh-CN" altLang="en-US" sz="2400" b="1" dirty="0">
                <a:solidFill>
                  <a:srgbClr val="FFFF00"/>
                </a:solidFill>
                <a:ea typeface="方正大黑简体" charset="-122"/>
              </a:rPr>
              <a:t>被 执 行 人 </a:t>
            </a:r>
            <a:r>
              <a:rPr lang="zh-CN" altLang="en-US" sz="2800" dirty="0">
                <a:solidFill>
                  <a:schemeClr val="bg1"/>
                </a:solidFill>
                <a:ea typeface="方正大黑简体" charset="-122"/>
              </a:rPr>
              <a:t>名单</a:t>
            </a:r>
            <a:r>
              <a:rPr lang="zh-CN" altLang="en-US" sz="3200" dirty="0">
                <a:solidFill>
                  <a:schemeClr val="bg1"/>
                </a:solidFill>
                <a:ea typeface="方正大黑简体" charset="-122"/>
              </a:rPr>
              <a:t/>
            </a:r>
            <a:br>
              <a:rPr lang="zh-CN" altLang="en-US" sz="3200" dirty="0">
                <a:solidFill>
                  <a:schemeClr val="bg1"/>
                </a:solidFill>
                <a:ea typeface="方正大黑简体" charset="-122"/>
              </a:rPr>
            </a:br>
            <a:r>
              <a:rPr lang="zh-CN" altLang="en-US" sz="2200" b="1" dirty="0">
                <a:solidFill>
                  <a:schemeClr val="folHlink"/>
                </a:solidFill>
                <a:ea typeface="仿宋" panose="02010609060101010101" pitchFamily="1" charset="-122"/>
              </a:rPr>
              <a:t>严厉打击老赖</a:t>
            </a:r>
            <a:r>
              <a:rPr lang="zh-CN" altLang="en-US" sz="2200" b="1" dirty="0">
                <a:solidFill>
                  <a:schemeClr val="folHlink"/>
                </a:solidFill>
                <a:latin typeface="仿宋" panose="02010609060101010101" pitchFamily="1" charset="-122"/>
                <a:ea typeface="仿宋" panose="02010609060101010101" pitchFamily="1" charset="-122"/>
              </a:rPr>
              <a:t>   </a:t>
            </a:r>
            <a:r>
              <a:rPr lang="en-US" altLang="zh-CN" sz="2200" b="1" dirty="0">
                <a:solidFill>
                  <a:schemeClr val="folHlink"/>
                </a:solidFill>
                <a:latin typeface="仿宋" panose="02010609060101010101" pitchFamily="1" charset="-122"/>
                <a:ea typeface="仿宋" panose="02010609060101010101" pitchFamily="1" charset="-122"/>
              </a:rPr>
              <a:t>           </a:t>
            </a:r>
            <a:r>
              <a:rPr lang="zh-CN" altLang="en-US" sz="2200" b="1" dirty="0">
                <a:solidFill>
                  <a:schemeClr val="folHlink"/>
                </a:solidFill>
                <a:latin typeface="仿宋" panose="02010609060101010101" pitchFamily="1" charset="-122"/>
                <a:ea typeface="仿宋" panose="02010609060101010101" pitchFamily="1" charset="-122"/>
              </a:rPr>
              <a:t>  重塑诚信榆林</a:t>
            </a:r>
          </a:p>
        </p:txBody>
      </p:sp>
      <p:sp>
        <p:nvSpPr>
          <p:cNvPr id="47106" name="Rectangle 3"/>
          <p:cNvSpPr>
            <a:spLocks noGrp="1"/>
          </p:cNvSpPr>
          <p:nvPr>
            <p:ph type="subTitle"/>
          </p:nvPr>
        </p:nvSpPr>
        <p:spPr>
          <a:xfrm>
            <a:off x="1316038" y="4271963"/>
            <a:ext cx="2903537" cy="1928812"/>
          </a:xfrm>
        </p:spPr>
        <p:txBody>
          <a:bodyPr wrap="square" lIns="91440" tIns="45720" rIns="91440" bIns="45720" anchor="t"/>
          <a:lstStyle>
            <a:lvl1pPr marL="0" lvl="0" indent="0" algn="ctr">
              <a:defRPr/>
            </a:lvl1pPr>
            <a:lvl2pPr marL="457200" lvl="1" indent="0" algn="ctr">
              <a:defRPr/>
            </a:lvl2pPr>
            <a:lvl3pPr marL="914400" lvl="2" indent="0" algn="ctr">
              <a:defRPr/>
            </a:lvl3pPr>
            <a:lvl4pPr marL="1371600" lvl="3" indent="0" algn="ctr">
              <a:defRPr/>
            </a:lvl4pPr>
            <a:lvl5pPr marL="1828800" lvl="4" indent="0" algn="ctr">
              <a:defRPr/>
            </a:lvl5pPr>
          </a:lstStyle>
          <a:p>
            <a:pPr lvl="0" algn="just" eaLnBrk="1" hangingPunct="1">
              <a:spcBef>
                <a:spcPct val="80000"/>
              </a:spcBef>
              <a:buNone/>
            </a:pPr>
            <a:r>
              <a:rPr lang="zh-CN" altLang="en-US" sz="1200" dirty="0">
                <a:solidFill>
                  <a:schemeClr val="bg1"/>
                </a:solidFill>
                <a:ea typeface="方正大黑简体" charset="-122"/>
              </a:rPr>
              <a:t>执行法院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：神木县人民法院</a:t>
            </a:r>
            <a:endParaRPr lang="zh-CN" altLang="en-US" sz="1200" dirty="0">
              <a:solidFill>
                <a:schemeClr val="bg1"/>
              </a:solidFill>
              <a:ea typeface="方正大黑简体" charset="-122"/>
            </a:endParaRPr>
          </a:p>
          <a:p>
            <a:pPr lvl="0" algn="just" eaLnBrk="1" hangingPunct="1">
              <a:buNone/>
            </a:pPr>
            <a:r>
              <a:rPr lang="zh-CN" altLang="en-US" sz="1200" dirty="0">
                <a:solidFill>
                  <a:schemeClr val="bg1"/>
                </a:solidFill>
                <a:ea typeface="方正大黑简体" charset="-122"/>
              </a:rPr>
              <a:t>被执行人姓名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：</a:t>
            </a:r>
            <a:r>
              <a:rPr lang="zh-CN" altLang="en-US" sz="1800" b="1" dirty="0" smtClean="0">
                <a:solidFill>
                  <a:srgbClr val="92D050"/>
                </a:solidFill>
              </a:rPr>
              <a:t>刘在民</a:t>
            </a:r>
            <a:endParaRPr lang="zh-CN" altLang="en-US" sz="1200" b="1" dirty="0">
              <a:solidFill>
                <a:srgbClr val="92D050"/>
              </a:solidFill>
              <a:ea typeface="方正大黑简体" charset="-122"/>
            </a:endParaRPr>
          </a:p>
          <a:p>
            <a:pPr marL="0" lvl="0" indent="0" algn="just" eaLnBrk="1" hangingPunct="1">
              <a:buNone/>
            </a:pPr>
            <a:r>
              <a:rPr lang="zh-CN" altLang="en-US" sz="1200" dirty="0">
                <a:solidFill>
                  <a:schemeClr val="bg1"/>
                </a:solidFill>
                <a:ea typeface="方正大黑简体" charset="-122"/>
              </a:rPr>
              <a:t>身份证号码：</a:t>
            </a:r>
            <a:endParaRPr lang="en-US" altLang="zh-CN" sz="1200" dirty="0">
              <a:solidFill>
                <a:schemeClr val="bg1"/>
              </a:solidFill>
              <a:ea typeface="方正大黑简体" charset="-122"/>
            </a:endParaRPr>
          </a:p>
          <a:p>
            <a:pPr lvl="0" algn="just" eaLnBrk="1" hangingPunct="1">
              <a:buNone/>
            </a:pPr>
            <a:r>
              <a:rPr lang="en-US" altLang="zh-CN" sz="1200" dirty="0" smtClean="0">
                <a:solidFill>
                  <a:schemeClr val="bg1"/>
                </a:solidFill>
              </a:rPr>
              <a:t>6127221966</a:t>
            </a:r>
            <a:r>
              <a:rPr lang="en-US" sz="1200" dirty="0">
                <a:solidFill>
                  <a:schemeClr val="bg1"/>
                </a:solidFill>
                <a:sym typeface="+mn-ea"/>
              </a:rPr>
              <a:t>****</a:t>
            </a:r>
            <a:r>
              <a:rPr lang="en-US" altLang="zh-CN" sz="1200" dirty="0" smtClean="0">
                <a:solidFill>
                  <a:schemeClr val="bg1"/>
                </a:solidFill>
              </a:rPr>
              <a:t>4411</a:t>
            </a:r>
          </a:p>
          <a:p>
            <a:pPr lvl="0" algn="just" eaLnBrk="1" hangingPunct="1">
              <a:buNone/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户</a:t>
            </a:r>
            <a:r>
              <a:rPr lang="zh-CN" altLang="en-US" sz="1200" dirty="0">
                <a:solidFill>
                  <a:schemeClr val="bg1"/>
                </a:solidFill>
                <a:ea typeface="方正大黑简体" charset="-122"/>
              </a:rPr>
              <a:t>籍所在地：陕西省榆林市神木县</a:t>
            </a:r>
            <a:endParaRPr lang="en-US" altLang="zh-CN" sz="1200" dirty="0">
              <a:solidFill>
                <a:schemeClr val="bg1"/>
              </a:solidFill>
              <a:ea typeface="方正大黑简体" charset="-122"/>
            </a:endParaRPr>
          </a:p>
          <a:p>
            <a:pPr lvl="0" algn="just" eaLnBrk="1" hangingPunct="1">
              <a:buNone/>
            </a:pPr>
            <a:r>
              <a:rPr lang="zh-CN" altLang="en-US" sz="1200" dirty="0">
                <a:solidFill>
                  <a:schemeClr val="bg1"/>
                </a:solidFill>
                <a:ea typeface="方正大黑简体" charset="-122"/>
              </a:rPr>
              <a:t>执行标的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：</a:t>
            </a:r>
            <a:r>
              <a:rPr lang="en-US" altLang="zh-CN" sz="1200" dirty="0" smtClean="0">
                <a:solidFill>
                  <a:schemeClr val="bg1"/>
                </a:solidFill>
              </a:rPr>
              <a:t> 44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万</a:t>
            </a:r>
            <a:r>
              <a:rPr lang="zh-CN" altLang="en-US" sz="1200" dirty="0">
                <a:solidFill>
                  <a:schemeClr val="bg1"/>
                </a:solidFill>
                <a:ea typeface="方正大黑简体" charset="-122"/>
              </a:rPr>
              <a:t>元</a:t>
            </a:r>
          </a:p>
          <a:p>
            <a:pPr lvl="0" algn="just" eaLnBrk="1" hangingPunct="1">
              <a:buNone/>
            </a:pPr>
            <a:r>
              <a:rPr lang="zh-CN" altLang="en-US" sz="1200" dirty="0">
                <a:solidFill>
                  <a:schemeClr val="bg1"/>
                </a:solidFill>
                <a:ea typeface="方正大黑简体" charset="-122"/>
              </a:rPr>
              <a:t>执行案号</a:t>
            </a:r>
            <a:r>
              <a:rPr lang="en-US" altLang="zh-CN" sz="1200" dirty="0">
                <a:solidFill>
                  <a:schemeClr val="bg1"/>
                </a:solidFill>
                <a:ea typeface="方正大黑简体" charset="-122"/>
              </a:rPr>
              <a:t>:</a:t>
            </a:r>
            <a:r>
              <a:rPr lang="zh-CN" altLang="en-US" sz="1200" dirty="0">
                <a:solidFill>
                  <a:schemeClr val="bg1"/>
                </a:solidFill>
              </a:rPr>
              <a:t> </a:t>
            </a:r>
            <a:r>
              <a:rPr lang="zh-CN" altLang="en-US" sz="1200" dirty="0" smtClean="0">
                <a:solidFill>
                  <a:schemeClr val="bg1"/>
                </a:solidFill>
              </a:rPr>
              <a:t>（</a:t>
            </a:r>
            <a:r>
              <a:rPr lang="en-US" altLang="zh-CN" sz="1200" dirty="0" smtClean="0">
                <a:solidFill>
                  <a:schemeClr val="bg1"/>
                </a:solidFill>
              </a:rPr>
              <a:t>2016</a:t>
            </a:r>
            <a:r>
              <a:rPr lang="zh-CN" altLang="en-US" sz="1200" dirty="0" smtClean="0">
                <a:solidFill>
                  <a:schemeClr val="bg1"/>
                </a:solidFill>
              </a:rPr>
              <a:t>）陕</a:t>
            </a:r>
            <a:r>
              <a:rPr lang="en-US" altLang="zh-CN" sz="1200" dirty="0" smtClean="0">
                <a:solidFill>
                  <a:schemeClr val="bg1"/>
                </a:solidFill>
              </a:rPr>
              <a:t>0821</a:t>
            </a:r>
            <a:r>
              <a:rPr lang="zh-CN" altLang="en-US" sz="1200" dirty="0" smtClean="0">
                <a:solidFill>
                  <a:schemeClr val="bg1"/>
                </a:solidFill>
              </a:rPr>
              <a:t>执恢</a:t>
            </a:r>
            <a:r>
              <a:rPr lang="en-US" altLang="zh-CN" sz="1200" dirty="0" smtClean="0">
                <a:solidFill>
                  <a:schemeClr val="bg1"/>
                </a:solidFill>
              </a:rPr>
              <a:t>1663</a:t>
            </a:r>
            <a:r>
              <a:rPr lang="zh-CN" altLang="en-US" sz="1200" dirty="0" smtClean="0">
                <a:solidFill>
                  <a:schemeClr val="bg1"/>
                </a:solidFill>
              </a:rPr>
              <a:t>号</a:t>
            </a:r>
            <a:endParaRPr lang="zh-CN" altLang="en-US" sz="1200" dirty="0">
              <a:solidFill>
                <a:schemeClr val="bg1"/>
              </a:solidFill>
              <a:ea typeface="方正大黑简体" charset="-122"/>
            </a:endParaRPr>
          </a:p>
        </p:txBody>
      </p:sp>
      <p:sp>
        <p:nvSpPr>
          <p:cNvPr id="47107" name="Rectangle 4"/>
          <p:cNvSpPr/>
          <p:nvPr/>
        </p:nvSpPr>
        <p:spPr>
          <a:xfrm>
            <a:off x="1430338" y="1439863"/>
            <a:ext cx="2366962" cy="28321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lstStyle/>
          <a:p>
            <a:pPr lvl="0" indent="0"/>
            <a:endParaRPr lang="zh-CN" altLang="en-US" sz="1200" dirty="0">
              <a:latin typeface="Arial" panose="020B0604020202020204" pitchFamily="34" charset="0"/>
              <a:ea typeface="方正大黑简体" charset="-122"/>
            </a:endParaRPr>
          </a:p>
        </p:txBody>
      </p:sp>
      <p:pic>
        <p:nvPicPr>
          <p:cNvPr id="47108" name="Picture 5" descr="fh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1638" y="339725"/>
            <a:ext cx="914400" cy="914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7109" name="Rectangle 16"/>
          <p:cNvSpPr>
            <a:spLocks noGrp="1"/>
          </p:cNvSpPr>
          <p:nvPr/>
        </p:nvSpPr>
        <p:spPr>
          <a:xfrm>
            <a:off x="512763" y="6503988"/>
            <a:ext cx="8012112" cy="354012"/>
          </a:xfrm>
          <a:prstGeom prst="rect">
            <a:avLst/>
          </a:prstGeom>
          <a:noFill/>
          <a:ln w="9525">
            <a:noFill/>
          </a:ln>
        </p:spPr>
        <p:txBody>
          <a:bodyPr lIns="90170" tIns="46990" rIns="90170" bIns="46990" anchor="t"/>
          <a:lstStyle/>
          <a:p>
            <a:pPr lvl="0" indent="0" algn="ctr">
              <a:lnSpc>
                <a:spcPct val="80000"/>
              </a:lnSpc>
              <a:spcBef>
                <a:spcPct val="80000"/>
              </a:spcBef>
            </a:pPr>
            <a:r>
              <a:rPr lang="zh-CN" altLang="en-US" sz="2000" dirty="0">
                <a:solidFill>
                  <a:srgbClr val="FFFF00"/>
                </a:solidFill>
                <a:latin typeface="Arial" panose="020B0604020202020204" pitchFamily="34" charset="0"/>
                <a:ea typeface="方正美黑简体" charset="-122"/>
              </a:rPr>
              <a:t>榆林市中级人民法院举报电话：0912-3260553       </a:t>
            </a:r>
          </a:p>
        </p:txBody>
      </p:sp>
      <p:sp>
        <p:nvSpPr>
          <p:cNvPr id="47110" name="Rectangle 4"/>
          <p:cNvSpPr/>
          <p:nvPr/>
        </p:nvSpPr>
        <p:spPr>
          <a:xfrm>
            <a:off x="5216525" y="1430338"/>
            <a:ext cx="2274888" cy="2841625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lstStyle/>
          <a:p>
            <a:pPr lvl="0" indent="0"/>
            <a:endParaRPr lang="zh-CN" altLang="en-US" sz="1200" dirty="0">
              <a:latin typeface="Arial" panose="020B0604020202020204" pitchFamily="34" charset="0"/>
              <a:ea typeface="方正大黑简体" charset="-122"/>
            </a:endParaRPr>
          </a:p>
        </p:txBody>
      </p:sp>
      <p:sp>
        <p:nvSpPr>
          <p:cNvPr id="47111" name="Rectangle 3"/>
          <p:cNvSpPr txBox="1"/>
          <p:nvPr/>
        </p:nvSpPr>
        <p:spPr>
          <a:xfrm>
            <a:off x="5121275" y="4271963"/>
            <a:ext cx="2903538" cy="1928812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 algn="just">
              <a:lnSpc>
                <a:spcPts val="2000"/>
              </a:lnSpc>
              <a:spcBef>
                <a:spcPct val="80000"/>
              </a:spcBef>
            </a:pP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执行法院</a:t>
            </a:r>
            <a:r>
              <a:rPr lang="zh-CN" altLang="en-US" sz="1200" dirty="0" smtClean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：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神木县人民法院</a:t>
            </a:r>
            <a:endParaRPr lang="zh-CN" altLang="en-US" sz="1200" dirty="0">
              <a:solidFill>
                <a:schemeClr val="bg1"/>
              </a:solidFill>
              <a:latin typeface="Arial" panose="020B0604020202020204" pitchFamily="34" charset="0"/>
              <a:ea typeface="方正大黑简体" charset="-122"/>
            </a:endParaRPr>
          </a:p>
          <a:p>
            <a:pPr lvl="0" algn="just">
              <a:lnSpc>
                <a:spcPts val="2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被执行人姓名</a:t>
            </a:r>
            <a:r>
              <a:rPr lang="en-US" altLang="zh-CN" sz="1200" dirty="0" smtClean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:</a:t>
            </a:r>
            <a:r>
              <a:rPr lang="zh-CN" altLang="en-US" b="1" dirty="0" smtClean="0">
                <a:solidFill>
                  <a:srgbClr val="92D050"/>
                </a:solidFill>
              </a:rPr>
              <a:t>谢元林</a:t>
            </a:r>
            <a:endParaRPr lang="zh-CN" altLang="en-US" b="1" dirty="0">
              <a:solidFill>
                <a:srgbClr val="92D05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lvl="0" indent="0" algn="just">
              <a:lnSpc>
                <a:spcPts val="2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身份证号码：</a:t>
            </a:r>
            <a:endParaRPr lang="en-US" altLang="zh-CN" sz="1200" dirty="0">
              <a:solidFill>
                <a:schemeClr val="bg1"/>
              </a:solidFill>
              <a:latin typeface="Arial" panose="020B0604020202020204" pitchFamily="34" charset="0"/>
              <a:ea typeface="方正大黑简体" charset="-122"/>
            </a:endParaRPr>
          </a:p>
          <a:p>
            <a:pPr lvl="0" algn="just">
              <a:lnSpc>
                <a:spcPts val="2000"/>
              </a:lnSpc>
            </a:pPr>
            <a:r>
              <a:rPr lang="en-US" altLang="zh-CN" sz="1200" dirty="0" smtClean="0">
                <a:solidFill>
                  <a:schemeClr val="bg1"/>
                </a:solidFill>
              </a:rPr>
              <a:t>6127221963</a:t>
            </a:r>
            <a:r>
              <a:rPr lang="en-US" sz="1200" dirty="0">
                <a:solidFill>
                  <a:schemeClr val="bg1"/>
                </a:solidFill>
                <a:sym typeface="+mn-ea"/>
              </a:rPr>
              <a:t>****</a:t>
            </a:r>
            <a:r>
              <a:rPr lang="en-US" altLang="zh-CN" sz="1200" dirty="0" smtClean="0">
                <a:solidFill>
                  <a:schemeClr val="bg1"/>
                </a:solidFill>
              </a:rPr>
              <a:t>1117</a:t>
            </a:r>
          </a:p>
          <a:p>
            <a:pPr lvl="0" algn="just">
              <a:lnSpc>
                <a:spcPts val="2000"/>
              </a:lnSpc>
            </a:pPr>
            <a:r>
              <a:rPr lang="zh-CN" altLang="en-US" sz="1200" dirty="0" smtClean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户</a:t>
            </a: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籍所在地：陕西省榆林市神木县</a:t>
            </a:r>
            <a:endParaRPr lang="en-US" altLang="zh-CN" sz="1200" dirty="0">
              <a:solidFill>
                <a:schemeClr val="bg1"/>
              </a:solidFill>
              <a:latin typeface="Arial" panose="020B0604020202020204" pitchFamily="34" charset="0"/>
              <a:ea typeface="方正大黑简体" charset="-122"/>
            </a:endParaRPr>
          </a:p>
          <a:p>
            <a:pPr lvl="0" algn="just">
              <a:lnSpc>
                <a:spcPts val="2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执行标的</a:t>
            </a:r>
            <a:r>
              <a:rPr lang="zh-CN" altLang="en-US" sz="1200" dirty="0" smtClean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：</a:t>
            </a:r>
            <a:r>
              <a:rPr lang="en-US" altLang="zh-CN" sz="1200" dirty="0" smtClean="0">
                <a:solidFill>
                  <a:schemeClr val="bg1"/>
                </a:solidFill>
              </a:rPr>
              <a:t> 411.98</a:t>
            </a:r>
            <a:r>
              <a:rPr lang="zh-CN" altLang="en-US" sz="1200" dirty="0" smtClean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万</a:t>
            </a: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元</a:t>
            </a:r>
          </a:p>
          <a:p>
            <a:pPr lvl="0" algn="just">
              <a:lnSpc>
                <a:spcPts val="2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执行案号</a:t>
            </a:r>
            <a:r>
              <a:rPr lang="en-US" altLang="zh-CN" sz="1200" dirty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:</a:t>
            </a: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r>
              <a:rPr lang="zh-CN" altLang="en-US" sz="1200" dirty="0" smtClean="0">
                <a:solidFill>
                  <a:schemeClr val="bg1"/>
                </a:solidFill>
              </a:rPr>
              <a:t>（</a:t>
            </a:r>
            <a:r>
              <a:rPr lang="en-US" altLang="zh-CN" sz="1200" dirty="0" smtClean="0">
                <a:solidFill>
                  <a:schemeClr val="bg1"/>
                </a:solidFill>
              </a:rPr>
              <a:t>2016</a:t>
            </a:r>
            <a:r>
              <a:rPr lang="zh-CN" altLang="en-US" sz="1200" dirty="0" smtClean="0">
                <a:solidFill>
                  <a:schemeClr val="bg1"/>
                </a:solidFill>
              </a:rPr>
              <a:t>）陕</a:t>
            </a:r>
            <a:r>
              <a:rPr lang="en-US" altLang="zh-CN" sz="1200" dirty="0" smtClean="0">
                <a:solidFill>
                  <a:schemeClr val="bg1"/>
                </a:solidFill>
              </a:rPr>
              <a:t>0821</a:t>
            </a:r>
            <a:r>
              <a:rPr lang="zh-CN" altLang="en-US" sz="1200" dirty="0" smtClean="0">
                <a:solidFill>
                  <a:schemeClr val="bg1"/>
                </a:solidFill>
              </a:rPr>
              <a:t>执恢</a:t>
            </a:r>
            <a:r>
              <a:rPr lang="en-US" altLang="zh-CN" sz="1200" dirty="0" smtClean="0">
                <a:solidFill>
                  <a:schemeClr val="bg1"/>
                </a:solidFill>
              </a:rPr>
              <a:t>622</a:t>
            </a:r>
            <a:r>
              <a:rPr lang="zh-CN" altLang="en-US" sz="1200" dirty="0" smtClean="0">
                <a:solidFill>
                  <a:schemeClr val="bg1"/>
                </a:solidFill>
              </a:rPr>
              <a:t>号</a:t>
            </a:r>
            <a:endParaRPr lang="zh-CN" altLang="en-US" sz="1200" dirty="0">
              <a:solidFill>
                <a:schemeClr val="bg1"/>
              </a:solidFill>
              <a:latin typeface="Arial" panose="020B0604020202020204" pitchFamily="34" charset="0"/>
              <a:ea typeface="方正大黑简体" charset="-122"/>
            </a:endParaRPr>
          </a:p>
        </p:txBody>
      </p:sp>
      <p:sp>
        <p:nvSpPr>
          <p:cNvPr id="47113" name="图片 10" descr="邹宁.jpg"/>
          <p:cNvSpPr>
            <a:spLocks noChangeAspect="1"/>
          </p:cNvSpPr>
          <p:nvPr/>
        </p:nvSpPr>
        <p:spPr>
          <a:xfrm>
            <a:off x="5216525" y="1430338"/>
            <a:ext cx="2306638" cy="2841625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 indent="0"/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10" name="图片 9" descr="刘在民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30338" y="1439863"/>
            <a:ext cx="2366962" cy="2832100"/>
          </a:xfrm>
          <a:prstGeom prst="rect">
            <a:avLst/>
          </a:prstGeom>
        </p:spPr>
      </p:pic>
      <p:pic>
        <p:nvPicPr>
          <p:cNvPr id="11" name="图片 10" descr="谢元林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16525" y="1439863"/>
            <a:ext cx="2299075" cy="283210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2"/>
          <p:cNvSpPr>
            <a:spLocks noGrp="1"/>
          </p:cNvSpPr>
          <p:nvPr>
            <p:ph type="ctrTitle"/>
          </p:nvPr>
        </p:nvSpPr>
        <p:spPr>
          <a:xfrm>
            <a:off x="1598613" y="144463"/>
            <a:ext cx="7545387" cy="1349375"/>
          </a:xfrm>
        </p:spPr>
        <p:txBody>
          <a:bodyPr wrap="square" lIns="91440" tIns="45720" rIns="91440" bIns="45720" anchor="ctr"/>
          <a:lstStyle>
            <a:lvl1pPr lvl="0">
              <a:defRPr/>
            </a:lvl1pPr>
          </a:lstStyle>
          <a:p>
            <a:pPr lvl="0" eaLnBrk="1" hangingPunct="1"/>
            <a:r>
              <a:rPr lang="zh-CN" altLang="en-US" sz="2800" dirty="0">
                <a:solidFill>
                  <a:schemeClr val="bg1"/>
                </a:solidFill>
                <a:ea typeface="方正大黑简体" charset="-122"/>
              </a:rPr>
              <a:t>榆林市中级人民法院</a:t>
            </a:r>
            <a:r>
              <a:rPr lang="zh-CN" altLang="en-US" sz="2800" dirty="0" smtClean="0">
                <a:solidFill>
                  <a:schemeClr val="bg1"/>
                </a:solidFill>
                <a:ea typeface="方正大黑简体" charset="-122"/>
              </a:rPr>
              <a:t>第九批</a:t>
            </a:r>
            <a:r>
              <a:rPr lang="zh-CN" altLang="en-US" sz="2800" dirty="0">
                <a:solidFill>
                  <a:schemeClr val="bg1"/>
                </a:solidFill>
                <a:ea typeface="方正大黑简体" charset="-122"/>
              </a:rPr>
              <a:t>失信</a:t>
            </a:r>
            <a:r>
              <a:rPr lang="zh-CN" altLang="en-US" sz="2400" b="1" dirty="0">
                <a:solidFill>
                  <a:srgbClr val="FFFF00"/>
                </a:solidFill>
                <a:ea typeface="方正大黑简体" charset="-122"/>
              </a:rPr>
              <a:t>被 执 行 人 </a:t>
            </a:r>
            <a:r>
              <a:rPr lang="zh-CN" altLang="en-US" sz="2800" dirty="0">
                <a:solidFill>
                  <a:schemeClr val="bg1"/>
                </a:solidFill>
                <a:ea typeface="方正大黑简体" charset="-122"/>
              </a:rPr>
              <a:t>名单</a:t>
            </a:r>
            <a:r>
              <a:rPr lang="zh-CN" altLang="en-US" sz="3200" dirty="0">
                <a:solidFill>
                  <a:schemeClr val="bg1"/>
                </a:solidFill>
                <a:ea typeface="方正大黑简体" charset="-122"/>
              </a:rPr>
              <a:t/>
            </a:r>
            <a:br>
              <a:rPr lang="zh-CN" altLang="en-US" sz="3200" dirty="0">
                <a:solidFill>
                  <a:schemeClr val="bg1"/>
                </a:solidFill>
                <a:ea typeface="方正大黑简体" charset="-122"/>
              </a:rPr>
            </a:br>
            <a:r>
              <a:rPr lang="zh-CN" altLang="en-US" sz="2200" b="1" dirty="0">
                <a:solidFill>
                  <a:schemeClr val="folHlink"/>
                </a:solidFill>
                <a:ea typeface="仿宋" panose="02010609060101010101" pitchFamily="1" charset="-122"/>
              </a:rPr>
              <a:t>严厉打击老赖</a:t>
            </a:r>
            <a:r>
              <a:rPr lang="zh-CN" altLang="en-US" sz="2200" b="1" dirty="0">
                <a:solidFill>
                  <a:schemeClr val="folHlink"/>
                </a:solidFill>
                <a:latin typeface="仿宋" panose="02010609060101010101" pitchFamily="1" charset="-122"/>
                <a:ea typeface="仿宋" panose="02010609060101010101" pitchFamily="1" charset="-122"/>
              </a:rPr>
              <a:t>   </a:t>
            </a:r>
            <a:r>
              <a:rPr lang="en-US" altLang="zh-CN" sz="2200" b="1" dirty="0">
                <a:solidFill>
                  <a:schemeClr val="folHlink"/>
                </a:solidFill>
                <a:latin typeface="仿宋" panose="02010609060101010101" pitchFamily="1" charset="-122"/>
                <a:ea typeface="仿宋" panose="02010609060101010101" pitchFamily="1" charset="-122"/>
              </a:rPr>
              <a:t>           </a:t>
            </a:r>
            <a:r>
              <a:rPr lang="zh-CN" altLang="en-US" sz="2200" b="1" dirty="0">
                <a:solidFill>
                  <a:schemeClr val="folHlink"/>
                </a:solidFill>
                <a:latin typeface="仿宋" panose="02010609060101010101" pitchFamily="1" charset="-122"/>
                <a:ea typeface="仿宋" panose="02010609060101010101" pitchFamily="1" charset="-122"/>
              </a:rPr>
              <a:t>  重塑诚信榆林</a:t>
            </a:r>
          </a:p>
        </p:txBody>
      </p:sp>
      <p:sp>
        <p:nvSpPr>
          <p:cNvPr id="48130" name="Rectangle 3"/>
          <p:cNvSpPr>
            <a:spLocks noGrp="1"/>
          </p:cNvSpPr>
          <p:nvPr>
            <p:ph type="subTitle"/>
          </p:nvPr>
        </p:nvSpPr>
        <p:spPr>
          <a:xfrm>
            <a:off x="1316038" y="4271963"/>
            <a:ext cx="2903537" cy="1928812"/>
          </a:xfrm>
        </p:spPr>
        <p:txBody>
          <a:bodyPr wrap="square" lIns="91440" tIns="45720" rIns="91440" bIns="45720" anchor="t"/>
          <a:lstStyle>
            <a:lvl1pPr marL="0" lvl="0" indent="0" algn="ctr">
              <a:defRPr/>
            </a:lvl1pPr>
            <a:lvl2pPr marL="457200" lvl="1" indent="0" algn="ctr">
              <a:defRPr/>
            </a:lvl2pPr>
            <a:lvl3pPr marL="914400" lvl="2" indent="0" algn="ctr">
              <a:defRPr/>
            </a:lvl3pPr>
            <a:lvl4pPr marL="1371600" lvl="3" indent="0" algn="ctr">
              <a:defRPr/>
            </a:lvl4pPr>
            <a:lvl5pPr marL="1828800" lvl="4" indent="0" algn="ctr">
              <a:defRPr/>
            </a:lvl5pPr>
          </a:lstStyle>
          <a:p>
            <a:pPr lvl="0" algn="just" eaLnBrk="1" hangingPunct="1">
              <a:spcBef>
                <a:spcPct val="80000"/>
              </a:spcBef>
              <a:buNone/>
            </a:pPr>
            <a:r>
              <a:rPr lang="zh-CN" altLang="en-US" sz="1200" dirty="0">
                <a:solidFill>
                  <a:schemeClr val="bg1"/>
                </a:solidFill>
                <a:ea typeface="方正大黑简体" charset="-122"/>
              </a:rPr>
              <a:t>执行法院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：神木县人民法院</a:t>
            </a:r>
            <a:endParaRPr lang="zh-CN" altLang="en-US" sz="1200" dirty="0">
              <a:solidFill>
                <a:schemeClr val="bg1"/>
              </a:solidFill>
              <a:ea typeface="方正大黑简体" charset="-122"/>
            </a:endParaRPr>
          </a:p>
          <a:p>
            <a:pPr lvl="0" algn="just" eaLnBrk="1" hangingPunct="1">
              <a:buNone/>
            </a:pPr>
            <a:r>
              <a:rPr lang="zh-CN" altLang="en-US" sz="1200" dirty="0">
                <a:solidFill>
                  <a:schemeClr val="bg1"/>
                </a:solidFill>
                <a:ea typeface="方正大黑简体" charset="-122"/>
              </a:rPr>
              <a:t>被执行人姓名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：</a:t>
            </a:r>
            <a:r>
              <a:rPr lang="zh-CN" altLang="en-US" sz="1800" b="1" dirty="0" smtClean="0">
                <a:solidFill>
                  <a:srgbClr val="92D050"/>
                </a:solidFill>
              </a:rPr>
              <a:t>邱建彪</a:t>
            </a:r>
            <a:endParaRPr lang="zh-CN" altLang="en-US" sz="1200" b="1" dirty="0">
              <a:solidFill>
                <a:srgbClr val="92D050"/>
              </a:solidFill>
              <a:ea typeface="方正大黑简体" charset="-122"/>
            </a:endParaRPr>
          </a:p>
          <a:p>
            <a:pPr marL="0" lvl="0" indent="0" algn="just" eaLnBrk="1" hangingPunct="1">
              <a:buNone/>
            </a:pPr>
            <a:r>
              <a:rPr lang="zh-CN" altLang="en-US" sz="1200" dirty="0">
                <a:solidFill>
                  <a:schemeClr val="bg1"/>
                </a:solidFill>
                <a:ea typeface="方正大黑简体" charset="-122"/>
              </a:rPr>
              <a:t>身份证号码：</a:t>
            </a:r>
            <a:endParaRPr lang="en-US" altLang="zh-CN" sz="1200" dirty="0">
              <a:solidFill>
                <a:schemeClr val="bg1"/>
              </a:solidFill>
              <a:ea typeface="方正大黑简体" charset="-122"/>
            </a:endParaRPr>
          </a:p>
          <a:p>
            <a:pPr lvl="0" algn="just" eaLnBrk="1" hangingPunct="1">
              <a:buNone/>
            </a:pPr>
            <a:r>
              <a:rPr lang="en-US" altLang="zh-CN" sz="1200" dirty="0" smtClean="0">
                <a:solidFill>
                  <a:schemeClr val="bg1"/>
                </a:solidFill>
              </a:rPr>
              <a:t>6127221981</a:t>
            </a:r>
            <a:r>
              <a:rPr lang="en-US" sz="1200" dirty="0">
                <a:solidFill>
                  <a:schemeClr val="bg1"/>
                </a:solidFill>
                <a:sym typeface="+mn-ea"/>
              </a:rPr>
              <a:t>****</a:t>
            </a:r>
            <a:r>
              <a:rPr lang="en-US" altLang="zh-CN" sz="1200" dirty="0" smtClean="0">
                <a:solidFill>
                  <a:schemeClr val="bg1"/>
                </a:solidFill>
              </a:rPr>
              <a:t>489X</a:t>
            </a:r>
          </a:p>
          <a:p>
            <a:pPr lvl="0" algn="just" eaLnBrk="1" hangingPunct="1">
              <a:buNone/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户</a:t>
            </a:r>
            <a:r>
              <a:rPr lang="zh-CN" altLang="en-US" sz="1200" dirty="0">
                <a:solidFill>
                  <a:schemeClr val="bg1"/>
                </a:solidFill>
                <a:ea typeface="方正大黑简体" charset="-122"/>
              </a:rPr>
              <a:t>籍所在地：陕西省榆林市神木县</a:t>
            </a:r>
            <a:endParaRPr lang="en-US" altLang="zh-CN" sz="1200" dirty="0">
              <a:solidFill>
                <a:schemeClr val="bg1"/>
              </a:solidFill>
              <a:ea typeface="方正大黑简体" charset="-122"/>
            </a:endParaRPr>
          </a:p>
          <a:p>
            <a:pPr lvl="0" algn="just" eaLnBrk="1" hangingPunct="1">
              <a:buNone/>
            </a:pPr>
            <a:r>
              <a:rPr lang="zh-CN" altLang="en-US" sz="1200" dirty="0">
                <a:solidFill>
                  <a:schemeClr val="bg1"/>
                </a:solidFill>
                <a:ea typeface="方正大黑简体" charset="-122"/>
              </a:rPr>
              <a:t>执行标的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：</a:t>
            </a:r>
            <a:r>
              <a:rPr lang="en-US" altLang="zh-CN" sz="1200" dirty="0" smtClean="0">
                <a:solidFill>
                  <a:schemeClr val="bg1"/>
                </a:solidFill>
              </a:rPr>
              <a:t> 30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万</a:t>
            </a:r>
            <a:r>
              <a:rPr lang="zh-CN" altLang="en-US" sz="1200" dirty="0">
                <a:solidFill>
                  <a:schemeClr val="bg1"/>
                </a:solidFill>
                <a:ea typeface="方正大黑简体" charset="-122"/>
              </a:rPr>
              <a:t>元</a:t>
            </a:r>
          </a:p>
          <a:p>
            <a:pPr lvl="0" algn="just" eaLnBrk="1" hangingPunct="1">
              <a:buNone/>
            </a:pPr>
            <a:r>
              <a:rPr lang="zh-CN" altLang="en-US" sz="1200" dirty="0">
                <a:solidFill>
                  <a:schemeClr val="bg1"/>
                </a:solidFill>
                <a:ea typeface="方正大黑简体" charset="-122"/>
              </a:rPr>
              <a:t>执行案号</a:t>
            </a:r>
            <a:r>
              <a:rPr lang="en-US" altLang="zh-CN" sz="1200" dirty="0">
                <a:solidFill>
                  <a:schemeClr val="bg1"/>
                </a:solidFill>
                <a:ea typeface="方正大黑简体" charset="-122"/>
              </a:rPr>
              <a:t>:</a:t>
            </a:r>
            <a:r>
              <a:rPr lang="zh-CN" altLang="en-US" sz="1200" dirty="0">
                <a:solidFill>
                  <a:schemeClr val="bg1"/>
                </a:solidFill>
              </a:rPr>
              <a:t> </a:t>
            </a:r>
            <a:r>
              <a:rPr lang="zh-CN" altLang="en-US" sz="1200" dirty="0" smtClean="0">
                <a:solidFill>
                  <a:schemeClr val="bg1"/>
                </a:solidFill>
              </a:rPr>
              <a:t>（</a:t>
            </a:r>
            <a:r>
              <a:rPr lang="en-US" altLang="zh-CN" sz="1200" dirty="0" smtClean="0">
                <a:solidFill>
                  <a:schemeClr val="bg1"/>
                </a:solidFill>
              </a:rPr>
              <a:t>2015</a:t>
            </a:r>
            <a:r>
              <a:rPr lang="zh-CN" altLang="en-US" sz="1200" dirty="0" smtClean="0">
                <a:solidFill>
                  <a:schemeClr val="bg1"/>
                </a:solidFill>
              </a:rPr>
              <a:t>）神执字第</a:t>
            </a:r>
            <a:r>
              <a:rPr lang="en-US" altLang="zh-CN" sz="1200" dirty="0" smtClean="0">
                <a:solidFill>
                  <a:schemeClr val="bg1"/>
                </a:solidFill>
              </a:rPr>
              <a:t>01511</a:t>
            </a:r>
            <a:r>
              <a:rPr lang="zh-CN" altLang="en-US" sz="1200" dirty="0" smtClean="0">
                <a:solidFill>
                  <a:schemeClr val="bg1"/>
                </a:solidFill>
              </a:rPr>
              <a:t>号</a:t>
            </a:r>
            <a:endParaRPr lang="zh-CN" altLang="en-US" sz="1200" dirty="0">
              <a:solidFill>
                <a:schemeClr val="bg1"/>
              </a:solidFill>
              <a:ea typeface="方正大黑简体" charset="-122"/>
            </a:endParaRPr>
          </a:p>
        </p:txBody>
      </p:sp>
      <p:sp>
        <p:nvSpPr>
          <p:cNvPr id="48131" name="Rectangle 4"/>
          <p:cNvSpPr/>
          <p:nvPr/>
        </p:nvSpPr>
        <p:spPr>
          <a:xfrm>
            <a:off x="1430338" y="1439863"/>
            <a:ext cx="2366962" cy="28321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lstStyle/>
          <a:p>
            <a:pPr lvl="0" indent="0"/>
            <a:endParaRPr lang="zh-CN" altLang="en-US" sz="1200" dirty="0">
              <a:latin typeface="Arial" panose="020B0604020202020204" pitchFamily="34" charset="0"/>
              <a:ea typeface="方正大黑简体" charset="-122"/>
            </a:endParaRPr>
          </a:p>
        </p:txBody>
      </p:sp>
      <p:pic>
        <p:nvPicPr>
          <p:cNvPr id="48132" name="Picture 5" descr="fh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1638" y="339725"/>
            <a:ext cx="914400" cy="914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8133" name="Rectangle 16"/>
          <p:cNvSpPr>
            <a:spLocks noGrp="1"/>
          </p:cNvSpPr>
          <p:nvPr/>
        </p:nvSpPr>
        <p:spPr>
          <a:xfrm>
            <a:off x="512763" y="6503988"/>
            <a:ext cx="8012112" cy="354012"/>
          </a:xfrm>
          <a:prstGeom prst="rect">
            <a:avLst/>
          </a:prstGeom>
          <a:noFill/>
          <a:ln w="9525">
            <a:noFill/>
          </a:ln>
        </p:spPr>
        <p:txBody>
          <a:bodyPr lIns="90170" tIns="46990" rIns="90170" bIns="46990" anchor="t"/>
          <a:lstStyle/>
          <a:p>
            <a:pPr lvl="0" indent="0" algn="ctr">
              <a:lnSpc>
                <a:spcPct val="80000"/>
              </a:lnSpc>
              <a:spcBef>
                <a:spcPct val="80000"/>
              </a:spcBef>
            </a:pPr>
            <a:r>
              <a:rPr lang="zh-CN" altLang="en-US" sz="2000" dirty="0">
                <a:solidFill>
                  <a:srgbClr val="FFFF00"/>
                </a:solidFill>
                <a:latin typeface="Arial" panose="020B0604020202020204" pitchFamily="34" charset="0"/>
                <a:ea typeface="方正美黑简体" charset="-122"/>
              </a:rPr>
              <a:t>榆林市中级人民法院举报电话：0912-3260553       </a:t>
            </a:r>
          </a:p>
        </p:txBody>
      </p:sp>
      <p:sp>
        <p:nvSpPr>
          <p:cNvPr id="48134" name="Rectangle 4"/>
          <p:cNvSpPr/>
          <p:nvPr/>
        </p:nvSpPr>
        <p:spPr>
          <a:xfrm>
            <a:off x="5216525" y="1430338"/>
            <a:ext cx="2274888" cy="2841625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lstStyle/>
          <a:p>
            <a:pPr lvl="0" indent="0"/>
            <a:endParaRPr lang="zh-CN" altLang="en-US" sz="1200" dirty="0">
              <a:latin typeface="Arial" panose="020B0604020202020204" pitchFamily="34" charset="0"/>
              <a:ea typeface="方正大黑简体" charset="-122"/>
            </a:endParaRPr>
          </a:p>
        </p:txBody>
      </p:sp>
      <p:sp>
        <p:nvSpPr>
          <p:cNvPr id="48135" name="Rectangle 3"/>
          <p:cNvSpPr txBox="1"/>
          <p:nvPr/>
        </p:nvSpPr>
        <p:spPr>
          <a:xfrm>
            <a:off x="5121275" y="4271963"/>
            <a:ext cx="2903538" cy="1928812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 algn="just">
              <a:lnSpc>
                <a:spcPts val="2000"/>
              </a:lnSpc>
              <a:spcBef>
                <a:spcPct val="80000"/>
              </a:spcBef>
            </a:pP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执行法院</a:t>
            </a:r>
            <a:r>
              <a:rPr lang="zh-CN" altLang="en-US" sz="1200" dirty="0" smtClean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：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神木县人民法院</a:t>
            </a:r>
            <a:endParaRPr lang="zh-CN" altLang="en-US" sz="1200" dirty="0">
              <a:solidFill>
                <a:schemeClr val="bg1"/>
              </a:solidFill>
              <a:latin typeface="Arial" panose="020B0604020202020204" pitchFamily="34" charset="0"/>
              <a:ea typeface="方正大黑简体" charset="-122"/>
            </a:endParaRPr>
          </a:p>
          <a:p>
            <a:pPr lvl="0" algn="just">
              <a:lnSpc>
                <a:spcPts val="2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被执行人姓名</a:t>
            </a:r>
            <a:r>
              <a:rPr lang="en-US" altLang="zh-CN" sz="1200" dirty="0" smtClean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:</a:t>
            </a:r>
            <a:r>
              <a:rPr lang="zh-CN" altLang="en-US" b="1" dirty="0" smtClean="0">
                <a:solidFill>
                  <a:srgbClr val="92D050"/>
                </a:solidFill>
              </a:rPr>
              <a:t>崔强</a:t>
            </a:r>
            <a:endParaRPr lang="zh-CN" altLang="en-US" b="1" dirty="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lvl="0" indent="0" algn="just">
              <a:lnSpc>
                <a:spcPts val="2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身份证号码：</a:t>
            </a:r>
            <a:endParaRPr lang="en-US" altLang="zh-CN" sz="1200" dirty="0">
              <a:solidFill>
                <a:schemeClr val="bg1"/>
              </a:solidFill>
              <a:latin typeface="Arial" panose="020B0604020202020204" pitchFamily="34" charset="0"/>
              <a:ea typeface="方正大黑简体" charset="-122"/>
            </a:endParaRPr>
          </a:p>
          <a:p>
            <a:pPr lvl="0" algn="just">
              <a:lnSpc>
                <a:spcPts val="2000"/>
              </a:lnSpc>
            </a:pPr>
            <a:r>
              <a:rPr lang="en-US" altLang="zh-CN" sz="1200" dirty="0" smtClean="0">
                <a:solidFill>
                  <a:schemeClr val="bg1"/>
                </a:solidFill>
              </a:rPr>
              <a:t>6127221981</a:t>
            </a:r>
            <a:r>
              <a:rPr lang="en-US" sz="1200" dirty="0">
                <a:solidFill>
                  <a:schemeClr val="bg1"/>
                </a:solidFill>
                <a:sym typeface="+mn-ea"/>
              </a:rPr>
              <a:t>****</a:t>
            </a:r>
            <a:r>
              <a:rPr lang="en-US" altLang="zh-CN" sz="1200" dirty="0" smtClean="0">
                <a:solidFill>
                  <a:schemeClr val="bg1"/>
                </a:solidFill>
              </a:rPr>
              <a:t>0519</a:t>
            </a:r>
          </a:p>
          <a:p>
            <a:pPr lvl="0" algn="just">
              <a:lnSpc>
                <a:spcPts val="2000"/>
              </a:lnSpc>
            </a:pPr>
            <a:r>
              <a:rPr lang="zh-CN" altLang="en-US" sz="1200" dirty="0" smtClean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户</a:t>
            </a: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籍所在地：陕西省榆林市神木县</a:t>
            </a:r>
            <a:endParaRPr lang="en-US" altLang="zh-CN" sz="1200" dirty="0">
              <a:solidFill>
                <a:schemeClr val="bg1"/>
              </a:solidFill>
              <a:latin typeface="Arial" panose="020B0604020202020204" pitchFamily="34" charset="0"/>
              <a:ea typeface="方正大黑简体" charset="-122"/>
            </a:endParaRPr>
          </a:p>
          <a:p>
            <a:pPr lvl="0" algn="just">
              <a:lnSpc>
                <a:spcPts val="2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执行标的</a:t>
            </a:r>
            <a:r>
              <a:rPr lang="zh-CN" altLang="en-US" sz="1200" dirty="0" smtClean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：</a:t>
            </a:r>
            <a:r>
              <a:rPr lang="en-US" altLang="zh-CN" sz="1200" dirty="0" smtClean="0">
                <a:solidFill>
                  <a:schemeClr val="bg1"/>
                </a:solidFill>
              </a:rPr>
              <a:t> 7.08</a:t>
            </a:r>
            <a:r>
              <a:rPr lang="zh-CN" altLang="en-US" sz="1200" dirty="0" smtClean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万</a:t>
            </a: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元</a:t>
            </a:r>
          </a:p>
          <a:p>
            <a:pPr lvl="0" algn="just">
              <a:lnSpc>
                <a:spcPts val="2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执行案号</a:t>
            </a:r>
            <a:r>
              <a:rPr lang="en-US" altLang="zh-CN" sz="1200" dirty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:</a:t>
            </a: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r>
              <a:rPr lang="zh-CN" altLang="en-US" sz="1200" dirty="0" smtClean="0">
                <a:solidFill>
                  <a:schemeClr val="bg1"/>
                </a:solidFill>
              </a:rPr>
              <a:t>（</a:t>
            </a:r>
            <a:r>
              <a:rPr lang="en-US" altLang="zh-CN" sz="1200" dirty="0" smtClean="0">
                <a:solidFill>
                  <a:schemeClr val="bg1"/>
                </a:solidFill>
              </a:rPr>
              <a:t>2015</a:t>
            </a:r>
            <a:r>
              <a:rPr lang="zh-CN" altLang="en-US" sz="1200" dirty="0" smtClean="0">
                <a:solidFill>
                  <a:schemeClr val="bg1"/>
                </a:solidFill>
              </a:rPr>
              <a:t>）神执字第</a:t>
            </a:r>
            <a:r>
              <a:rPr lang="en-US" altLang="zh-CN" sz="1200" dirty="0" smtClean="0">
                <a:solidFill>
                  <a:schemeClr val="bg1"/>
                </a:solidFill>
              </a:rPr>
              <a:t>01185</a:t>
            </a:r>
            <a:r>
              <a:rPr lang="zh-CN" altLang="en-US" sz="1200" dirty="0" smtClean="0">
                <a:solidFill>
                  <a:schemeClr val="bg1"/>
                </a:solidFill>
              </a:rPr>
              <a:t>号</a:t>
            </a:r>
            <a:endParaRPr lang="zh-CN" altLang="en-US" sz="1200" dirty="0">
              <a:solidFill>
                <a:schemeClr val="bg1"/>
              </a:solidFill>
              <a:latin typeface="Arial" panose="020B0604020202020204" pitchFamily="34" charset="0"/>
              <a:ea typeface="方正大黑简体" charset="-122"/>
            </a:endParaRPr>
          </a:p>
        </p:txBody>
      </p:sp>
      <p:pic>
        <p:nvPicPr>
          <p:cNvPr id="9" name="图片 8" descr="邱建彪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30338" y="1430338"/>
            <a:ext cx="2366962" cy="2841625"/>
          </a:xfrm>
          <a:prstGeom prst="rect">
            <a:avLst/>
          </a:prstGeom>
        </p:spPr>
      </p:pic>
      <p:pic>
        <p:nvPicPr>
          <p:cNvPr id="10" name="图片 9" descr="崔强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16525" y="1430337"/>
            <a:ext cx="2274888" cy="2841626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2"/>
          <p:cNvSpPr>
            <a:spLocks noGrp="1"/>
          </p:cNvSpPr>
          <p:nvPr>
            <p:ph type="ctrTitle"/>
          </p:nvPr>
        </p:nvSpPr>
        <p:spPr>
          <a:xfrm>
            <a:off x="1598613" y="144463"/>
            <a:ext cx="7545387" cy="1349375"/>
          </a:xfrm>
        </p:spPr>
        <p:txBody>
          <a:bodyPr wrap="square" lIns="91440" tIns="45720" rIns="91440" bIns="45720" anchor="ctr"/>
          <a:lstStyle>
            <a:lvl1pPr lvl="0">
              <a:defRPr/>
            </a:lvl1pPr>
          </a:lstStyle>
          <a:p>
            <a:pPr lvl="0" eaLnBrk="1" hangingPunct="1"/>
            <a:r>
              <a:rPr lang="zh-CN" altLang="en-US" sz="2800" dirty="0">
                <a:solidFill>
                  <a:schemeClr val="bg1"/>
                </a:solidFill>
                <a:ea typeface="方正大黑简体" charset="-122"/>
              </a:rPr>
              <a:t>榆林市中级人民法院</a:t>
            </a:r>
            <a:r>
              <a:rPr lang="zh-CN" altLang="en-US" sz="2800" dirty="0" smtClean="0">
                <a:solidFill>
                  <a:schemeClr val="bg1"/>
                </a:solidFill>
                <a:ea typeface="方正大黑简体" charset="-122"/>
              </a:rPr>
              <a:t>第九批</a:t>
            </a:r>
            <a:r>
              <a:rPr lang="zh-CN" altLang="en-US" sz="2800" dirty="0">
                <a:solidFill>
                  <a:schemeClr val="bg1"/>
                </a:solidFill>
                <a:ea typeface="方正大黑简体" charset="-122"/>
              </a:rPr>
              <a:t>失信</a:t>
            </a:r>
            <a:r>
              <a:rPr lang="zh-CN" altLang="en-US" sz="2400" b="1" dirty="0">
                <a:solidFill>
                  <a:srgbClr val="FFFF00"/>
                </a:solidFill>
                <a:ea typeface="方正大黑简体" charset="-122"/>
              </a:rPr>
              <a:t>被 执 行 人 </a:t>
            </a:r>
            <a:r>
              <a:rPr lang="zh-CN" altLang="en-US" sz="2800" dirty="0">
                <a:solidFill>
                  <a:schemeClr val="bg1"/>
                </a:solidFill>
                <a:ea typeface="方正大黑简体" charset="-122"/>
              </a:rPr>
              <a:t>名单</a:t>
            </a:r>
            <a:r>
              <a:rPr lang="zh-CN" altLang="en-US" sz="3200" dirty="0">
                <a:solidFill>
                  <a:schemeClr val="bg1"/>
                </a:solidFill>
                <a:ea typeface="方正大黑简体" charset="-122"/>
              </a:rPr>
              <a:t/>
            </a:r>
            <a:br>
              <a:rPr lang="zh-CN" altLang="en-US" sz="3200" dirty="0">
                <a:solidFill>
                  <a:schemeClr val="bg1"/>
                </a:solidFill>
                <a:ea typeface="方正大黑简体" charset="-122"/>
              </a:rPr>
            </a:br>
            <a:r>
              <a:rPr lang="zh-CN" altLang="en-US" sz="2200" b="1" dirty="0">
                <a:solidFill>
                  <a:schemeClr val="folHlink"/>
                </a:solidFill>
                <a:ea typeface="仿宋" panose="02010609060101010101" pitchFamily="1" charset="-122"/>
              </a:rPr>
              <a:t>严厉打击老赖</a:t>
            </a:r>
            <a:r>
              <a:rPr lang="zh-CN" altLang="en-US" sz="2200" b="1" dirty="0">
                <a:solidFill>
                  <a:schemeClr val="folHlink"/>
                </a:solidFill>
                <a:latin typeface="仿宋" panose="02010609060101010101" pitchFamily="1" charset="-122"/>
                <a:ea typeface="仿宋" panose="02010609060101010101" pitchFamily="1" charset="-122"/>
              </a:rPr>
              <a:t>   </a:t>
            </a:r>
            <a:r>
              <a:rPr lang="en-US" altLang="zh-CN" sz="2200" b="1" dirty="0">
                <a:solidFill>
                  <a:schemeClr val="folHlink"/>
                </a:solidFill>
                <a:latin typeface="仿宋" panose="02010609060101010101" pitchFamily="1" charset="-122"/>
                <a:ea typeface="仿宋" panose="02010609060101010101" pitchFamily="1" charset="-122"/>
              </a:rPr>
              <a:t>           </a:t>
            </a:r>
            <a:r>
              <a:rPr lang="zh-CN" altLang="en-US" sz="2200" b="1" dirty="0">
                <a:solidFill>
                  <a:schemeClr val="folHlink"/>
                </a:solidFill>
                <a:latin typeface="仿宋" panose="02010609060101010101" pitchFamily="1" charset="-122"/>
                <a:ea typeface="仿宋" panose="02010609060101010101" pitchFamily="1" charset="-122"/>
              </a:rPr>
              <a:t>  重塑诚信榆林</a:t>
            </a:r>
          </a:p>
        </p:txBody>
      </p:sp>
      <p:sp>
        <p:nvSpPr>
          <p:cNvPr id="49154" name="Rectangle 3"/>
          <p:cNvSpPr>
            <a:spLocks noGrp="1"/>
          </p:cNvSpPr>
          <p:nvPr>
            <p:ph type="subTitle"/>
          </p:nvPr>
        </p:nvSpPr>
        <p:spPr>
          <a:xfrm>
            <a:off x="1316038" y="4271963"/>
            <a:ext cx="2903537" cy="1928812"/>
          </a:xfrm>
        </p:spPr>
        <p:txBody>
          <a:bodyPr wrap="square" lIns="91440" tIns="45720" rIns="91440" bIns="45720" anchor="t"/>
          <a:lstStyle>
            <a:lvl1pPr marL="0" lvl="0" indent="0" algn="ctr">
              <a:defRPr/>
            </a:lvl1pPr>
            <a:lvl2pPr marL="457200" lvl="1" indent="0" algn="ctr">
              <a:defRPr/>
            </a:lvl2pPr>
            <a:lvl3pPr marL="914400" lvl="2" indent="0" algn="ctr">
              <a:defRPr/>
            </a:lvl3pPr>
            <a:lvl4pPr marL="1371600" lvl="3" indent="0" algn="ctr">
              <a:defRPr/>
            </a:lvl4pPr>
            <a:lvl5pPr marL="1828800" lvl="4" indent="0" algn="ctr">
              <a:defRPr/>
            </a:lvl5pPr>
          </a:lstStyle>
          <a:p>
            <a:pPr lvl="0" algn="just" eaLnBrk="1" hangingPunct="1">
              <a:spcBef>
                <a:spcPct val="80000"/>
              </a:spcBef>
              <a:buNone/>
            </a:pPr>
            <a:r>
              <a:rPr lang="zh-CN" altLang="en-US" sz="1200" dirty="0">
                <a:solidFill>
                  <a:schemeClr val="bg1"/>
                </a:solidFill>
                <a:ea typeface="方正大黑简体" charset="-122"/>
              </a:rPr>
              <a:t>执行法院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：神木县人民法院</a:t>
            </a:r>
            <a:endParaRPr lang="zh-CN" altLang="en-US" sz="1200" dirty="0">
              <a:solidFill>
                <a:schemeClr val="bg1"/>
              </a:solidFill>
              <a:ea typeface="方正大黑简体" charset="-122"/>
            </a:endParaRPr>
          </a:p>
          <a:p>
            <a:pPr lvl="0" algn="just" eaLnBrk="1" hangingPunct="1">
              <a:buNone/>
            </a:pPr>
            <a:r>
              <a:rPr lang="zh-CN" altLang="en-US" sz="1200" dirty="0">
                <a:solidFill>
                  <a:schemeClr val="bg1"/>
                </a:solidFill>
                <a:ea typeface="方正大黑简体" charset="-122"/>
              </a:rPr>
              <a:t>被执行人姓名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：</a:t>
            </a:r>
            <a:r>
              <a:rPr lang="zh-CN" altLang="en-US" sz="1800" b="1" dirty="0" smtClean="0">
                <a:solidFill>
                  <a:srgbClr val="92D050"/>
                </a:solidFill>
              </a:rPr>
              <a:t>连振华</a:t>
            </a:r>
            <a:endParaRPr lang="zh-CN" altLang="en-US" sz="1200" b="1" dirty="0">
              <a:solidFill>
                <a:srgbClr val="92D050"/>
              </a:solidFill>
              <a:ea typeface="方正大黑简体" charset="-122"/>
            </a:endParaRPr>
          </a:p>
          <a:p>
            <a:pPr marL="0" lvl="0" indent="0" algn="just" eaLnBrk="1" hangingPunct="1">
              <a:buNone/>
            </a:pPr>
            <a:r>
              <a:rPr lang="zh-CN" altLang="en-US" sz="1200" dirty="0">
                <a:solidFill>
                  <a:schemeClr val="bg1"/>
                </a:solidFill>
                <a:ea typeface="方正大黑简体" charset="-122"/>
              </a:rPr>
              <a:t>身份证号码：</a:t>
            </a:r>
            <a:endParaRPr lang="en-US" altLang="zh-CN" sz="1200" dirty="0">
              <a:solidFill>
                <a:schemeClr val="bg1"/>
              </a:solidFill>
              <a:ea typeface="方正大黑简体" charset="-122"/>
            </a:endParaRPr>
          </a:p>
          <a:p>
            <a:pPr lvl="0" algn="just" eaLnBrk="1" hangingPunct="1">
              <a:buNone/>
            </a:pPr>
            <a:r>
              <a:rPr lang="en-US" altLang="zh-CN" sz="1200" dirty="0" smtClean="0">
                <a:solidFill>
                  <a:schemeClr val="bg1"/>
                </a:solidFill>
              </a:rPr>
              <a:t>6127221987</a:t>
            </a:r>
            <a:r>
              <a:rPr lang="en-US" sz="1200" dirty="0">
                <a:solidFill>
                  <a:schemeClr val="bg1"/>
                </a:solidFill>
                <a:sym typeface="+mn-ea"/>
              </a:rPr>
              <a:t>****</a:t>
            </a:r>
            <a:r>
              <a:rPr lang="en-US" altLang="zh-CN" sz="1200" dirty="0" smtClean="0">
                <a:solidFill>
                  <a:schemeClr val="bg1"/>
                </a:solidFill>
              </a:rPr>
              <a:t>457X</a:t>
            </a:r>
          </a:p>
          <a:p>
            <a:pPr lvl="0" algn="just" eaLnBrk="1" hangingPunct="1">
              <a:buNone/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户</a:t>
            </a:r>
            <a:r>
              <a:rPr lang="zh-CN" altLang="en-US" sz="1200" dirty="0">
                <a:solidFill>
                  <a:schemeClr val="bg1"/>
                </a:solidFill>
                <a:ea typeface="方正大黑简体" charset="-122"/>
              </a:rPr>
              <a:t>籍所在地：陕西省榆林市神木县</a:t>
            </a:r>
            <a:endParaRPr lang="en-US" altLang="zh-CN" sz="1200" dirty="0">
              <a:solidFill>
                <a:schemeClr val="bg1"/>
              </a:solidFill>
              <a:ea typeface="方正大黑简体" charset="-122"/>
            </a:endParaRPr>
          </a:p>
          <a:p>
            <a:pPr lvl="0" algn="just" eaLnBrk="1" hangingPunct="1">
              <a:buNone/>
            </a:pPr>
            <a:r>
              <a:rPr lang="zh-CN" altLang="en-US" sz="1200" dirty="0">
                <a:solidFill>
                  <a:schemeClr val="bg1"/>
                </a:solidFill>
                <a:ea typeface="方正大黑简体" charset="-122"/>
              </a:rPr>
              <a:t>执行标的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：</a:t>
            </a:r>
            <a:r>
              <a:rPr lang="en-US" altLang="zh-CN" sz="1200" dirty="0" smtClean="0">
                <a:solidFill>
                  <a:schemeClr val="bg1"/>
                </a:solidFill>
              </a:rPr>
              <a:t> 30.54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万</a:t>
            </a:r>
            <a:r>
              <a:rPr lang="zh-CN" altLang="en-US" sz="1200" dirty="0">
                <a:solidFill>
                  <a:schemeClr val="bg1"/>
                </a:solidFill>
                <a:ea typeface="方正大黑简体" charset="-122"/>
              </a:rPr>
              <a:t>元</a:t>
            </a:r>
          </a:p>
          <a:p>
            <a:pPr lvl="0" algn="just" eaLnBrk="1" hangingPunct="1">
              <a:buNone/>
            </a:pPr>
            <a:r>
              <a:rPr lang="zh-CN" altLang="en-US" sz="1200" dirty="0">
                <a:solidFill>
                  <a:schemeClr val="bg1"/>
                </a:solidFill>
                <a:ea typeface="方正大黑简体" charset="-122"/>
              </a:rPr>
              <a:t>执行案号</a:t>
            </a:r>
            <a:r>
              <a:rPr lang="en-US" altLang="zh-CN" sz="1200" dirty="0">
                <a:solidFill>
                  <a:schemeClr val="bg1"/>
                </a:solidFill>
                <a:ea typeface="方正大黑简体" charset="-122"/>
              </a:rPr>
              <a:t>:</a:t>
            </a:r>
            <a:r>
              <a:rPr lang="zh-CN" altLang="en-US" sz="1200" dirty="0">
                <a:solidFill>
                  <a:schemeClr val="bg1"/>
                </a:solidFill>
              </a:rPr>
              <a:t> </a:t>
            </a:r>
            <a:r>
              <a:rPr lang="zh-CN" altLang="en-US" sz="1200" dirty="0" smtClean="0">
                <a:solidFill>
                  <a:schemeClr val="bg1"/>
                </a:solidFill>
              </a:rPr>
              <a:t>（</a:t>
            </a:r>
            <a:r>
              <a:rPr lang="en-US" altLang="zh-CN" sz="1200" dirty="0" smtClean="0">
                <a:solidFill>
                  <a:schemeClr val="bg1"/>
                </a:solidFill>
              </a:rPr>
              <a:t>2016</a:t>
            </a:r>
            <a:r>
              <a:rPr lang="zh-CN" altLang="en-US" sz="1200" dirty="0" smtClean="0">
                <a:solidFill>
                  <a:schemeClr val="bg1"/>
                </a:solidFill>
              </a:rPr>
              <a:t>）陕</a:t>
            </a:r>
            <a:r>
              <a:rPr lang="en-US" altLang="zh-CN" sz="1200" dirty="0" smtClean="0">
                <a:solidFill>
                  <a:schemeClr val="bg1"/>
                </a:solidFill>
              </a:rPr>
              <a:t>0821</a:t>
            </a:r>
            <a:r>
              <a:rPr lang="zh-CN" altLang="en-US" sz="1200" dirty="0" smtClean="0">
                <a:solidFill>
                  <a:schemeClr val="bg1"/>
                </a:solidFill>
              </a:rPr>
              <a:t>执</a:t>
            </a:r>
            <a:r>
              <a:rPr lang="en-US" altLang="zh-CN" sz="1200" dirty="0" smtClean="0">
                <a:solidFill>
                  <a:schemeClr val="bg1"/>
                </a:solidFill>
              </a:rPr>
              <a:t>340</a:t>
            </a:r>
            <a:r>
              <a:rPr lang="zh-CN" altLang="en-US" sz="1200" dirty="0" smtClean="0">
                <a:solidFill>
                  <a:schemeClr val="bg1"/>
                </a:solidFill>
              </a:rPr>
              <a:t>号</a:t>
            </a:r>
            <a:endParaRPr lang="zh-CN" altLang="en-US" sz="1200" dirty="0">
              <a:solidFill>
                <a:schemeClr val="bg1"/>
              </a:solidFill>
              <a:ea typeface="方正大黑简体" charset="-122"/>
            </a:endParaRPr>
          </a:p>
        </p:txBody>
      </p:sp>
      <p:sp>
        <p:nvSpPr>
          <p:cNvPr id="49155" name="Rectangle 4"/>
          <p:cNvSpPr/>
          <p:nvPr/>
        </p:nvSpPr>
        <p:spPr>
          <a:xfrm>
            <a:off x="1430338" y="1439863"/>
            <a:ext cx="2366962" cy="28321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lstStyle/>
          <a:p>
            <a:pPr lvl="0" indent="0"/>
            <a:endParaRPr lang="zh-CN" altLang="en-US" sz="1200" dirty="0">
              <a:latin typeface="Arial" panose="020B0604020202020204" pitchFamily="34" charset="0"/>
              <a:ea typeface="方正大黑简体" charset="-122"/>
            </a:endParaRPr>
          </a:p>
        </p:txBody>
      </p:sp>
      <p:pic>
        <p:nvPicPr>
          <p:cNvPr id="49156" name="Picture 5" descr="fh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1638" y="339725"/>
            <a:ext cx="914400" cy="914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9157" name="Rectangle 16"/>
          <p:cNvSpPr>
            <a:spLocks noGrp="1"/>
          </p:cNvSpPr>
          <p:nvPr/>
        </p:nvSpPr>
        <p:spPr>
          <a:xfrm>
            <a:off x="512763" y="6503988"/>
            <a:ext cx="8012112" cy="354012"/>
          </a:xfrm>
          <a:prstGeom prst="rect">
            <a:avLst/>
          </a:prstGeom>
          <a:noFill/>
          <a:ln w="9525">
            <a:noFill/>
          </a:ln>
        </p:spPr>
        <p:txBody>
          <a:bodyPr lIns="90170" tIns="46990" rIns="90170" bIns="46990" anchor="t"/>
          <a:lstStyle/>
          <a:p>
            <a:pPr lvl="0" indent="0" algn="ctr">
              <a:lnSpc>
                <a:spcPct val="80000"/>
              </a:lnSpc>
              <a:spcBef>
                <a:spcPct val="80000"/>
              </a:spcBef>
            </a:pPr>
            <a:r>
              <a:rPr lang="zh-CN" altLang="en-US" sz="2000" dirty="0">
                <a:solidFill>
                  <a:srgbClr val="FFFF00"/>
                </a:solidFill>
                <a:latin typeface="Arial" panose="020B0604020202020204" pitchFamily="34" charset="0"/>
                <a:ea typeface="方正美黑简体" charset="-122"/>
              </a:rPr>
              <a:t>榆林市中级人民法院举报电话：0912-3260553       </a:t>
            </a:r>
          </a:p>
        </p:txBody>
      </p:sp>
      <p:sp>
        <p:nvSpPr>
          <p:cNvPr id="49158" name="Rectangle 4"/>
          <p:cNvSpPr/>
          <p:nvPr/>
        </p:nvSpPr>
        <p:spPr>
          <a:xfrm>
            <a:off x="5216525" y="1430338"/>
            <a:ext cx="2274888" cy="2841625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lstStyle/>
          <a:p>
            <a:pPr lvl="0" indent="0"/>
            <a:endParaRPr lang="zh-CN" altLang="en-US" sz="1200" dirty="0">
              <a:latin typeface="Arial" panose="020B0604020202020204" pitchFamily="34" charset="0"/>
              <a:ea typeface="方正大黑简体" charset="-122"/>
            </a:endParaRPr>
          </a:p>
        </p:txBody>
      </p:sp>
      <p:sp>
        <p:nvSpPr>
          <p:cNvPr id="49159" name="Rectangle 3"/>
          <p:cNvSpPr txBox="1"/>
          <p:nvPr/>
        </p:nvSpPr>
        <p:spPr>
          <a:xfrm>
            <a:off x="5121275" y="4271963"/>
            <a:ext cx="2903538" cy="1928812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 algn="just">
              <a:lnSpc>
                <a:spcPts val="2000"/>
              </a:lnSpc>
              <a:spcBef>
                <a:spcPct val="80000"/>
              </a:spcBef>
            </a:pP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执行法院</a:t>
            </a:r>
            <a:r>
              <a:rPr lang="zh-CN" altLang="en-US" sz="1200" dirty="0" smtClean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：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神木县人民法院</a:t>
            </a:r>
            <a:endParaRPr lang="zh-CN" altLang="en-US" sz="1200" dirty="0">
              <a:solidFill>
                <a:schemeClr val="bg1"/>
              </a:solidFill>
              <a:latin typeface="Arial" panose="020B0604020202020204" pitchFamily="34" charset="0"/>
              <a:ea typeface="方正大黑简体" charset="-122"/>
            </a:endParaRPr>
          </a:p>
          <a:p>
            <a:pPr lvl="0" algn="just">
              <a:lnSpc>
                <a:spcPts val="2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被执行人姓名</a:t>
            </a:r>
            <a:r>
              <a:rPr lang="en-US" altLang="zh-CN" sz="1200" dirty="0" smtClean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:</a:t>
            </a:r>
            <a:r>
              <a:rPr lang="zh-CN" altLang="en-US" b="1" dirty="0" smtClean="0">
                <a:solidFill>
                  <a:srgbClr val="92D050"/>
                </a:solidFill>
              </a:rPr>
              <a:t>乔鹏</a:t>
            </a:r>
            <a:endParaRPr lang="zh-CN" altLang="en-US" b="1" dirty="0">
              <a:solidFill>
                <a:srgbClr val="92D05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lvl="0" indent="0" algn="just">
              <a:lnSpc>
                <a:spcPts val="2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身份证号码：</a:t>
            </a:r>
            <a:endParaRPr lang="en-US" altLang="zh-CN" sz="1200" dirty="0">
              <a:solidFill>
                <a:schemeClr val="bg1"/>
              </a:solidFill>
              <a:latin typeface="Arial" panose="020B0604020202020204" pitchFamily="34" charset="0"/>
              <a:ea typeface="方正大黑简体" charset="-122"/>
            </a:endParaRPr>
          </a:p>
          <a:p>
            <a:pPr lvl="0" algn="just">
              <a:lnSpc>
                <a:spcPts val="2000"/>
              </a:lnSpc>
            </a:pPr>
            <a:r>
              <a:rPr lang="en-US" altLang="zh-CN" sz="1200" dirty="0" smtClean="0">
                <a:solidFill>
                  <a:schemeClr val="bg1"/>
                </a:solidFill>
              </a:rPr>
              <a:t>6127221984</a:t>
            </a:r>
            <a:r>
              <a:rPr lang="en-US" sz="1200" dirty="0">
                <a:solidFill>
                  <a:schemeClr val="bg1"/>
                </a:solidFill>
                <a:sym typeface="+mn-ea"/>
              </a:rPr>
              <a:t>****</a:t>
            </a:r>
            <a:r>
              <a:rPr lang="en-US" altLang="zh-CN" sz="1200" dirty="0" smtClean="0">
                <a:solidFill>
                  <a:schemeClr val="bg1"/>
                </a:solidFill>
              </a:rPr>
              <a:t>4575</a:t>
            </a:r>
          </a:p>
          <a:p>
            <a:pPr lvl="0" algn="just">
              <a:lnSpc>
                <a:spcPts val="2000"/>
              </a:lnSpc>
            </a:pPr>
            <a:r>
              <a:rPr lang="zh-CN" altLang="en-US" sz="1200" dirty="0" smtClean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户</a:t>
            </a: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籍所在地：陕西省榆林市神木县</a:t>
            </a:r>
            <a:endParaRPr lang="en-US" altLang="zh-CN" sz="1200" dirty="0">
              <a:solidFill>
                <a:schemeClr val="bg1"/>
              </a:solidFill>
              <a:latin typeface="Arial" panose="020B0604020202020204" pitchFamily="34" charset="0"/>
              <a:ea typeface="方正大黑简体" charset="-122"/>
            </a:endParaRPr>
          </a:p>
          <a:p>
            <a:pPr lvl="0" algn="just">
              <a:lnSpc>
                <a:spcPts val="2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执行标的</a:t>
            </a:r>
            <a:r>
              <a:rPr lang="zh-CN" altLang="en-US" sz="1200" dirty="0" smtClean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：</a:t>
            </a:r>
            <a:r>
              <a:rPr lang="en-US" altLang="zh-CN" sz="1200" dirty="0" smtClean="0">
                <a:solidFill>
                  <a:schemeClr val="bg1"/>
                </a:solidFill>
              </a:rPr>
              <a:t> 7.1</a:t>
            </a:r>
            <a:r>
              <a:rPr lang="zh-CN" altLang="en-US" sz="1200" dirty="0" smtClean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万</a:t>
            </a: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元</a:t>
            </a:r>
          </a:p>
          <a:p>
            <a:pPr lvl="0" algn="just">
              <a:lnSpc>
                <a:spcPts val="2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执行案号</a:t>
            </a:r>
            <a:r>
              <a:rPr lang="en-US" altLang="zh-CN" sz="1200" dirty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:</a:t>
            </a: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r>
              <a:rPr lang="zh-CN" altLang="en-US" sz="1200" dirty="0" smtClean="0">
                <a:solidFill>
                  <a:schemeClr val="bg1"/>
                </a:solidFill>
              </a:rPr>
              <a:t>（</a:t>
            </a:r>
            <a:r>
              <a:rPr lang="en-US" altLang="zh-CN" sz="1200" dirty="0" smtClean="0">
                <a:solidFill>
                  <a:schemeClr val="bg1"/>
                </a:solidFill>
              </a:rPr>
              <a:t>2016</a:t>
            </a:r>
            <a:r>
              <a:rPr lang="zh-CN" altLang="en-US" sz="1200" dirty="0" smtClean="0">
                <a:solidFill>
                  <a:schemeClr val="bg1"/>
                </a:solidFill>
              </a:rPr>
              <a:t>）陕</a:t>
            </a:r>
            <a:r>
              <a:rPr lang="en-US" altLang="zh-CN" sz="1200" dirty="0" smtClean="0">
                <a:solidFill>
                  <a:schemeClr val="bg1"/>
                </a:solidFill>
              </a:rPr>
              <a:t>0821</a:t>
            </a:r>
            <a:r>
              <a:rPr lang="zh-CN" altLang="en-US" sz="1200" dirty="0" smtClean="0">
                <a:solidFill>
                  <a:schemeClr val="bg1"/>
                </a:solidFill>
              </a:rPr>
              <a:t>执恢</a:t>
            </a:r>
            <a:r>
              <a:rPr lang="en-US" altLang="zh-CN" sz="1200" dirty="0" smtClean="0">
                <a:solidFill>
                  <a:schemeClr val="bg1"/>
                </a:solidFill>
              </a:rPr>
              <a:t>1217</a:t>
            </a:r>
            <a:r>
              <a:rPr lang="zh-CN" altLang="en-US" sz="1200" dirty="0" smtClean="0">
                <a:solidFill>
                  <a:schemeClr val="bg1"/>
                </a:solidFill>
              </a:rPr>
              <a:t>号</a:t>
            </a:r>
            <a:endParaRPr lang="zh-CN" altLang="en-US" sz="1200" dirty="0">
              <a:solidFill>
                <a:schemeClr val="bg1"/>
              </a:solidFill>
              <a:latin typeface="Arial" panose="020B0604020202020204" pitchFamily="34" charset="0"/>
              <a:ea typeface="方正大黑简体" charset="-122"/>
            </a:endParaRPr>
          </a:p>
        </p:txBody>
      </p:sp>
      <p:pic>
        <p:nvPicPr>
          <p:cNvPr id="9" name="图片 8" descr="连振华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30338" y="1430337"/>
            <a:ext cx="2366962" cy="2841625"/>
          </a:xfrm>
          <a:prstGeom prst="rect">
            <a:avLst/>
          </a:prstGeom>
        </p:spPr>
      </p:pic>
      <p:pic>
        <p:nvPicPr>
          <p:cNvPr id="10" name="图片 9" descr="乔鹏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16525" y="1430336"/>
            <a:ext cx="2306808" cy="2841625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2"/>
          <p:cNvSpPr>
            <a:spLocks noGrp="1"/>
          </p:cNvSpPr>
          <p:nvPr>
            <p:ph type="ctrTitle"/>
          </p:nvPr>
        </p:nvSpPr>
        <p:spPr>
          <a:xfrm>
            <a:off x="1598613" y="144463"/>
            <a:ext cx="7545387" cy="1349375"/>
          </a:xfrm>
        </p:spPr>
        <p:txBody>
          <a:bodyPr wrap="square" lIns="91440" tIns="45720" rIns="91440" bIns="45720" anchor="ctr"/>
          <a:lstStyle>
            <a:lvl1pPr lvl="0">
              <a:defRPr/>
            </a:lvl1pPr>
          </a:lstStyle>
          <a:p>
            <a:pPr lvl="0" eaLnBrk="1" hangingPunct="1"/>
            <a:r>
              <a:rPr lang="zh-CN" altLang="en-US" sz="2800" dirty="0">
                <a:solidFill>
                  <a:schemeClr val="bg1"/>
                </a:solidFill>
                <a:ea typeface="方正大黑简体" charset="-122"/>
              </a:rPr>
              <a:t>榆林市中级人民法院</a:t>
            </a:r>
            <a:r>
              <a:rPr lang="zh-CN" altLang="en-US" sz="2800" dirty="0" smtClean="0">
                <a:solidFill>
                  <a:schemeClr val="bg1"/>
                </a:solidFill>
                <a:ea typeface="方正大黑简体" charset="-122"/>
              </a:rPr>
              <a:t>第九批</a:t>
            </a:r>
            <a:r>
              <a:rPr lang="zh-CN" altLang="en-US" sz="2800" dirty="0">
                <a:solidFill>
                  <a:schemeClr val="bg1"/>
                </a:solidFill>
                <a:ea typeface="方正大黑简体" charset="-122"/>
              </a:rPr>
              <a:t>失信</a:t>
            </a:r>
            <a:r>
              <a:rPr lang="zh-CN" altLang="en-US" sz="2400" b="1" dirty="0">
                <a:solidFill>
                  <a:srgbClr val="FFFF00"/>
                </a:solidFill>
                <a:ea typeface="方正大黑简体" charset="-122"/>
              </a:rPr>
              <a:t>被 执 行 人 </a:t>
            </a:r>
            <a:r>
              <a:rPr lang="zh-CN" altLang="en-US" sz="2800" dirty="0">
                <a:solidFill>
                  <a:schemeClr val="bg1"/>
                </a:solidFill>
                <a:ea typeface="方正大黑简体" charset="-122"/>
              </a:rPr>
              <a:t>名单</a:t>
            </a:r>
            <a:r>
              <a:rPr lang="zh-CN" altLang="en-US" sz="3200" dirty="0">
                <a:solidFill>
                  <a:schemeClr val="bg1"/>
                </a:solidFill>
                <a:ea typeface="方正大黑简体" charset="-122"/>
              </a:rPr>
              <a:t/>
            </a:r>
            <a:br>
              <a:rPr lang="zh-CN" altLang="en-US" sz="3200" dirty="0">
                <a:solidFill>
                  <a:schemeClr val="bg1"/>
                </a:solidFill>
                <a:ea typeface="方正大黑简体" charset="-122"/>
              </a:rPr>
            </a:br>
            <a:r>
              <a:rPr lang="zh-CN" altLang="en-US" sz="2200" b="1" dirty="0">
                <a:solidFill>
                  <a:schemeClr val="folHlink"/>
                </a:solidFill>
                <a:ea typeface="仿宋" panose="02010609060101010101" pitchFamily="1" charset="-122"/>
              </a:rPr>
              <a:t>严厉打击老赖</a:t>
            </a:r>
            <a:r>
              <a:rPr lang="zh-CN" altLang="en-US" sz="2200" b="1" dirty="0">
                <a:solidFill>
                  <a:schemeClr val="folHlink"/>
                </a:solidFill>
                <a:latin typeface="仿宋" panose="02010609060101010101" pitchFamily="1" charset="-122"/>
                <a:ea typeface="仿宋" panose="02010609060101010101" pitchFamily="1" charset="-122"/>
              </a:rPr>
              <a:t>   </a:t>
            </a:r>
            <a:r>
              <a:rPr lang="en-US" altLang="zh-CN" sz="2200" b="1" dirty="0">
                <a:solidFill>
                  <a:schemeClr val="folHlink"/>
                </a:solidFill>
                <a:latin typeface="仿宋" panose="02010609060101010101" pitchFamily="1" charset="-122"/>
                <a:ea typeface="仿宋" panose="02010609060101010101" pitchFamily="1" charset="-122"/>
              </a:rPr>
              <a:t>           </a:t>
            </a:r>
            <a:r>
              <a:rPr lang="zh-CN" altLang="en-US" sz="2200" b="1" dirty="0">
                <a:solidFill>
                  <a:schemeClr val="folHlink"/>
                </a:solidFill>
                <a:latin typeface="仿宋" panose="02010609060101010101" pitchFamily="1" charset="-122"/>
                <a:ea typeface="仿宋" panose="02010609060101010101" pitchFamily="1" charset="-122"/>
              </a:rPr>
              <a:t>  重塑诚信榆林</a:t>
            </a:r>
          </a:p>
        </p:txBody>
      </p:sp>
      <p:sp>
        <p:nvSpPr>
          <p:cNvPr id="50178" name="Rectangle 3"/>
          <p:cNvSpPr>
            <a:spLocks noGrp="1"/>
          </p:cNvSpPr>
          <p:nvPr>
            <p:ph type="subTitle"/>
          </p:nvPr>
        </p:nvSpPr>
        <p:spPr>
          <a:xfrm>
            <a:off x="1316038" y="4271963"/>
            <a:ext cx="2903537" cy="1928812"/>
          </a:xfrm>
        </p:spPr>
        <p:txBody>
          <a:bodyPr wrap="square" lIns="91440" tIns="45720" rIns="91440" bIns="45720" anchor="t"/>
          <a:lstStyle>
            <a:lvl1pPr marL="0" lvl="0" indent="0" algn="ctr">
              <a:defRPr/>
            </a:lvl1pPr>
            <a:lvl2pPr marL="457200" lvl="1" indent="0" algn="ctr">
              <a:defRPr/>
            </a:lvl2pPr>
            <a:lvl3pPr marL="914400" lvl="2" indent="0" algn="ctr">
              <a:defRPr/>
            </a:lvl3pPr>
            <a:lvl4pPr marL="1371600" lvl="3" indent="0" algn="ctr">
              <a:defRPr/>
            </a:lvl4pPr>
            <a:lvl5pPr marL="1828800" lvl="4" indent="0" algn="ctr">
              <a:defRPr/>
            </a:lvl5pPr>
          </a:lstStyle>
          <a:p>
            <a:pPr lvl="0" algn="just" eaLnBrk="1" hangingPunct="1">
              <a:spcBef>
                <a:spcPct val="80000"/>
              </a:spcBef>
              <a:buNone/>
            </a:pPr>
            <a:r>
              <a:rPr lang="zh-CN" altLang="en-US" sz="1200" dirty="0">
                <a:solidFill>
                  <a:schemeClr val="bg1"/>
                </a:solidFill>
                <a:ea typeface="方正大黑简体" charset="-122"/>
              </a:rPr>
              <a:t>执行法院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：神木县人民法院</a:t>
            </a:r>
            <a:endParaRPr lang="zh-CN" altLang="en-US" sz="1200" dirty="0">
              <a:solidFill>
                <a:schemeClr val="bg1"/>
              </a:solidFill>
              <a:ea typeface="方正大黑简体" charset="-122"/>
            </a:endParaRPr>
          </a:p>
          <a:p>
            <a:pPr lvl="0" algn="just" eaLnBrk="1" hangingPunct="1">
              <a:buNone/>
            </a:pPr>
            <a:r>
              <a:rPr lang="zh-CN" altLang="en-US" sz="1200" dirty="0">
                <a:solidFill>
                  <a:schemeClr val="bg1"/>
                </a:solidFill>
                <a:ea typeface="方正大黑简体" charset="-122"/>
              </a:rPr>
              <a:t>被执行人姓名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：</a:t>
            </a:r>
            <a:r>
              <a:rPr lang="zh-CN" altLang="en-US" sz="1800" b="1" dirty="0" smtClean="0">
                <a:solidFill>
                  <a:srgbClr val="92D050"/>
                </a:solidFill>
              </a:rPr>
              <a:t>刘志刚</a:t>
            </a:r>
            <a:endParaRPr lang="zh-CN" altLang="en-US" sz="1200" b="1" dirty="0">
              <a:solidFill>
                <a:srgbClr val="92D050"/>
              </a:solidFill>
              <a:ea typeface="方正大黑简体" charset="-122"/>
            </a:endParaRPr>
          </a:p>
          <a:p>
            <a:pPr marL="0" lvl="0" indent="0" algn="just" eaLnBrk="1" hangingPunct="1">
              <a:buNone/>
            </a:pPr>
            <a:r>
              <a:rPr lang="zh-CN" altLang="en-US" sz="1200" dirty="0">
                <a:solidFill>
                  <a:schemeClr val="bg1"/>
                </a:solidFill>
                <a:ea typeface="方正大黑简体" charset="-122"/>
              </a:rPr>
              <a:t>身份证号码：</a:t>
            </a:r>
            <a:endParaRPr lang="en-US" altLang="zh-CN" sz="1200" dirty="0">
              <a:solidFill>
                <a:schemeClr val="bg1"/>
              </a:solidFill>
              <a:ea typeface="方正大黑简体" charset="-122"/>
            </a:endParaRPr>
          </a:p>
          <a:p>
            <a:pPr lvl="0" algn="just" eaLnBrk="1" hangingPunct="1">
              <a:buNone/>
            </a:pPr>
            <a:r>
              <a:rPr lang="en-US" altLang="zh-CN" sz="1200" dirty="0" smtClean="0">
                <a:solidFill>
                  <a:schemeClr val="bg1"/>
                </a:solidFill>
              </a:rPr>
              <a:t>6127221986</a:t>
            </a:r>
            <a:r>
              <a:rPr lang="en-US" sz="1200" dirty="0">
                <a:solidFill>
                  <a:schemeClr val="bg1"/>
                </a:solidFill>
                <a:sym typeface="+mn-ea"/>
              </a:rPr>
              <a:t>****</a:t>
            </a:r>
            <a:r>
              <a:rPr lang="en-US" altLang="zh-CN" sz="1200" dirty="0" smtClean="0">
                <a:solidFill>
                  <a:schemeClr val="bg1"/>
                </a:solidFill>
              </a:rPr>
              <a:t>1116</a:t>
            </a:r>
          </a:p>
          <a:p>
            <a:pPr lvl="0" algn="just" eaLnBrk="1" hangingPunct="1">
              <a:buNone/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户</a:t>
            </a:r>
            <a:r>
              <a:rPr lang="zh-CN" altLang="en-US" sz="1200" dirty="0">
                <a:solidFill>
                  <a:schemeClr val="bg1"/>
                </a:solidFill>
                <a:ea typeface="方正大黑简体" charset="-122"/>
              </a:rPr>
              <a:t>籍所在地：陕西省榆林市神木县</a:t>
            </a:r>
            <a:endParaRPr lang="en-US" altLang="zh-CN" sz="1200" dirty="0">
              <a:solidFill>
                <a:schemeClr val="bg1"/>
              </a:solidFill>
              <a:ea typeface="方正大黑简体" charset="-122"/>
            </a:endParaRPr>
          </a:p>
          <a:p>
            <a:pPr lvl="0" algn="just" eaLnBrk="1" hangingPunct="1">
              <a:buNone/>
            </a:pPr>
            <a:r>
              <a:rPr lang="zh-CN" altLang="en-US" sz="1200" dirty="0">
                <a:solidFill>
                  <a:schemeClr val="bg1"/>
                </a:solidFill>
                <a:ea typeface="方正大黑简体" charset="-122"/>
              </a:rPr>
              <a:t>执行标的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：</a:t>
            </a:r>
            <a:r>
              <a:rPr lang="en-US" altLang="zh-CN" sz="1200" dirty="0" smtClean="0">
                <a:solidFill>
                  <a:schemeClr val="bg1"/>
                </a:solidFill>
              </a:rPr>
              <a:t>19.306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万</a:t>
            </a:r>
            <a:r>
              <a:rPr lang="zh-CN" altLang="en-US" sz="1200" dirty="0">
                <a:solidFill>
                  <a:schemeClr val="bg1"/>
                </a:solidFill>
                <a:ea typeface="方正大黑简体" charset="-122"/>
              </a:rPr>
              <a:t>元</a:t>
            </a:r>
          </a:p>
          <a:p>
            <a:pPr lvl="0" algn="just" eaLnBrk="1" hangingPunct="1">
              <a:buNone/>
            </a:pPr>
            <a:r>
              <a:rPr lang="zh-CN" altLang="en-US" sz="1200" dirty="0">
                <a:solidFill>
                  <a:schemeClr val="bg1"/>
                </a:solidFill>
                <a:ea typeface="方正大黑简体" charset="-122"/>
              </a:rPr>
              <a:t>执行案号</a:t>
            </a:r>
            <a:r>
              <a:rPr lang="en-US" altLang="zh-CN" sz="1200" dirty="0">
                <a:solidFill>
                  <a:schemeClr val="bg1"/>
                </a:solidFill>
                <a:ea typeface="方正大黑简体" charset="-122"/>
              </a:rPr>
              <a:t>:</a:t>
            </a:r>
            <a:r>
              <a:rPr lang="zh-CN" altLang="en-US" sz="1200" dirty="0">
                <a:solidFill>
                  <a:schemeClr val="bg1"/>
                </a:solidFill>
              </a:rPr>
              <a:t> </a:t>
            </a:r>
            <a:r>
              <a:rPr lang="zh-CN" altLang="en-US" sz="1200" dirty="0" smtClean="0">
                <a:solidFill>
                  <a:schemeClr val="bg1"/>
                </a:solidFill>
              </a:rPr>
              <a:t>（</a:t>
            </a:r>
            <a:r>
              <a:rPr lang="en-US" altLang="zh-CN" sz="1200" dirty="0" smtClean="0">
                <a:solidFill>
                  <a:schemeClr val="bg1"/>
                </a:solidFill>
              </a:rPr>
              <a:t>2016</a:t>
            </a:r>
            <a:r>
              <a:rPr lang="zh-CN" altLang="en-US" sz="1200" dirty="0" smtClean="0">
                <a:solidFill>
                  <a:schemeClr val="bg1"/>
                </a:solidFill>
              </a:rPr>
              <a:t>）陕</a:t>
            </a:r>
            <a:r>
              <a:rPr lang="en-US" altLang="zh-CN" sz="1200" dirty="0" smtClean="0">
                <a:solidFill>
                  <a:schemeClr val="bg1"/>
                </a:solidFill>
              </a:rPr>
              <a:t>0821</a:t>
            </a:r>
            <a:r>
              <a:rPr lang="zh-CN" altLang="en-US" sz="1200" dirty="0" smtClean="0">
                <a:solidFill>
                  <a:schemeClr val="bg1"/>
                </a:solidFill>
              </a:rPr>
              <a:t>执</a:t>
            </a:r>
            <a:r>
              <a:rPr lang="en-US" altLang="zh-CN" sz="1200" dirty="0" smtClean="0">
                <a:solidFill>
                  <a:schemeClr val="bg1"/>
                </a:solidFill>
              </a:rPr>
              <a:t>94</a:t>
            </a:r>
            <a:r>
              <a:rPr lang="zh-CN" altLang="en-US" sz="1200" dirty="0" smtClean="0">
                <a:solidFill>
                  <a:schemeClr val="bg1"/>
                </a:solidFill>
              </a:rPr>
              <a:t>号</a:t>
            </a:r>
            <a:endParaRPr lang="zh-CN" altLang="en-US" sz="1200" dirty="0">
              <a:solidFill>
                <a:schemeClr val="bg1"/>
              </a:solidFill>
              <a:ea typeface="方正大黑简体" charset="-122"/>
            </a:endParaRPr>
          </a:p>
        </p:txBody>
      </p:sp>
      <p:sp>
        <p:nvSpPr>
          <p:cNvPr id="50179" name="Rectangle 4"/>
          <p:cNvSpPr/>
          <p:nvPr/>
        </p:nvSpPr>
        <p:spPr>
          <a:xfrm>
            <a:off x="1430338" y="1439863"/>
            <a:ext cx="2366962" cy="28321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lstStyle/>
          <a:p>
            <a:pPr lvl="0" indent="0"/>
            <a:endParaRPr lang="zh-CN" altLang="en-US" sz="1200" dirty="0">
              <a:latin typeface="Arial" panose="020B0604020202020204" pitchFamily="34" charset="0"/>
              <a:ea typeface="方正大黑简体" charset="-122"/>
            </a:endParaRPr>
          </a:p>
        </p:txBody>
      </p:sp>
      <p:pic>
        <p:nvPicPr>
          <p:cNvPr id="50180" name="Picture 5" descr="fh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1638" y="339725"/>
            <a:ext cx="914400" cy="914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0181" name="Rectangle 16"/>
          <p:cNvSpPr>
            <a:spLocks noGrp="1"/>
          </p:cNvSpPr>
          <p:nvPr/>
        </p:nvSpPr>
        <p:spPr>
          <a:xfrm>
            <a:off x="512763" y="6503988"/>
            <a:ext cx="8012112" cy="354012"/>
          </a:xfrm>
          <a:prstGeom prst="rect">
            <a:avLst/>
          </a:prstGeom>
          <a:noFill/>
          <a:ln w="9525">
            <a:noFill/>
          </a:ln>
        </p:spPr>
        <p:txBody>
          <a:bodyPr lIns="90170" tIns="46990" rIns="90170" bIns="46990" anchor="t"/>
          <a:lstStyle/>
          <a:p>
            <a:pPr lvl="0" indent="0" algn="ctr">
              <a:lnSpc>
                <a:spcPct val="80000"/>
              </a:lnSpc>
              <a:spcBef>
                <a:spcPct val="80000"/>
              </a:spcBef>
            </a:pPr>
            <a:r>
              <a:rPr lang="zh-CN" altLang="en-US" sz="2000" dirty="0">
                <a:solidFill>
                  <a:srgbClr val="FFFF00"/>
                </a:solidFill>
                <a:latin typeface="Arial" panose="020B0604020202020204" pitchFamily="34" charset="0"/>
                <a:ea typeface="方正美黑简体" charset="-122"/>
              </a:rPr>
              <a:t>榆林市中级人民法院举报电话：0912-3260553       </a:t>
            </a:r>
          </a:p>
        </p:txBody>
      </p:sp>
      <p:sp>
        <p:nvSpPr>
          <p:cNvPr id="50182" name="Rectangle 4"/>
          <p:cNvSpPr/>
          <p:nvPr/>
        </p:nvSpPr>
        <p:spPr>
          <a:xfrm>
            <a:off x="5216525" y="1430338"/>
            <a:ext cx="2274888" cy="2841625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lstStyle/>
          <a:p>
            <a:pPr lvl="0" indent="0"/>
            <a:endParaRPr lang="zh-CN" altLang="en-US" sz="1200" dirty="0">
              <a:latin typeface="Arial" panose="020B0604020202020204" pitchFamily="34" charset="0"/>
              <a:ea typeface="方正大黑简体" charset="-122"/>
            </a:endParaRPr>
          </a:p>
        </p:txBody>
      </p:sp>
      <p:sp>
        <p:nvSpPr>
          <p:cNvPr id="50183" name="Rectangle 3"/>
          <p:cNvSpPr txBox="1"/>
          <p:nvPr/>
        </p:nvSpPr>
        <p:spPr>
          <a:xfrm>
            <a:off x="5121275" y="4271963"/>
            <a:ext cx="2903538" cy="1928812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 algn="just">
              <a:lnSpc>
                <a:spcPts val="2000"/>
              </a:lnSpc>
              <a:spcBef>
                <a:spcPct val="80000"/>
              </a:spcBef>
            </a:pP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执行法院</a:t>
            </a:r>
            <a:r>
              <a:rPr lang="zh-CN" altLang="en-US" sz="1200" dirty="0" smtClean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：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神木县人民法院</a:t>
            </a:r>
            <a:endParaRPr lang="zh-CN" altLang="en-US" sz="1200" dirty="0">
              <a:solidFill>
                <a:schemeClr val="bg1"/>
              </a:solidFill>
              <a:latin typeface="Arial" panose="020B0604020202020204" pitchFamily="34" charset="0"/>
              <a:ea typeface="方正大黑简体" charset="-122"/>
            </a:endParaRPr>
          </a:p>
          <a:p>
            <a:pPr lvl="0" algn="just">
              <a:lnSpc>
                <a:spcPts val="2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被执行人姓名</a:t>
            </a:r>
            <a:r>
              <a:rPr lang="en-US" altLang="zh-CN" sz="1200" dirty="0" smtClean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:</a:t>
            </a:r>
            <a:r>
              <a:rPr lang="zh-CN" altLang="en-US" b="1" dirty="0" smtClean="0">
                <a:solidFill>
                  <a:srgbClr val="92D050"/>
                </a:solidFill>
              </a:rPr>
              <a:t>赵玉光</a:t>
            </a:r>
            <a:endParaRPr lang="zh-CN" altLang="en-US" b="1" dirty="0">
              <a:solidFill>
                <a:srgbClr val="92D05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lvl="0" indent="0" algn="just">
              <a:lnSpc>
                <a:spcPts val="2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身份证号码：</a:t>
            </a:r>
            <a:endParaRPr lang="en-US" altLang="zh-CN" sz="1200" dirty="0">
              <a:solidFill>
                <a:schemeClr val="bg1"/>
              </a:solidFill>
              <a:latin typeface="Arial" panose="020B0604020202020204" pitchFamily="34" charset="0"/>
              <a:ea typeface="方正大黑简体" charset="-122"/>
            </a:endParaRPr>
          </a:p>
          <a:p>
            <a:pPr lvl="0" algn="just">
              <a:lnSpc>
                <a:spcPts val="2000"/>
              </a:lnSpc>
            </a:pPr>
            <a:r>
              <a:rPr lang="en-US" altLang="zh-CN" sz="1200" dirty="0" smtClean="0">
                <a:solidFill>
                  <a:schemeClr val="bg1"/>
                </a:solidFill>
              </a:rPr>
              <a:t>6127221974</a:t>
            </a:r>
            <a:r>
              <a:rPr lang="en-US" sz="1200" dirty="0">
                <a:solidFill>
                  <a:schemeClr val="bg1"/>
                </a:solidFill>
                <a:sym typeface="+mn-ea"/>
              </a:rPr>
              <a:t>****</a:t>
            </a:r>
            <a:r>
              <a:rPr lang="en-US" altLang="zh-CN" sz="1200" dirty="0" smtClean="0">
                <a:solidFill>
                  <a:schemeClr val="bg1"/>
                </a:solidFill>
              </a:rPr>
              <a:t>0277</a:t>
            </a:r>
          </a:p>
          <a:p>
            <a:pPr lvl="0" algn="just">
              <a:lnSpc>
                <a:spcPts val="2000"/>
              </a:lnSpc>
            </a:pPr>
            <a:r>
              <a:rPr lang="zh-CN" altLang="en-US" sz="1200" dirty="0" smtClean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户</a:t>
            </a: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籍所在地：陕西省榆林市神木县</a:t>
            </a:r>
            <a:endParaRPr lang="en-US" altLang="zh-CN" sz="1200" dirty="0">
              <a:solidFill>
                <a:schemeClr val="bg1"/>
              </a:solidFill>
              <a:latin typeface="Arial" panose="020B0604020202020204" pitchFamily="34" charset="0"/>
              <a:ea typeface="方正大黑简体" charset="-122"/>
            </a:endParaRPr>
          </a:p>
          <a:p>
            <a:pPr lvl="0" algn="just">
              <a:lnSpc>
                <a:spcPts val="2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执行标的</a:t>
            </a:r>
            <a:r>
              <a:rPr lang="zh-CN" altLang="en-US" sz="1200" dirty="0" smtClean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：</a:t>
            </a:r>
            <a:r>
              <a:rPr lang="en-US" altLang="zh-CN" sz="1200" dirty="0" smtClean="0">
                <a:solidFill>
                  <a:schemeClr val="bg1"/>
                </a:solidFill>
              </a:rPr>
              <a:t>130.857</a:t>
            </a:r>
            <a:r>
              <a:rPr lang="zh-CN" altLang="en-US" sz="1200" dirty="0" smtClean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万</a:t>
            </a: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元</a:t>
            </a:r>
          </a:p>
          <a:p>
            <a:pPr lvl="0" algn="just">
              <a:lnSpc>
                <a:spcPts val="2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执行案号</a:t>
            </a:r>
            <a:r>
              <a:rPr lang="en-US" altLang="zh-CN" sz="1200" dirty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:</a:t>
            </a: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r>
              <a:rPr lang="zh-CN" altLang="en-US" sz="1200" dirty="0" smtClean="0">
                <a:solidFill>
                  <a:schemeClr val="bg1"/>
                </a:solidFill>
              </a:rPr>
              <a:t>（</a:t>
            </a:r>
            <a:r>
              <a:rPr lang="en-US" altLang="zh-CN" sz="1200" dirty="0" smtClean="0">
                <a:solidFill>
                  <a:schemeClr val="bg1"/>
                </a:solidFill>
              </a:rPr>
              <a:t>2016</a:t>
            </a:r>
            <a:r>
              <a:rPr lang="zh-CN" altLang="en-US" sz="1200" dirty="0" smtClean="0">
                <a:solidFill>
                  <a:schemeClr val="bg1"/>
                </a:solidFill>
              </a:rPr>
              <a:t>）陕</a:t>
            </a:r>
            <a:r>
              <a:rPr lang="en-US" altLang="zh-CN" sz="1200" dirty="0" smtClean="0">
                <a:solidFill>
                  <a:schemeClr val="bg1"/>
                </a:solidFill>
              </a:rPr>
              <a:t>0821</a:t>
            </a:r>
            <a:r>
              <a:rPr lang="zh-CN" altLang="en-US" sz="1200" dirty="0" smtClean="0">
                <a:solidFill>
                  <a:schemeClr val="bg1"/>
                </a:solidFill>
              </a:rPr>
              <a:t>执</a:t>
            </a:r>
            <a:r>
              <a:rPr lang="en-US" altLang="zh-CN" sz="1200" dirty="0" smtClean="0">
                <a:solidFill>
                  <a:schemeClr val="bg1"/>
                </a:solidFill>
              </a:rPr>
              <a:t>637</a:t>
            </a:r>
            <a:r>
              <a:rPr lang="zh-CN" altLang="en-US" sz="1200" dirty="0" smtClean="0">
                <a:solidFill>
                  <a:schemeClr val="bg1"/>
                </a:solidFill>
              </a:rPr>
              <a:t>号</a:t>
            </a:r>
            <a:endParaRPr lang="zh-CN" altLang="en-US" sz="1200" dirty="0">
              <a:solidFill>
                <a:schemeClr val="bg1"/>
              </a:solidFill>
              <a:latin typeface="Arial" panose="020B0604020202020204" pitchFamily="34" charset="0"/>
              <a:ea typeface="方正大黑简体" charset="-122"/>
            </a:endParaRPr>
          </a:p>
        </p:txBody>
      </p:sp>
      <p:pic>
        <p:nvPicPr>
          <p:cNvPr id="9" name="图片 8" descr="刘志刚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30338" y="1430338"/>
            <a:ext cx="2366962" cy="2841625"/>
          </a:xfrm>
          <a:prstGeom prst="rect">
            <a:avLst/>
          </a:prstGeom>
        </p:spPr>
      </p:pic>
      <p:pic>
        <p:nvPicPr>
          <p:cNvPr id="10" name="图片 9" descr="赵玉光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16525" y="1430337"/>
            <a:ext cx="2274888" cy="2841626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2"/>
          <p:cNvSpPr>
            <a:spLocks noGrp="1"/>
          </p:cNvSpPr>
          <p:nvPr>
            <p:ph type="ctrTitle"/>
          </p:nvPr>
        </p:nvSpPr>
        <p:spPr>
          <a:xfrm>
            <a:off x="1598613" y="144463"/>
            <a:ext cx="7545387" cy="1349375"/>
          </a:xfrm>
        </p:spPr>
        <p:txBody>
          <a:bodyPr wrap="square" lIns="91440" tIns="45720" rIns="91440" bIns="45720" anchor="ctr"/>
          <a:lstStyle>
            <a:lvl1pPr lvl="0">
              <a:defRPr/>
            </a:lvl1pPr>
          </a:lstStyle>
          <a:p>
            <a:pPr lvl="0" eaLnBrk="1" hangingPunct="1"/>
            <a:r>
              <a:rPr lang="zh-CN" altLang="en-US" sz="2800" dirty="0">
                <a:solidFill>
                  <a:schemeClr val="bg1"/>
                </a:solidFill>
                <a:ea typeface="方正大黑简体" charset="-122"/>
              </a:rPr>
              <a:t>榆林市中级人民法院</a:t>
            </a:r>
            <a:r>
              <a:rPr lang="zh-CN" altLang="en-US" sz="2800" dirty="0" smtClean="0">
                <a:solidFill>
                  <a:schemeClr val="bg1"/>
                </a:solidFill>
                <a:ea typeface="方正大黑简体" charset="-122"/>
              </a:rPr>
              <a:t>第九批</a:t>
            </a:r>
            <a:r>
              <a:rPr lang="zh-CN" altLang="en-US" sz="2800" dirty="0">
                <a:solidFill>
                  <a:schemeClr val="bg1"/>
                </a:solidFill>
                <a:ea typeface="方正大黑简体" charset="-122"/>
              </a:rPr>
              <a:t>失信</a:t>
            </a:r>
            <a:r>
              <a:rPr lang="zh-CN" altLang="en-US" sz="2400" b="1" dirty="0">
                <a:solidFill>
                  <a:srgbClr val="FFFF00"/>
                </a:solidFill>
                <a:ea typeface="方正大黑简体" charset="-122"/>
              </a:rPr>
              <a:t>被 执 行 人 </a:t>
            </a:r>
            <a:r>
              <a:rPr lang="zh-CN" altLang="en-US" sz="2800" dirty="0">
                <a:solidFill>
                  <a:schemeClr val="bg1"/>
                </a:solidFill>
                <a:ea typeface="方正大黑简体" charset="-122"/>
              </a:rPr>
              <a:t>名单</a:t>
            </a:r>
            <a:r>
              <a:rPr lang="zh-CN" altLang="en-US" sz="3200" dirty="0">
                <a:solidFill>
                  <a:schemeClr val="bg1"/>
                </a:solidFill>
                <a:ea typeface="方正大黑简体" charset="-122"/>
              </a:rPr>
              <a:t/>
            </a:r>
            <a:br>
              <a:rPr lang="zh-CN" altLang="en-US" sz="3200" dirty="0">
                <a:solidFill>
                  <a:schemeClr val="bg1"/>
                </a:solidFill>
                <a:ea typeface="方正大黑简体" charset="-122"/>
              </a:rPr>
            </a:br>
            <a:r>
              <a:rPr lang="zh-CN" altLang="en-US" sz="2200" b="1" dirty="0">
                <a:solidFill>
                  <a:schemeClr val="folHlink"/>
                </a:solidFill>
                <a:ea typeface="仿宋" panose="02010609060101010101" pitchFamily="1" charset="-122"/>
              </a:rPr>
              <a:t>严厉打击老赖</a:t>
            </a:r>
            <a:r>
              <a:rPr lang="zh-CN" altLang="en-US" sz="2200" b="1" dirty="0">
                <a:solidFill>
                  <a:schemeClr val="folHlink"/>
                </a:solidFill>
                <a:latin typeface="仿宋" panose="02010609060101010101" pitchFamily="1" charset="-122"/>
                <a:ea typeface="仿宋" panose="02010609060101010101" pitchFamily="1" charset="-122"/>
              </a:rPr>
              <a:t>   </a:t>
            </a:r>
            <a:r>
              <a:rPr lang="en-US" altLang="zh-CN" sz="2200" b="1" dirty="0">
                <a:solidFill>
                  <a:schemeClr val="folHlink"/>
                </a:solidFill>
                <a:latin typeface="仿宋" panose="02010609060101010101" pitchFamily="1" charset="-122"/>
                <a:ea typeface="仿宋" panose="02010609060101010101" pitchFamily="1" charset="-122"/>
              </a:rPr>
              <a:t>           </a:t>
            </a:r>
            <a:r>
              <a:rPr lang="zh-CN" altLang="en-US" sz="2200" b="1" dirty="0">
                <a:solidFill>
                  <a:schemeClr val="folHlink"/>
                </a:solidFill>
                <a:latin typeface="仿宋" panose="02010609060101010101" pitchFamily="1" charset="-122"/>
                <a:ea typeface="仿宋" panose="02010609060101010101" pitchFamily="1" charset="-122"/>
              </a:rPr>
              <a:t>  重塑诚信榆林</a:t>
            </a:r>
          </a:p>
        </p:txBody>
      </p:sp>
      <p:sp>
        <p:nvSpPr>
          <p:cNvPr id="51202" name="Rectangle 3"/>
          <p:cNvSpPr>
            <a:spLocks noGrp="1"/>
          </p:cNvSpPr>
          <p:nvPr>
            <p:ph type="subTitle"/>
          </p:nvPr>
        </p:nvSpPr>
        <p:spPr>
          <a:xfrm>
            <a:off x="1316038" y="4271963"/>
            <a:ext cx="2903537" cy="1928812"/>
          </a:xfrm>
        </p:spPr>
        <p:txBody>
          <a:bodyPr wrap="square" lIns="91440" tIns="45720" rIns="91440" bIns="45720" anchor="t"/>
          <a:lstStyle>
            <a:lvl1pPr marL="0" lvl="0" indent="0" algn="ctr">
              <a:defRPr/>
            </a:lvl1pPr>
            <a:lvl2pPr marL="457200" lvl="1" indent="0" algn="ctr">
              <a:defRPr/>
            </a:lvl2pPr>
            <a:lvl3pPr marL="914400" lvl="2" indent="0" algn="ctr">
              <a:defRPr/>
            </a:lvl3pPr>
            <a:lvl4pPr marL="1371600" lvl="3" indent="0" algn="ctr">
              <a:defRPr/>
            </a:lvl4pPr>
            <a:lvl5pPr marL="1828800" lvl="4" indent="0" algn="ctr">
              <a:defRPr/>
            </a:lvl5pPr>
          </a:lstStyle>
          <a:p>
            <a:pPr lvl="0" algn="just" eaLnBrk="1" hangingPunct="1">
              <a:spcBef>
                <a:spcPct val="80000"/>
              </a:spcBef>
              <a:buNone/>
            </a:pPr>
            <a:r>
              <a:rPr lang="zh-CN" altLang="en-US" sz="1200" dirty="0">
                <a:solidFill>
                  <a:schemeClr val="bg1"/>
                </a:solidFill>
                <a:ea typeface="方正大黑简体" charset="-122"/>
              </a:rPr>
              <a:t>执行法院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：神木县人民法院</a:t>
            </a:r>
            <a:endParaRPr lang="zh-CN" altLang="en-US" sz="1200" dirty="0">
              <a:solidFill>
                <a:schemeClr val="bg1"/>
              </a:solidFill>
              <a:ea typeface="方正大黑简体" charset="-122"/>
            </a:endParaRPr>
          </a:p>
          <a:p>
            <a:pPr lvl="0" algn="just" eaLnBrk="1" hangingPunct="1">
              <a:buNone/>
            </a:pPr>
            <a:r>
              <a:rPr lang="zh-CN" altLang="en-US" sz="1200" dirty="0">
                <a:solidFill>
                  <a:schemeClr val="bg1"/>
                </a:solidFill>
                <a:ea typeface="方正大黑简体" charset="-122"/>
              </a:rPr>
              <a:t>被执行人姓名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：</a:t>
            </a:r>
            <a:r>
              <a:rPr lang="zh-CN" altLang="en-US" sz="1800" b="1" dirty="0" smtClean="0">
                <a:solidFill>
                  <a:srgbClr val="92D050"/>
                </a:solidFill>
              </a:rPr>
              <a:t>连建平</a:t>
            </a:r>
            <a:endParaRPr lang="zh-CN" altLang="en-US" sz="1200" b="1" dirty="0">
              <a:solidFill>
                <a:srgbClr val="92D050"/>
              </a:solidFill>
              <a:ea typeface="方正大黑简体" charset="-122"/>
            </a:endParaRPr>
          </a:p>
          <a:p>
            <a:pPr marL="0" lvl="0" indent="0" algn="just" eaLnBrk="1" hangingPunct="1">
              <a:buNone/>
            </a:pPr>
            <a:r>
              <a:rPr lang="zh-CN" altLang="en-US" sz="1200" dirty="0">
                <a:solidFill>
                  <a:schemeClr val="bg1"/>
                </a:solidFill>
                <a:ea typeface="方正大黑简体" charset="-122"/>
              </a:rPr>
              <a:t>身份证号码：</a:t>
            </a:r>
            <a:endParaRPr lang="en-US" altLang="zh-CN" sz="1200" dirty="0">
              <a:solidFill>
                <a:schemeClr val="bg1"/>
              </a:solidFill>
              <a:ea typeface="方正大黑简体" charset="-122"/>
            </a:endParaRPr>
          </a:p>
          <a:p>
            <a:pPr lvl="0" algn="just" eaLnBrk="1" hangingPunct="1">
              <a:buNone/>
            </a:pPr>
            <a:r>
              <a:rPr lang="en-US" altLang="zh-CN" sz="1200" dirty="0" smtClean="0">
                <a:solidFill>
                  <a:schemeClr val="bg1"/>
                </a:solidFill>
              </a:rPr>
              <a:t>6127221974</a:t>
            </a:r>
            <a:r>
              <a:rPr lang="en-US" sz="1200" dirty="0">
                <a:solidFill>
                  <a:schemeClr val="bg1"/>
                </a:solidFill>
                <a:sym typeface="+mn-ea"/>
              </a:rPr>
              <a:t>****</a:t>
            </a:r>
            <a:r>
              <a:rPr lang="en-US" altLang="zh-CN" sz="1200" dirty="0" smtClean="0">
                <a:solidFill>
                  <a:schemeClr val="bg1"/>
                </a:solidFill>
              </a:rPr>
              <a:t>4711</a:t>
            </a:r>
          </a:p>
          <a:p>
            <a:pPr lvl="0" algn="just" eaLnBrk="1" hangingPunct="1">
              <a:buNone/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户</a:t>
            </a:r>
            <a:r>
              <a:rPr lang="zh-CN" altLang="en-US" sz="1200" dirty="0">
                <a:solidFill>
                  <a:schemeClr val="bg1"/>
                </a:solidFill>
                <a:ea typeface="方正大黑简体" charset="-122"/>
              </a:rPr>
              <a:t>籍所在地：陕西省榆林市神木县</a:t>
            </a:r>
            <a:endParaRPr lang="en-US" altLang="zh-CN" sz="1200" dirty="0">
              <a:solidFill>
                <a:schemeClr val="bg1"/>
              </a:solidFill>
              <a:ea typeface="方正大黑简体" charset="-122"/>
            </a:endParaRPr>
          </a:p>
          <a:p>
            <a:pPr lvl="0" algn="just" eaLnBrk="1" hangingPunct="1">
              <a:buNone/>
            </a:pPr>
            <a:r>
              <a:rPr lang="zh-CN" altLang="en-US" sz="1200" dirty="0">
                <a:solidFill>
                  <a:schemeClr val="bg1"/>
                </a:solidFill>
                <a:ea typeface="方正大黑简体" charset="-122"/>
              </a:rPr>
              <a:t>执行标的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：</a:t>
            </a:r>
            <a:r>
              <a:rPr lang="en-US" altLang="zh-CN" sz="1200" dirty="0" smtClean="0">
                <a:solidFill>
                  <a:schemeClr val="bg1"/>
                </a:solidFill>
              </a:rPr>
              <a:t> 105.27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万</a:t>
            </a:r>
            <a:r>
              <a:rPr lang="zh-CN" altLang="en-US" sz="1200" dirty="0">
                <a:solidFill>
                  <a:schemeClr val="bg1"/>
                </a:solidFill>
                <a:ea typeface="方正大黑简体" charset="-122"/>
              </a:rPr>
              <a:t>元</a:t>
            </a:r>
          </a:p>
          <a:p>
            <a:pPr lvl="0" algn="just" eaLnBrk="1" hangingPunct="1">
              <a:buNone/>
            </a:pPr>
            <a:r>
              <a:rPr lang="zh-CN" altLang="en-US" sz="1200" dirty="0">
                <a:solidFill>
                  <a:schemeClr val="bg1"/>
                </a:solidFill>
                <a:ea typeface="方正大黑简体" charset="-122"/>
              </a:rPr>
              <a:t>执行案号</a:t>
            </a:r>
            <a:r>
              <a:rPr lang="en-US" altLang="zh-CN" sz="1200" dirty="0">
                <a:solidFill>
                  <a:schemeClr val="bg1"/>
                </a:solidFill>
                <a:ea typeface="方正大黑简体" charset="-122"/>
              </a:rPr>
              <a:t>:</a:t>
            </a:r>
            <a:r>
              <a:rPr lang="zh-CN" altLang="en-US" sz="1200" dirty="0">
                <a:solidFill>
                  <a:schemeClr val="bg1"/>
                </a:solidFill>
              </a:rPr>
              <a:t> </a:t>
            </a:r>
            <a:r>
              <a:rPr lang="zh-CN" altLang="en-US" sz="1200" dirty="0" smtClean="0">
                <a:solidFill>
                  <a:schemeClr val="bg1"/>
                </a:solidFill>
              </a:rPr>
              <a:t>（</a:t>
            </a:r>
            <a:r>
              <a:rPr lang="en-US" altLang="zh-CN" sz="1200" dirty="0" smtClean="0">
                <a:solidFill>
                  <a:schemeClr val="bg1"/>
                </a:solidFill>
              </a:rPr>
              <a:t>2015</a:t>
            </a:r>
            <a:r>
              <a:rPr lang="zh-CN" altLang="en-US" sz="1200" dirty="0" smtClean="0">
                <a:solidFill>
                  <a:schemeClr val="bg1"/>
                </a:solidFill>
              </a:rPr>
              <a:t>）神执字第</a:t>
            </a:r>
            <a:r>
              <a:rPr lang="en-US" altLang="zh-CN" sz="1200" dirty="0" smtClean="0">
                <a:solidFill>
                  <a:schemeClr val="bg1"/>
                </a:solidFill>
              </a:rPr>
              <a:t>00370</a:t>
            </a:r>
            <a:r>
              <a:rPr lang="zh-CN" altLang="en-US" sz="1200" dirty="0" smtClean="0">
                <a:solidFill>
                  <a:schemeClr val="bg1"/>
                </a:solidFill>
              </a:rPr>
              <a:t>号</a:t>
            </a:r>
            <a:endParaRPr lang="zh-CN" altLang="en-US" sz="1200" dirty="0">
              <a:solidFill>
                <a:schemeClr val="bg1"/>
              </a:solidFill>
              <a:ea typeface="方正大黑简体" charset="-122"/>
            </a:endParaRPr>
          </a:p>
        </p:txBody>
      </p:sp>
      <p:sp>
        <p:nvSpPr>
          <p:cNvPr id="51203" name="Rectangle 4"/>
          <p:cNvSpPr/>
          <p:nvPr/>
        </p:nvSpPr>
        <p:spPr>
          <a:xfrm>
            <a:off x="1430338" y="1439863"/>
            <a:ext cx="2366962" cy="28321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lstStyle/>
          <a:p>
            <a:pPr lvl="0" indent="0"/>
            <a:endParaRPr lang="zh-CN" altLang="en-US" sz="1200" dirty="0">
              <a:latin typeface="Arial" panose="020B0604020202020204" pitchFamily="34" charset="0"/>
              <a:ea typeface="方正大黑简体" charset="-122"/>
            </a:endParaRPr>
          </a:p>
        </p:txBody>
      </p:sp>
      <p:pic>
        <p:nvPicPr>
          <p:cNvPr id="51204" name="Picture 5" descr="fh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1638" y="339725"/>
            <a:ext cx="914400" cy="914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1205" name="Rectangle 16"/>
          <p:cNvSpPr>
            <a:spLocks noGrp="1"/>
          </p:cNvSpPr>
          <p:nvPr/>
        </p:nvSpPr>
        <p:spPr>
          <a:xfrm>
            <a:off x="512763" y="6503988"/>
            <a:ext cx="8012112" cy="354012"/>
          </a:xfrm>
          <a:prstGeom prst="rect">
            <a:avLst/>
          </a:prstGeom>
          <a:noFill/>
          <a:ln w="9525">
            <a:noFill/>
          </a:ln>
        </p:spPr>
        <p:txBody>
          <a:bodyPr lIns="90170" tIns="46990" rIns="90170" bIns="46990" anchor="t"/>
          <a:lstStyle/>
          <a:p>
            <a:pPr lvl="0" indent="0" algn="ctr">
              <a:lnSpc>
                <a:spcPct val="80000"/>
              </a:lnSpc>
              <a:spcBef>
                <a:spcPct val="80000"/>
              </a:spcBef>
            </a:pPr>
            <a:r>
              <a:rPr lang="zh-CN" altLang="en-US" sz="2000" dirty="0">
                <a:solidFill>
                  <a:srgbClr val="FFFF00"/>
                </a:solidFill>
                <a:latin typeface="Arial" panose="020B0604020202020204" pitchFamily="34" charset="0"/>
                <a:ea typeface="方正美黑简体" charset="-122"/>
              </a:rPr>
              <a:t>榆林市中级人民法院举报电话：0912-3260553       </a:t>
            </a:r>
          </a:p>
        </p:txBody>
      </p:sp>
      <p:sp>
        <p:nvSpPr>
          <p:cNvPr id="51206" name="Rectangle 4"/>
          <p:cNvSpPr/>
          <p:nvPr/>
        </p:nvSpPr>
        <p:spPr>
          <a:xfrm>
            <a:off x="5216525" y="1430338"/>
            <a:ext cx="2274888" cy="2841625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lstStyle/>
          <a:p>
            <a:pPr lvl="0" indent="0"/>
            <a:endParaRPr lang="zh-CN" altLang="en-US" sz="1200" dirty="0">
              <a:latin typeface="Arial" panose="020B0604020202020204" pitchFamily="34" charset="0"/>
              <a:ea typeface="方正大黑简体" charset="-122"/>
            </a:endParaRPr>
          </a:p>
        </p:txBody>
      </p:sp>
      <p:sp>
        <p:nvSpPr>
          <p:cNvPr id="51207" name="Rectangle 3"/>
          <p:cNvSpPr txBox="1"/>
          <p:nvPr/>
        </p:nvSpPr>
        <p:spPr>
          <a:xfrm>
            <a:off x="5121275" y="4271963"/>
            <a:ext cx="2903538" cy="1928812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 algn="just">
              <a:lnSpc>
                <a:spcPts val="2000"/>
              </a:lnSpc>
              <a:spcBef>
                <a:spcPct val="80000"/>
              </a:spcBef>
            </a:pP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执行法院</a:t>
            </a:r>
            <a:r>
              <a:rPr lang="zh-CN" altLang="en-US" sz="1200" dirty="0" smtClean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：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神木县人民法院</a:t>
            </a:r>
            <a:endParaRPr lang="zh-CN" altLang="en-US" sz="1200" dirty="0">
              <a:solidFill>
                <a:schemeClr val="bg1"/>
              </a:solidFill>
              <a:latin typeface="Arial" panose="020B0604020202020204" pitchFamily="34" charset="0"/>
              <a:ea typeface="方正大黑简体" charset="-122"/>
            </a:endParaRPr>
          </a:p>
          <a:p>
            <a:pPr lvl="0" algn="just">
              <a:lnSpc>
                <a:spcPts val="2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被执行人姓名</a:t>
            </a:r>
            <a:r>
              <a:rPr lang="en-US" altLang="zh-CN" sz="1200" dirty="0" smtClean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:</a:t>
            </a:r>
            <a:r>
              <a:rPr lang="zh-CN" altLang="en-US" b="1" dirty="0" smtClean="0">
                <a:solidFill>
                  <a:srgbClr val="92D050"/>
                </a:solidFill>
              </a:rPr>
              <a:t>乔粉粉</a:t>
            </a:r>
            <a:endParaRPr lang="zh-CN" altLang="en-US" b="1" dirty="0">
              <a:solidFill>
                <a:srgbClr val="92D05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lvl="0" indent="0" algn="just">
              <a:lnSpc>
                <a:spcPts val="2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身份证号码：</a:t>
            </a:r>
            <a:endParaRPr lang="en-US" altLang="zh-CN" sz="1200" dirty="0">
              <a:solidFill>
                <a:schemeClr val="bg1"/>
              </a:solidFill>
              <a:latin typeface="Arial" panose="020B0604020202020204" pitchFamily="34" charset="0"/>
              <a:ea typeface="方正大黑简体" charset="-122"/>
            </a:endParaRPr>
          </a:p>
          <a:p>
            <a:pPr lvl="0" algn="just">
              <a:lnSpc>
                <a:spcPts val="2000"/>
              </a:lnSpc>
            </a:pPr>
            <a:r>
              <a:rPr lang="en-US" altLang="zh-CN" sz="1200" dirty="0" smtClean="0">
                <a:solidFill>
                  <a:schemeClr val="bg1"/>
                </a:solidFill>
              </a:rPr>
              <a:t>6127221976</a:t>
            </a:r>
            <a:r>
              <a:rPr lang="en-US" sz="1200" dirty="0">
                <a:solidFill>
                  <a:schemeClr val="bg1"/>
                </a:solidFill>
                <a:sym typeface="+mn-ea"/>
              </a:rPr>
              <a:t>****</a:t>
            </a:r>
            <a:r>
              <a:rPr lang="en-US" altLang="zh-CN" sz="1200" dirty="0" smtClean="0">
                <a:solidFill>
                  <a:schemeClr val="bg1"/>
                </a:solidFill>
              </a:rPr>
              <a:t>4563</a:t>
            </a:r>
          </a:p>
          <a:p>
            <a:pPr lvl="0" algn="just">
              <a:lnSpc>
                <a:spcPts val="2000"/>
              </a:lnSpc>
            </a:pPr>
            <a:r>
              <a:rPr lang="zh-CN" altLang="en-US" sz="1200" dirty="0" smtClean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户</a:t>
            </a: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籍所在地：陕西省榆林市神木县</a:t>
            </a:r>
            <a:endParaRPr lang="en-US" altLang="zh-CN" sz="1200" dirty="0">
              <a:solidFill>
                <a:schemeClr val="bg1"/>
              </a:solidFill>
              <a:latin typeface="Arial" panose="020B0604020202020204" pitchFamily="34" charset="0"/>
              <a:ea typeface="方正大黑简体" charset="-122"/>
            </a:endParaRPr>
          </a:p>
          <a:p>
            <a:pPr lvl="0" algn="just">
              <a:lnSpc>
                <a:spcPts val="2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执行标的</a:t>
            </a:r>
            <a:r>
              <a:rPr lang="zh-CN" altLang="en-US" sz="1200" dirty="0" smtClean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：</a:t>
            </a:r>
            <a:r>
              <a:rPr lang="en-US" altLang="zh-CN" sz="1200" dirty="0" smtClean="0">
                <a:solidFill>
                  <a:schemeClr val="bg1"/>
                </a:solidFill>
              </a:rPr>
              <a:t> 105.27</a:t>
            </a:r>
            <a:r>
              <a:rPr lang="zh-CN" altLang="en-US" sz="1200" dirty="0" smtClean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万</a:t>
            </a: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元</a:t>
            </a:r>
          </a:p>
          <a:p>
            <a:pPr lvl="0" algn="just">
              <a:lnSpc>
                <a:spcPts val="2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执行案号</a:t>
            </a:r>
            <a:r>
              <a:rPr lang="en-US" altLang="zh-CN" sz="1200" dirty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:</a:t>
            </a: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r>
              <a:rPr lang="zh-CN" altLang="en-US" sz="1200" dirty="0" smtClean="0">
                <a:solidFill>
                  <a:schemeClr val="bg1"/>
                </a:solidFill>
              </a:rPr>
              <a:t>（</a:t>
            </a:r>
            <a:r>
              <a:rPr lang="en-US" altLang="zh-CN" sz="1200" dirty="0" smtClean="0">
                <a:solidFill>
                  <a:schemeClr val="bg1"/>
                </a:solidFill>
              </a:rPr>
              <a:t>2015</a:t>
            </a:r>
            <a:r>
              <a:rPr lang="zh-CN" altLang="en-US" sz="1200" dirty="0" smtClean="0">
                <a:solidFill>
                  <a:schemeClr val="bg1"/>
                </a:solidFill>
              </a:rPr>
              <a:t>）神执字第</a:t>
            </a:r>
            <a:r>
              <a:rPr lang="en-US" altLang="zh-CN" sz="1200" dirty="0" smtClean="0">
                <a:solidFill>
                  <a:schemeClr val="bg1"/>
                </a:solidFill>
              </a:rPr>
              <a:t>00370</a:t>
            </a:r>
            <a:r>
              <a:rPr lang="zh-CN" altLang="en-US" sz="1200" dirty="0" smtClean="0">
                <a:solidFill>
                  <a:schemeClr val="bg1"/>
                </a:solidFill>
              </a:rPr>
              <a:t>号</a:t>
            </a:r>
            <a:endParaRPr lang="zh-CN" altLang="en-US" sz="1200" dirty="0">
              <a:solidFill>
                <a:schemeClr val="bg1"/>
              </a:solidFill>
              <a:latin typeface="Arial" panose="020B0604020202020204" pitchFamily="34" charset="0"/>
              <a:ea typeface="方正大黑简体" charset="-122"/>
            </a:endParaRPr>
          </a:p>
        </p:txBody>
      </p:sp>
      <p:pic>
        <p:nvPicPr>
          <p:cNvPr id="9" name="图片 8" descr="连建平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30338" y="1439863"/>
            <a:ext cx="2366962" cy="2832100"/>
          </a:xfrm>
          <a:prstGeom prst="rect">
            <a:avLst/>
          </a:prstGeom>
        </p:spPr>
      </p:pic>
      <p:pic>
        <p:nvPicPr>
          <p:cNvPr id="10" name="图片 9" descr="乔粉粉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16525" y="1439862"/>
            <a:ext cx="2274888" cy="2832101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2"/>
          <p:cNvSpPr>
            <a:spLocks noGrp="1"/>
          </p:cNvSpPr>
          <p:nvPr>
            <p:ph type="ctrTitle"/>
          </p:nvPr>
        </p:nvSpPr>
        <p:spPr>
          <a:xfrm>
            <a:off x="1598613" y="144463"/>
            <a:ext cx="7545387" cy="1349375"/>
          </a:xfrm>
        </p:spPr>
        <p:txBody>
          <a:bodyPr wrap="square" lIns="91440" tIns="45720" rIns="91440" bIns="45720" anchor="ctr"/>
          <a:lstStyle>
            <a:lvl1pPr lvl="0">
              <a:defRPr/>
            </a:lvl1pPr>
          </a:lstStyle>
          <a:p>
            <a:pPr lvl="0" eaLnBrk="1" hangingPunct="1"/>
            <a:r>
              <a:rPr lang="zh-CN" altLang="en-US" sz="2800" dirty="0">
                <a:solidFill>
                  <a:schemeClr val="bg1"/>
                </a:solidFill>
                <a:ea typeface="方正大黑简体" charset="-122"/>
              </a:rPr>
              <a:t>榆林市中级人民法院</a:t>
            </a:r>
            <a:r>
              <a:rPr lang="zh-CN" altLang="en-US" sz="2800" dirty="0" smtClean="0">
                <a:solidFill>
                  <a:schemeClr val="bg1"/>
                </a:solidFill>
                <a:ea typeface="方正大黑简体" charset="-122"/>
              </a:rPr>
              <a:t>第九批</a:t>
            </a:r>
            <a:r>
              <a:rPr lang="zh-CN" altLang="en-US" sz="2800" dirty="0">
                <a:solidFill>
                  <a:schemeClr val="bg1"/>
                </a:solidFill>
                <a:ea typeface="方正大黑简体" charset="-122"/>
              </a:rPr>
              <a:t>失信</a:t>
            </a:r>
            <a:r>
              <a:rPr lang="zh-CN" altLang="en-US" sz="2400" b="1" dirty="0">
                <a:solidFill>
                  <a:srgbClr val="FFFF00"/>
                </a:solidFill>
                <a:ea typeface="方正大黑简体" charset="-122"/>
              </a:rPr>
              <a:t>被 执 行 人 </a:t>
            </a:r>
            <a:r>
              <a:rPr lang="zh-CN" altLang="en-US" sz="2800" dirty="0">
                <a:solidFill>
                  <a:schemeClr val="bg1"/>
                </a:solidFill>
                <a:ea typeface="方正大黑简体" charset="-122"/>
              </a:rPr>
              <a:t>名单</a:t>
            </a:r>
            <a:r>
              <a:rPr lang="zh-CN" altLang="en-US" sz="3200" dirty="0">
                <a:solidFill>
                  <a:schemeClr val="bg1"/>
                </a:solidFill>
                <a:ea typeface="方正大黑简体" charset="-122"/>
              </a:rPr>
              <a:t/>
            </a:r>
            <a:br>
              <a:rPr lang="zh-CN" altLang="en-US" sz="3200" dirty="0">
                <a:solidFill>
                  <a:schemeClr val="bg1"/>
                </a:solidFill>
                <a:ea typeface="方正大黑简体" charset="-122"/>
              </a:rPr>
            </a:br>
            <a:r>
              <a:rPr lang="zh-CN" altLang="en-US" sz="2200" b="1" dirty="0">
                <a:solidFill>
                  <a:schemeClr val="folHlink"/>
                </a:solidFill>
                <a:ea typeface="仿宋" panose="02010609060101010101" pitchFamily="1" charset="-122"/>
              </a:rPr>
              <a:t>严厉打击老赖</a:t>
            </a:r>
            <a:r>
              <a:rPr lang="zh-CN" altLang="en-US" sz="2200" b="1" dirty="0">
                <a:solidFill>
                  <a:schemeClr val="folHlink"/>
                </a:solidFill>
                <a:latin typeface="仿宋" panose="02010609060101010101" pitchFamily="1" charset="-122"/>
                <a:ea typeface="仿宋" panose="02010609060101010101" pitchFamily="1" charset="-122"/>
              </a:rPr>
              <a:t>   </a:t>
            </a:r>
            <a:r>
              <a:rPr lang="en-US" altLang="zh-CN" sz="2200" b="1" dirty="0">
                <a:solidFill>
                  <a:schemeClr val="folHlink"/>
                </a:solidFill>
                <a:latin typeface="仿宋" panose="02010609060101010101" pitchFamily="1" charset="-122"/>
                <a:ea typeface="仿宋" panose="02010609060101010101" pitchFamily="1" charset="-122"/>
              </a:rPr>
              <a:t>           </a:t>
            </a:r>
            <a:r>
              <a:rPr lang="zh-CN" altLang="en-US" sz="2200" b="1" dirty="0">
                <a:solidFill>
                  <a:schemeClr val="folHlink"/>
                </a:solidFill>
                <a:latin typeface="仿宋" panose="02010609060101010101" pitchFamily="1" charset="-122"/>
                <a:ea typeface="仿宋" panose="02010609060101010101" pitchFamily="1" charset="-122"/>
              </a:rPr>
              <a:t>  重塑诚信榆林</a:t>
            </a:r>
          </a:p>
        </p:txBody>
      </p:sp>
      <p:sp>
        <p:nvSpPr>
          <p:cNvPr id="52226" name="Rectangle 3"/>
          <p:cNvSpPr>
            <a:spLocks noGrp="1"/>
          </p:cNvSpPr>
          <p:nvPr>
            <p:ph type="subTitle"/>
          </p:nvPr>
        </p:nvSpPr>
        <p:spPr>
          <a:xfrm>
            <a:off x="1316038" y="4271963"/>
            <a:ext cx="2903537" cy="1928812"/>
          </a:xfrm>
        </p:spPr>
        <p:txBody>
          <a:bodyPr wrap="square" lIns="91440" tIns="45720" rIns="91440" bIns="45720" anchor="t"/>
          <a:lstStyle>
            <a:lvl1pPr marL="0" lvl="0" indent="0" algn="ctr">
              <a:defRPr/>
            </a:lvl1pPr>
            <a:lvl2pPr marL="457200" lvl="1" indent="0" algn="ctr">
              <a:defRPr/>
            </a:lvl2pPr>
            <a:lvl3pPr marL="914400" lvl="2" indent="0" algn="ctr">
              <a:defRPr/>
            </a:lvl3pPr>
            <a:lvl4pPr marL="1371600" lvl="3" indent="0" algn="ctr">
              <a:defRPr/>
            </a:lvl4pPr>
            <a:lvl5pPr marL="1828800" lvl="4" indent="0" algn="ctr">
              <a:defRPr/>
            </a:lvl5pPr>
          </a:lstStyle>
          <a:p>
            <a:pPr lvl="0" algn="just" eaLnBrk="1" hangingPunct="1">
              <a:spcBef>
                <a:spcPct val="80000"/>
              </a:spcBef>
              <a:buNone/>
            </a:pPr>
            <a:r>
              <a:rPr lang="zh-CN" altLang="en-US" sz="1200" dirty="0">
                <a:solidFill>
                  <a:schemeClr val="bg1"/>
                </a:solidFill>
                <a:ea typeface="方正大黑简体" charset="-122"/>
              </a:rPr>
              <a:t>执行法院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：神木县人民法院</a:t>
            </a:r>
            <a:endParaRPr lang="zh-CN" altLang="en-US" sz="1200" dirty="0">
              <a:solidFill>
                <a:schemeClr val="bg1"/>
              </a:solidFill>
              <a:ea typeface="方正大黑简体" charset="-122"/>
            </a:endParaRPr>
          </a:p>
          <a:p>
            <a:pPr lvl="0" algn="just" eaLnBrk="1" hangingPunct="1">
              <a:buNone/>
            </a:pPr>
            <a:r>
              <a:rPr lang="zh-CN" altLang="en-US" sz="1200" dirty="0">
                <a:solidFill>
                  <a:schemeClr val="bg1"/>
                </a:solidFill>
                <a:ea typeface="方正大黑简体" charset="-122"/>
              </a:rPr>
              <a:t>被执行人姓名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：</a:t>
            </a:r>
            <a:r>
              <a:rPr lang="zh-CN" altLang="en-US" sz="1800" b="1" dirty="0" smtClean="0">
                <a:solidFill>
                  <a:srgbClr val="92D050"/>
                </a:solidFill>
              </a:rPr>
              <a:t>高建军</a:t>
            </a:r>
            <a:endParaRPr lang="zh-CN" altLang="en-US" sz="1200" b="1" dirty="0">
              <a:solidFill>
                <a:srgbClr val="92D050"/>
              </a:solidFill>
              <a:ea typeface="方正大黑简体" charset="-122"/>
            </a:endParaRPr>
          </a:p>
          <a:p>
            <a:pPr marL="0" lvl="0" indent="0" algn="just" eaLnBrk="1" hangingPunct="1">
              <a:buNone/>
            </a:pPr>
            <a:r>
              <a:rPr lang="zh-CN" altLang="en-US" sz="1200" dirty="0">
                <a:solidFill>
                  <a:schemeClr val="bg1"/>
                </a:solidFill>
                <a:ea typeface="方正大黑简体" charset="-122"/>
              </a:rPr>
              <a:t>身份证号码：</a:t>
            </a:r>
            <a:endParaRPr lang="en-US" altLang="zh-CN" sz="1200" dirty="0">
              <a:solidFill>
                <a:schemeClr val="bg1"/>
              </a:solidFill>
              <a:ea typeface="方正大黑简体" charset="-122"/>
            </a:endParaRPr>
          </a:p>
          <a:p>
            <a:pPr lvl="0" algn="just" eaLnBrk="1" hangingPunct="1">
              <a:buNone/>
            </a:pPr>
            <a:r>
              <a:rPr lang="en-US" altLang="zh-CN" sz="1200" dirty="0" smtClean="0">
                <a:solidFill>
                  <a:schemeClr val="bg1"/>
                </a:solidFill>
              </a:rPr>
              <a:t>6127221989</a:t>
            </a:r>
            <a:r>
              <a:rPr lang="en-US" sz="1200" dirty="0">
                <a:solidFill>
                  <a:schemeClr val="bg1"/>
                </a:solidFill>
                <a:sym typeface="+mn-ea"/>
              </a:rPr>
              <a:t>****</a:t>
            </a:r>
            <a:r>
              <a:rPr lang="en-US" altLang="zh-CN" sz="1200" dirty="0" smtClean="0">
                <a:solidFill>
                  <a:schemeClr val="bg1"/>
                </a:solidFill>
              </a:rPr>
              <a:t>3014</a:t>
            </a:r>
          </a:p>
          <a:p>
            <a:pPr lvl="0" algn="just" eaLnBrk="1" hangingPunct="1">
              <a:buNone/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户</a:t>
            </a:r>
            <a:r>
              <a:rPr lang="zh-CN" altLang="en-US" sz="1200" dirty="0">
                <a:solidFill>
                  <a:schemeClr val="bg1"/>
                </a:solidFill>
                <a:ea typeface="方正大黑简体" charset="-122"/>
              </a:rPr>
              <a:t>籍所在地：陕西省榆林市神木县</a:t>
            </a:r>
            <a:endParaRPr lang="en-US" altLang="zh-CN" sz="1200" dirty="0">
              <a:solidFill>
                <a:schemeClr val="bg1"/>
              </a:solidFill>
              <a:ea typeface="方正大黑简体" charset="-122"/>
            </a:endParaRPr>
          </a:p>
          <a:p>
            <a:pPr lvl="0" algn="just" eaLnBrk="1" hangingPunct="1">
              <a:buNone/>
            </a:pPr>
            <a:r>
              <a:rPr lang="zh-CN" altLang="en-US" sz="1200" dirty="0">
                <a:solidFill>
                  <a:schemeClr val="bg1"/>
                </a:solidFill>
                <a:ea typeface="方正大黑简体" charset="-122"/>
              </a:rPr>
              <a:t>执行标的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：</a:t>
            </a:r>
            <a:r>
              <a:rPr lang="en-US" altLang="zh-CN" sz="1200" dirty="0" smtClean="0">
                <a:solidFill>
                  <a:schemeClr val="bg1"/>
                </a:solidFill>
              </a:rPr>
              <a:t> 112.01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万</a:t>
            </a:r>
            <a:r>
              <a:rPr lang="zh-CN" altLang="en-US" sz="1200" dirty="0">
                <a:solidFill>
                  <a:schemeClr val="bg1"/>
                </a:solidFill>
                <a:ea typeface="方正大黑简体" charset="-122"/>
              </a:rPr>
              <a:t>元</a:t>
            </a:r>
          </a:p>
          <a:p>
            <a:pPr lvl="0" algn="just" eaLnBrk="1" hangingPunct="1">
              <a:buNone/>
            </a:pPr>
            <a:r>
              <a:rPr lang="zh-CN" altLang="en-US" sz="1200" dirty="0">
                <a:solidFill>
                  <a:schemeClr val="bg1"/>
                </a:solidFill>
                <a:ea typeface="方正大黑简体" charset="-122"/>
              </a:rPr>
              <a:t>执行案号</a:t>
            </a:r>
            <a:r>
              <a:rPr lang="en-US" altLang="zh-CN" sz="1200" dirty="0">
                <a:solidFill>
                  <a:schemeClr val="bg1"/>
                </a:solidFill>
                <a:ea typeface="方正大黑简体" charset="-122"/>
              </a:rPr>
              <a:t>:</a:t>
            </a:r>
            <a:r>
              <a:rPr lang="zh-CN" altLang="en-US" sz="1200" dirty="0">
                <a:solidFill>
                  <a:schemeClr val="bg1"/>
                </a:solidFill>
              </a:rPr>
              <a:t> </a:t>
            </a:r>
            <a:r>
              <a:rPr lang="zh-CN" altLang="en-US" sz="1200" dirty="0" smtClean="0">
                <a:solidFill>
                  <a:schemeClr val="bg1"/>
                </a:solidFill>
              </a:rPr>
              <a:t>（</a:t>
            </a:r>
            <a:r>
              <a:rPr lang="en-US" altLang="zh-CN" sz="1200" dirty="0" smtClean="0">
                <a:solidFill>
                  <a:schemeClr val="bg1"/>
                </a:solidFill>
              </a:rPr>
              <a:t>2014</a:t>
            </a:r>
            <a:r>
              <a:rPr lang="zh-CN" altLang="en-US" sz="1200" dirty="0" smtClean="0">
                <a:solidFill>
                  <a:schemeClr val="bg1"/>
                </a:solidFill>
              </a:rPr>
              <a:t>）神执字第</a:t>
            </a:r>
            <a:r>
              <a:rPr lang="en-US" altLang="zh-CN" sz="1200" dirty="0" smtClean="0">
                <a:solidFill>
                  <a:schemeClr val="bg1"/>
                </a:solidFill>
              </a:rPr>
              <a:t>05484</a:t>
            </a:r>
            <a:r>
              <a:rPr lang="zh-CN" altLang="en-US" sz="1200" dirty="0" smtClean="0">
                <a:solidFill>
                  <a:schemeClr val="bg1"/>
                </a:solidFill>
              </a:rPr>
              <a:t>号</a:t>
            </a:r>
            <a:endParaRPr lang="zh-CN" altLang="en-US" sz="1200" dirty="0">
              <a:solidFill>
                <a:schemeClr val="bg1"/>
              </a:solidFill>
              <a:ea typeface="方正大黑简体" charset="-122"/>
            </a:endParaRPr>
          </a:p>
        </p:txBody>
      </p:sp>
      <p:sp>
        <p:nvSpPr>
          <p:cNvPr id="52227" name="Rectangle 4"/>
          <p:cNvSpPr/>
          <p:nvPr/>
        </p:nvSpPr>
        <p:spPr>
          <a:xfrm>
            <a:off x="1430338" y="1439863"/>
            <a:ext cx="2366962" cy="28321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lstStyle/>
          <a:p>
            <a:pPr lvl="0" indent="0"/>
            <a:endParaRPr lang="zh-CN" altLang="en-US" sz="1200" dirty="0">
              <a:latin typeface="Arial" panose="020B0604020202020204" pitchFamily="34" charset="0"/>
              <a:ea typeface="方正大黑简体" charset="-122"/>
            </a:endParaRPr>
          </a:p>
        </p:txBody>
      </p:sp>
      <p:pic>
        <p:nvPicPr>
          <p:cNvPr id="52228" name="Picture 5" descr="fh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1638" y="339725"/>
            <a:ext cx="914400" cy="914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2229" name="Rectangle 16"/>
          <p:cNvSpPr>
            <a:spLocks noGrp="1"/>
          </p:cNvSpPr>
          <p:nvPr/>
        </p:nvSpPr>
        <p:spPr>
          <a:xfrm>
            <a:off x="512763" y="6503988"/>
            <a:ext cx="8012112" cy="354012"/>
          </a:xfrm>
          <a:prstGeom prst="rect">
            <a:avLst/>
          </a:prstGeom>
          <a:noFill/>
          <a:ln w="9525">
            <a:noFill/>
          </a:ln>
        </p:spPr>
        <p:txBody>
          <a:bodyPr lIns="90170" tIns="46990" rIns="90170" bIns="46990" anchor="t"/>
          <a:lstStyle/>
          <a:p>
            <a:pPr lvl="0" indent="0" algn="ctr">
              <a:lnSpc>
                <a:spcPct val="80000"/>
              </a:lnSpc>
              <a:spcBef>
                <a:spcPct val="80000"/>
              </a:spcBef>
            </a:pPr>
            <a:r>
              <a:rPr lang="zh-CN" altLang="en-US" sz="2000" dirty="0">
                <a:solidFill>
                  <a:srgbClr val="FFFF00"/>
                </a:solidFill>
                <a:latin typeface="Arial" panose="020B0604020202020204" pitchFamily="34" charset="0"/>
                <a:ea typeface="方正美黑简体" charset="-122"/>
              </a:rPr>
              <a:t>榆林市中级人民法院举报电话：0912-3260553       </a:t>
            </a:r>
          </a:p>
        </p:txBody>
      </p:sp>
      <p:sp>
        <p:nvSpPr>
          <p:cNvPr id="52230" name="Rectangle 4"/>
          <p:cNvSpPr/>
          <p:nvPr/>
        </p:nvSpPr>
        <p:spPr>
          <a:xfrm>
            <a:off x="5216525" y="1430338"/>
            <a:ext cx="2274888" cy="2841625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lstStyle/>
          <a:p>
            <a:pPr lvl="0" indent="0"/>
            <a:endParaRPr lang="zh-CN" altLang="en-US" sz="1200" dirty="0">
              <a:latin typeface="Arial" panose="020B0604020202020204" pitchFamily="34" charset="0"/>
              <a:ea typeface="方正大黑简体" charset="-122"/>
            </a:endParaRPr>
          </a:p>
        </p:txBody>
      </p:sp>
      <p:sp>
        <p:nvSpPr>
          <p:cNvPr id="52231" name="Rectangle 3"/>
          <p:cNvSpPr txBox="1"/>
          <p:nvPr/>
        </p:nvSpPr>
        <p:spPr>
          <a:xfrm>
            <a:off x="5121275" y="4271963"/>
            <a:ext cx="2903538" cy="1928812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 algn="just">
              <a:lnSpc>
                <a:spcPts val="2000"/>
              </a:lnSpc>
              <a:spcBef>
                <a:spcPct val="80000"/>
              </a:spcBef>
            </a:pP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执行法院</a:t>
            </a:r>
            <a:r>
              <a:rPr lang="zh-CN" altLang="en-US" sz="1200" dirty="0" smtClean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：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神木县人民法院</a:t>
            </a:r>
            <a:endParaRPr lang="zh-CN" altLang="en-US" sz="1200" dirty="0">
              <a:solidFill>
                <a:schemeClr val="bg1"/>
              </a:solidFill>
              <a:latin typeface="Arial" panose="020B0604020202020204" pitchFamily="34" charset="0"/>
              <a:ea typeface="方正大黑简体" charset="-122"/>
            </a:endParaRPr>
          </a:p>
          <a:p>
            <a:pPr lvl="0" algn="just">
              <a:lnSpc>
                <a:spcPts val="2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被执行人姓名</a:t>
            </a:r>
            <a:r>
              <a:rPr lang="en-US" altLang="zh-CN" sz="1200" dirty="0" smtClean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:</a:t>
            </a:r>
            <a:r>
              <a:rPr lang="zh-CN" altLang="en-US" b="1" dirty="0" smtClean="0">
                <a:solidFill>
                  <a:srgbClr val="92D050"/>
                </a:solidFill>
              </a:rPr>
              <a:t>刘艳</a:t>
            </a:r>
            <a:endParaRPr lang="zh-CN" altLang="en-US" b="1" dirty="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lvl="0" indent="0" algn="just">
              <a:lnSpc>
                <a:spcPts val="2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身份证号码：</a:t>
            </a:r>
            <a:endParaRPr lang="en-US" altLang="zh-CN" sz="1200" dirty="0">
              <a:solidFill>
                <a:schemeClr val="bg1"/>
              </a:solidFill>
              <a:latin typeface="Arial" panose="020B0604020202020204" pitchFamily="34" charset="0"/>
              <a:ea typeface="方正大黑简体" charset="-122"/>
            </a:endParaRPr>
          </a:p>
          <a:p>
            <a:pPr lvl="0" algn="just">
              <a:lnSpc>
                <a:spcPts val="2000"/>
              </a:lnSpc>
            </a:pPr>
            <a:r>
              <a:rPr lang="en-US" altLang="zh-CN" sz="1200" dirty="0" smtClean="0">
                <a:solidFill>
                  <a:schemeClr val="bg1"/>
                </a:solidFill>
              </a:rPr>
              <a:t>6127221986</a:t>
            </a:r>
            <a:r>
              <a:rPr lang="en-US" sz="1200" dirty="0">
                <a:solidFill>
                  <a:schemeClr val="bg1"/>
                </a:solidFill>
                <a:sym typeface="+mn-ea"/>
              </a:rPr>
              <a:t>****</a:t>
            </a:r>
            <a:r>
              <a:rPr lang="en-US" altLang="zh-CN" sz="1200" dirty="0" smtClean="0">
                <a:solidFill>
                  <a:schemeClr val="bg1"/>
                </a:solidFill>
              </a:rPr>
              <a:t>3762</a:t>
            </a:r>
          </a:p>
          <a:p>
            <a:pPr lvl="0" algn="just">
              <a:lnSpc>
                <a:spcPts val="2000"/>
              </a:lnSpc>
            </a:pPr>
            <a:r>
              <a:rPr lang="zh-CN" altLang="en-US" sz="1200" dirty="0" smtClean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户</a:t>
            </a: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籍所在地：陕西省榆林市神木县</a:t>
            </a:r>
            <a:endParaRPr lang="en-US" altLang="zh-CN" sz="1200" dirty="0">
              <a:solidFill>
                <a:schemeClr val="bg1"/>
              </a:solidFill>
              <a:latin typeface="Arial" panose="020B0604020202020204" pitchFamily="34" charset="0"/>
              <a:ea typeface="方正大黑简体" charset="-122"/>
            </a:endParaRPr>
          </a:p>
          <a:p>
            <a:pPr lvl="0" algn="just">
              <a:lnSpc>
                <a:spcPts val="2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执行标的</a:t>
            </a:r>
            <a:r>
              <a:rPr lang="zh-CN" altLang="en-US" sz="1200" dirty="0" smtClean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：</a:t>
            </a:r>
            <a:r>
              <a:rPr lang="en-US" altLang="zh-CN" sz="1200" dirty="0" smtClean="0">
                <a:solidFill>
                  <a:schemeClr val="bg1"/>
                </a:solidFill>
              </a:rPr>
              <a:t> 112.01</a:t>
            </a:r>
            <a:r>
              <a:rPr lang="zh-CN" altLang="en-US" sz="1200" dirty="0" smtClean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万</a:t>
            </a: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元</a:t>
            </a:r>
          </a:p>
          <a:p>
            <a:pPr lvl="0" algn="just">
              <a:lnSpc>
                <a:spcPts val="2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执行案号</a:t>
            </a:r>
            <a:r>
              <a:rPr lang="en-US" altLang="zh-CN" sz="1200" dirty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:</a:t>
            </a: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r>
              <a:rPr lang="zh-CN" altLang="en-US" sz="1200" dirty="0" smtClean="0">
                <a:solidFill>
                  <a:schemeClr val="bg1"/>
                </a:solidFill>
              </a:rPr>
              <a:t>（</a:t>
            </a:r>
            <a:r>
              <a:rPr lang="en-US" altLang="zh-CN" sz="1200" dirty="0" smtClean="0">
                <a:solidFill>
                  <a:schemeClr val="bg1"/>
                </a:solidFill>
              </a:rPr>
              <a:t>2014</a:t>
            </a:r>
            <a:r>
              <a:rPr lang="zh-CN" altLang="en-US" sz="1200" dirty="0" smtClean="0">
                <a:solidFill>
                  <a:schemeClr val="bg1"/>
                </a:solidFill>
              </a:rPr>
              <a:t>）神执字第</a:t>
            </a:r>
            <a:r>
              <a:rPr lang="en-US" altLang="zh-CN" sz="1200" dirty="0" smtClean="0">
                <a:solidFill>
                  <a:schemeClr val="bg1"/>
                </a:solidFill>
              </a:rPr>
              <a:t>05484</a:t>
            </a:r>
            <a:r>
              <a:rPr lang="zh-CN" altLang="en-US" sz="1200" dirty="0" smtClean="0">
                <a:solidFill>
                  <a:schemeClr val="bg1"/>
                </a:solidFill>
              </a:rPr>
              <a:t>号</a:t>
            </a:r>
            <a:endParaRPr lang="zh-CN" altLang="en-US" sz="1200" dirty="0">
              <a:solidFill>
                <a:schemeClr val="bg1"/>
              </a:solidFill>
              <a:latin typeface="Arial" panose="020B0604020202020204" pitchFamily="34" charset="0"/>
              <a:ea typeface="方正大黑简体" charset="-122"/>
            </a:endParaRPr>
          </a:p>
        </p:txBody>
      </p:sp>
      <p:pic>
        <p:nvPicPr>
          <p:cNvPr id="10" name="图片 9" descr="刘艳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16525" y="1430337"/>
            <a:ext cx="2274888" cy="2841626"/>
          </a:xfrm>
          <a:prstGeom prst="rect">
            <a:avLst/>
          </a:prstGeom>
        </p:spPr>
      </p:pic>
      <p:pic>
        <p:nvPicPr>
          <p:cNvPr id="11" name="图片 10" descr="高建军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30338" y="1439863"/>
            <a:ext cx="2366962" cy="2832100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/>
          <p:cNvSpPr>
            <a:spLocks noGrp="1"/>
          </p:cNvSpPr>
          <p:nvPr>
            <p:ph type="ctrTitle"/>
          </p:nvPr>
        </p:nvSpPr>
        <p:spPr>
          <a:xfrm>
            <a:off x="1598613" y="144463"/>
            <a:ext cx="7545387" cy="1349375"/>
          </a:xfrm>
        </p:spPr>
        <p:txBody>
          <a:bodyPr wrap="square" lIns="91440" tIns="45720" rIns="91440" bIns="45720" anchor="ctr"/>
          <a:lstStyle>
            <a:lvl1pPr lvl="0">
              <a:defRPr/>
            </a:lvl1pPr>
          </a:lstStyle>
          <a:p>
            <a:pPr lvl="0" eaLnBrk="1" hangingPunct="1"/>
            <a:r>
              <a:rPr lang="zh-CN" altLang="en-US" sz="2800" dirty="0">
                <a:solidFill>
                  <a:schemeClr val="bg1"/>
                </a:solidFill>
                <a:ea typeface="方正大黑简体" charset="-122"/>
              </a:rPr>
              <a:t>榆林市中级人民法院</a:t>
            </a:r>
            <a:r>
              <a:rPr lang="zh-CN" altLang="en-US" sz="2800" dirty="0" smtClean="0">
                <a:solidFill>
                  <a:schemeClr val="bg1"/>
                </a:solidFill>
                <a:ea typeface="方正大黑简体" charset="-122"/>
              </a:rPr>
              <a:t>第九批</a:t>
            </a:r>
            <a:r>
              <a:rPr lang="zh-CN" altLang="en-US" sz="2800" dirty="0">
                <a:solidFill>
                  <a:schemeClr val="bg1"/>
                </a:solidFill>
                <a:ea typeface="方正大黑简体" charset="-122"/>
              </a:rPr>
              <a:t>失信</a:t>
            </a:r>
            <a:r>
              <a:rPr lang="zh-CN" altLang="en-US" sz="2400" b="1" dirty="0">
                <a:solidFill>
                  <a:srgbClr val="FFFF00"/>
                </a:solidFill>
                <a:ea typeface="方正大黑简体" charset="-122"/>
              </a:rPr>
              <a:t>被 执 行 人 </a:t>
            </a:r>
            <a:r>
              <a:rPr lang="zh-CN" altLang="en-US" sz="2800" dirty="0">
                <a:solidFill>
                  <a:schemeClr val="bg1"/>
                </a:solidFill>
                <a:ea typeface="方正大黑简体" charset="-122"/>
              </a:rPr>
              <a:t>名单</a:t>
            </a:r>
            <a:r>
              <a:rPr lang="zh-CN" altLang="en-US" sz="3200" dirty="0">
                <a:solidFill>
                  <a:schemeClr val="bg1"/>
                </a:solidFill>
                <a:ea typeface="方正大黑简体" charset="-122"/>
              </a:rPr>
              <a:t/>
            </a:r>
            <a:br>
              <a:rPr lang="zh-CN" altLang="en-US" sz="3200" dirty="0">
                <a:solidFill>
                  <a:schemeClr val="bg1"/>
                </a:solidFill>
                <a:ea typeface="方正大黑简体" charset="-122"/>
              </a:rPr>
            </a:br>
            <a:r>
              <a:rPr lang="zh-CN" altLang="en-US" sz="2200" b="1" dirty="0">
                <a:solidFill>
                  <a:schemeClr val="folHlink"/>
                </a:solidFill>
                <a:ea typeface="仿宋" panose="02010609060101010101" pitchFamily="1" charset="-122"/>
              </a:rPr>
              <a:t>严厉打击老赖</a:t>
            </a:r>
            <a:r>
              <a:rPr lang="zh-CN" altLang="en-US" sz="2200" b="1" dirty="0">
                <a:solidFill>
                  <a:schemeClr val="folHlink"/>
                </a:solidFill>
                <a:latin typeface="仿宋" panose="02010609060101010101" pitchFamily="1" charset="-122"/>
                <a:ea typeface="仿宋" panose="02010609060101010101" pitchFamily="1" charset="-122"/>
              </a:rPr>
              <a:t>   </a:t>
            </a:r>
            <a:r>
              <a:rPr lang="en-US" altLang="zh-CN" sz="2200" b="1" dirty="0">
                <a:solidFill>
                  <a:schemeClr val="folHlink"/>
                </a:solidFill>
                <a:latin typeface="仿宋" panose="02010609060101010101" pitchFamily="1" charset="-122"/>
                <a:ea typeface="仿宋" panose="02010609060101010101" pitchFamily="1" charset="-122"/>
              </a:rPr>
              <a:t>           </a:t>
            </a:r>
            <a:r>
              <a:rPr lang="zh-CN" altLang="en-US" sz="2200" b="1" dirty="0">
                <a:solidFill>
                  <a:schemeClr val="folHlink"/>
                </a:solidFill>
                <a:latin typeface="仿宋" panose="02010609060101010101" pitchFamily="1" charset="-122"/>
                <a:ea typeface="仿宋" panose="02010609060101010101" pitchFamily="1" charset="-122"/>
              </a:rPr>
              <a:t>  重塑诚信榆林</a:t>
            </a:r>
          </a:p>
        </p:txBody>
      </p:sp>
      <p:sp>
        <p:nvSpPr>
          <p:cNvPr id="53250" name="Rectangle 3"/>
          <p:cNvSpPr>
            <a:spLocks noGrp="1"/>
          </p:cNvSpPr>
          <p:nvPr>
            <p:ph type="subTitle"/>
          </p:nvPr>
        </p:nvSpPr>
        <p:spPr>
          <a:xfrm>
            <a:off x="1316038" y="4271963"/>
            <a:ext cx="2903537" cy="1928812"/>
          </a:xfrm>
        </p:spPr>
        <p:txBody>
          <a:bodyPr wrap="square" lIns="91440" tIns="45720" rIns="91440" bIns="45720" anchor="t"/>
          <a:lstStyle>
            <a:lvl1pPr marL="0" lvl="0" indent="0" algn="ctr">
              <a:defRPr/>
            </a:lvl1pPr>
            <a:lvl2pPr marL="457200" lvl="1" indent="0" algn="ctr">
              <a:defRPr/>
            </a:lvl2pPr>
            <a:lvl3pPr marL="914400" lvl="2" indent="0" algn="ctr">
              <a:defRPr/>
            </a:lvl3pPr>
            <a:lvl4pPr marL="1371600" lvl="3" indent="0" algn="ctr">
              <a:defRPr/>
            </a:lvl4pPr>
            <a:lvl5pPr marL="1828800" lvl="4" indent="0" algn="ctr">
              <a:defRPr/>
            </a:lvl5pPr>
          </a:lstStyle>
          <a:p>
            <a:pPr lvl="0" algn="just" eaLnBrk="1" hangingPunct="1">
              <a:spcBef>
                <a:spcPct val="80000"/>
              </a:spcBef>
              <a:buNone/>
            </a:pPr>
            <a:r>
              <a:rPr lang="zh-CN" altLang="en-US" sz="1200" dirty="0">
                <a:solidFill>
                  <a:schemeClr val="bg1"/>
                </a:solidFill>
                <a:ea typeface="方正大黑简体" charset="-122"/>
              </a:rPr>
              <a:t>执行法院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：神木县人民法院</a:t>
            </a:r>
            <a:endParaRPr lang="zh-CN" altLang="en-US" sz="1200" dirty="0">
              <a:solidFill>
                <a:schemeClr val="bg1"/>
              </a:solidFill>
              <a:ea typeface="方正大黑简体" charset="-122"/>
            </a:endParaRPr>
          </a:p>
          <a:p>
            <a:pPr lvl="0" algn="just" eaLnBrk="1" hangingPunct="1">
              <a:buNone/>
            </a:pPr>
            <a:r>
              <a:rPr lang="zh-CN" altLang="en-US" sz="1200" dirty="0">
                <a:solidFill>
                  <a:schemeClr val="bg1"/>
                </a:solidFill>
                <a:ea typeface="方正大黑简体" charset="-122"/>
              </a:rPr>
              <a:t>被执行人姓名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：</a:t>
            </a:r>
            <a:r>
              <a:rPr lang="zh-CN" altLang="en-US" sz="1800" b="1" dirty="0" smtClean="0">
                <a:solidFill>
                  <a:srgbClr val="92D050"/>
                </a:solidFill>
              </a:rPr>
              <a:t>刘国青</a:t>
            </a:r>
            <a:endParaRPr lang="zh-CN" altLang="en-US" sz="1200" b="1" dirty="0">
              <a:solidFill>
                <a:srgbClr val="92D050"/>
              </a:solidFill>
              <a:ea typeface="方正大黑简体" charset="-122"/>
            </a:endParaRPr>
          </a:p>
          <a:p>
            <a:pPr marL="0" lvl="0" indent="0" algn="just" eaLnBrk="1" hangingPunct="1">
              <a:buNone/>
            </a:pPr>
            <a:r>
              <a:rPr lang="zh-CN" altLang="en-US" sz="1200" dirty="0">
                <a:solidFill>
                  <a:schemeClr val="bg1"/>
                </a:solidFill>
                <a:ea typeface="方正大黑简体" charset="-122"/>
              </a:rPr>
              <a:t>身份证号码：</a:t>
            </a:r>
            <a:endParaRPr lang="en-US" altLang="zh-CN" sz="1200" dirty="0">
              <a:solidFill>
                <a:schemeClr val="bg1"/>
              </a:solidFill>
              <a:ea typeface="方正大黑简体" charset="-122"/>
            </a:endParaRPr>
          </a:p>
          <a:p>
            <a:pPr lvl="0" algn="just" eaLnBrk="1" hangingPunct="1">
              <a:buNone/>
            </a:pPr>
            <a:r>
              <a:rPr lang="en-US" altLang="zh-CN" sz="1200" dirty="0" smtClean="0">
                <a:solidFill>
                  <a:schemeClr val="bg1"/>
                </a:solidFill>
              </a:rPr>
              <a:t>6127221980</a:t>
            </a:r>
            <a:r>
              <a:rPr lang="en-US" sz="1200" dirty="0">
                <a:solidFill>
                  <a:schemeClr val="bg1"/>
                </a:solidFill>
                <a:sym typeface="+mn-ea"/>
              </a:rPr>
              <a:t>****</a:t>
            </a:r>
            <a:r>
              <a:rPr lang="en-US" altLang="zh-CN" sz="1200" dirty="0" smtClean="0">
                <a:solidFill>
                  <a:schemeClr val="bg1"/>
                </a:solidFill>
              </a:rPr>
              <a:t>0277</a:t>
            </a:r>
          </a:p>
          <a:p>
            <a:pPr lvl="0" algn="just" eaLnBrk="1" hangingPunct="1">
              <a:buNone/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户</a:t>
            </a:r>
            <a:r>
              <a:rPr lang="zh-CN" altLang="en-US" sz="1200" dirty="0">
                <a:solidFill>
                  <a:schemeClr val="bg1"/>
                </a:solidFill>
                <a:ea typeface="方正大黑简体" charset="-122"/>
              </a:rPr>
              <a:t>籍所在地：陕西省榆林市神木县</a:t>
            </a:r>
            <a:endParaRPr lang="en-US" altLang="zh-CN" sz="1200" dirty="0">
              <a:solidFill>
                <a:schemeClr val="bg1"/>
              </a:solidFill>
              <a:ea typeface="方正大黑简体" charset="-122"/>
            </a:endParaRPr>
          </a:p>
          <a:p>
            <a:pPr lvl="0" algn="just" eaLnBrk="1" hangingPunct="1">
              <a:buNone/>
            </a:pPr>
            <a:r>
              <a:rPr lang="zh-CN" altLang="en-US" sz="1200" dirty="0">
                <a:solidFill>
                  <a:schemeClr val="bg1"/>
                </a:solidFill>
                <a:ea typeface="方正大黑简体" charset="-122"/>
              </a:rPr>
              <a:t>执行标的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：</a:t>
            </a:r>
            <a:r>
              <a:rPr lang="en-US" altLang="zh-CN" sz="1200" dirty="0" smtClean="0">
                <a:solidFill>
                  <a:schemeClr val="bg1"/>
                </a:solidFill>
              </a:rPr>
              <a:t> 196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万</a:t>
            </a:r>
            <a:r>
              <a:rPr lang="zh-CN" altLang="en-US" sz="1200" dirty="0">
                <a:solidFill>
                  <a:schemeClr val="bg1"/>
                </a:solidFill>
                <a:ea typeface="方正大黑简体" charset="-122"/>
              </a:rPr>
              <a:t>元</a:t>
            </a:r>
          </a:p>
          <a:p>
            <a:pPr lvl="0" algn="just" eaLnBrk="1" hangingPunct="1">
              <a:buNone/>
            </a:pPr>
            <a:r>
              <a:rPr lang="zh-CN" altLang="en-US" sz="1200" dirty="0">
                <a:solidFill>
                  <a:schemeClr val="bg1"/>
                </a:solidFill>
                <a:ea typeface="方正大黑简体" charset="-122"/>
              </a:rPr>
              <a:t>执行案号</a:t>
            </a:r>
            <a:r>
              <a:rPr lang="en-US" altLang="zh-CN" sz="1200" dirty="0">
                <a:solidFill>
                  <a:schemeClr val="bg1"/>
                </a:solidFill>
                <a:ea typeface="方正大黑简体" charset="-122"/>
              </a:rPr>
              <a:t>:</a:t>
            </a:r>
            <a:r>
              <a:rPr lang="zh-CN" altLang="en-US" sz="1200" dirty="0">
                <a:solidFill>
                  <a:schemeClr val="bg1"/>
                </a:solidFill>
              </a:rPr>
              <a:t> </a:t>
            </a:r>
            <a:r>
              <a:rPr lang="zh-CN" altLang="en-US" sz="1200" dirty="0" smtClean="0">
                <a:solidFill>
                  <a:schemeClr val="bg1"/>
                </a:solidFill>
              </a:rPr>
              <a:t>（</a:t>
            </a:r>
            <a:r>
              <a:rPr lang="en-US" altLang="zh-CN" sz="1200" dirty="0" smtClean="0">
                <a:solidFill>
                  <a:schemeClr val="bg1"/>
                </a:solidFill>
              </a:rPr>
              <a:t>2016</a:t>
            </a:r>
            <a:r>
              <a:rPr lang="zh-CN" altLang="en-US" sz="1200" dirty="0" smtClean="0">
                <a:solidFill>
                  <a:schemeClr val="bg1"/>
                </a:solidFill>
              </a:rPr>
              <a:t>）陕</a:t>
            </a:r>
            <a:r>
              <a:rPr lang="en-US" altLang="zh-CN" sz="1200" dirty="0" smtClean="0">
                <a:solidFill>
                  <a:schemeClr val="bg1"/>
                </a:solidFill>
              </a:rPr>
              <a:t>0821</a:t>
            </a:r>
            <a:r>
              <a:rPr lang="zh-CN" altLang="en-US" sz="1200" dirty="0" smtClean="0">
                <a:solidFill>
                  <a:schemeClr val="bg1"/>
                </a:solidFill>
              </a:rPr>
              <a:t>执恢</a:t>
            </a:r>
            <a:r>
              <a:rPr lang="en-US" altLang="zh-CN" sz="1200" dirty="0" smtClean="0">
                <a:solidFill>
                  <a:schemeClr val="bg1"/>
                </a:solidFill>
              </a:rPr>
              <a:t>1211</a:t>
            </a:r>
            <a:r>
              <a:rPr lang="zh-CN" altLang="en-US" sz="1200" dirty="0" smtClean="0">
                <a:solidFill>
                  <a:schemeClr val="bg1"/>
                </a:solidFill>
              </a:rPr>
              <a:t>号</a:t>
            </a:r>
            <a:endParaRPr lang="zh-CN" altLang="en-US" sz="1200" dirty="0">
              <a:solidFill>
                <a:schemeClr val="bg1"/>
              </a:solidFill>
              <a:ea typeface="方正大黑简体" charset="-122"/>
            </a:endParaRPr>
          </a:p>
        </p:txBody>
      </p:sp>
      <p:sp>
        <p:nvSpPr>
          <p:cNvPr id="53251" name="Rectangle 4"/>
          <p:cNvSpPr/>
          <p:nvPr/>
        </p:nvSpPr>
        <p:spPr>
          <a:xfrm>
            <a:off x="1430338" y="1439863"/>
            <a:ext cx="2366962" cy="28321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lstStyle/>
          <a:p>
            <a:pPr lvl="0" indent="0"/>
            <a:endParaRPr lang="zh-CN" altLang="en-US" sz="1200" dirty="0">
              <a:latin typeface="Arial" panose="020B0604020202020204" pitchFamily="34" charset="0"/>
              <a:ea typeface="方正大黑简体" charset="-122"/>
            </a:endParaRPr>
          </a:p>
        </p:txBody>
      </p:sp>
      <p:pic>
        <p:nvPicPr>
          <p:cNvPr id="53252" name="Picture 5" descr="fh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1638" y="339725"/>
            <a:ext cx="914400" cy="914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3253" name="Rectangle 16"/>
          <p:cNvSpPr>
            <a:spLocks noGrp="1"/>
          </p:cNvSpPr>
          <p:nvPr/>
        </p:nvSpPr>
        <p:spPr>
          <a:xfrm>
            <a:off x="512763" y="6503988"/>
            <a:ext cx="8012112" cy="354012"/>
          </a:xfrm>
          <a:prstGeom prst="rect">
            <a:avLst/>
          </a:prstGeom>
          <a:noFill/>
          <a:ln w="9525">
            <a:noFill/>
          </a:ln>
        </p:spPr>
        <p:txBody>
          <a:bodyPr lIns="90170" tIns="46990" rIns="90170" bIns="46990" anchor="t"/>
          <a:lstStyle/>
          <a:p>
            <a:pPr lvl="0" indent="0" algn="ctr">
              <a:lnSpc>
                <a:spcPct val="80000"/>
              </a:lnSpc>
              <a:spcBef>
                <a:spcPct val="80000"/>
              </a:spcBef>
            </a:pPr>
            <a:r>
              <a:rPr lang="zh-CN" altLang="en-US" sz="2000" dirty="0">
                <a:solidFill>
                  <a:srgbClr val="FFFF00"/>
                </a:solidFill>
                <a:latin typeface="Arial" panose="020B0604020202020204" pitchFamily="34" charset="0"/>
                <a:ea typeface="方正美黑简体" charset="-122"/>
              </a:rPr>
              <a:t>榆林市中级人民法院举报电话：0912-3260553       </a:t>
            </a:r>
          </a:p>
        </p:txBody>
      </p:sp>
      <p:sp>
        <p:nvSpPr>
          <p:cNvPr id="53254" name="Rectangle 4"/>
          <p:cNvSpPr/>
          <p:nvPr/>
        </p:nvSpPr>
        <p:spPr>
          <a:xfrm>
            <a:off x="5216525" y="1430338"/>
            <a:ext cx="2274888" cy="2841625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lstStyle/>
          <a:p>
            <a:pPr lvl="0" indent="0"/>
            <a:endParaRPr lang="zh-CN" altLang="en-US" sz="1200" dirty="0">
              <a:latin typeface="Arial" panose="020B0604020202020204" pitchFamily="34" charset="0"/>
              <a:ea typeface="方正大黑简体" charset="-122"/>
            </a:endParaRPr>
          </a:p>
        </p:txBody>
      </p:sp>
      <p:sp>
        <p:nvSpPr>
          <p:cNvPr id="53255" name="Rectangle 3"/>
          <p:cNvSpPr txBox="1"/>
          <p:nvPr/>
        </p:nvSpPr>
        <p:spPr>
          <a:xfrm>
            <a:off x="5121275" y="4271963"/>
            <a:ext cx="2903538" cy="1928812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 algn="just">
              <a:lnSpc>
                <a:spcPts val="2000"/>
              </a:lnSpc>
              <a:spcBef>
                <a:spcPct val="80000"/>
              </a:spcBef>
            </a:pP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执行法院</a:t>
            </a:r>
            <a:r>
              <a:rPr lang="zh-CN" altLang="en-US" sz="1200" dirty="0" smtClean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：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神木县人民法院</a:t>
            </a:r>
            <a:endParaRPr lang="zh-CN" altLang="en-US" sz="1200" dirty="0">
              <a:solidFill>
                <a:schemeClr val="bg1"/>
              </a:solidFill>
              <a:latin typeface="Arial" panose="020B0604020202020204" pitchFamily="34" charset="0"/>
              <a:ea typeface="方正大黑简体" charset="-122"/>
            </a:endParaRPr>
          </a:p>
          <a:p>
            <a:pPr lvl="0" algn="just">
              <a:lnSpc>
                <a:spcPts val="2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被执行人姓名</a:t>
            </a:r>
            <a:r>
              <a:rPr lang="en-US" altLang="zh-CN" sz="1200" dirty="0" smtClean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:</a:t>
            </a:r>
            <a:r>
              <a:rPr lang="zh-CN" altLang="en-US" b="1" dirty="0" smtClean="0">
                <a:solidFill>
                  <a:srgbClr val="92D050"/>
                </a:solidFill>
              </a:rPr>
              <a:t>于真</a:t>
            </a:r>
            <a:endParaRPr lang="zh-CN" altLang="en-US" b="1" dirty="0">
              <a:solidFill>
                <a:srgbClr val="92D05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lvl="0" indent="0" algn="just">
              <a:lnSpc>
                <a:spcPts val="2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身份证号码：</a:t>
            </a:r>
            <a:endParaRPr lang="en-US" altLang="zh-CN" sz="1200" dirty="0">
              <a:solidFill>
                <a:schemeClr val="bg1"/>
              </a:solidFill>
              <a:latin typeface="Arial" panose="020B0604020202020204" pitchFamily="34" charset="0"/>
              <a:ea typeface="方正大黑简体" charset="-122"/>
            </a:endParaRPr>
          </a:p>
          <a:p>
            <a:pPr lvl="0" algn="just">
              <a:lnSpc>
                <a:spcPts val="2000"/>
              </a:lnSpc>
            </a:pPr>
            <a:r>
              <a:rPr lang="en-US" altLang="zh-CN" sz="1200" dirty="0" smtClean="0">
                <a:solidFill>
                  <a:schemeClr val="bg1"/>
                </a:solidFill>
              </a:rPr>
              <a:t>6101211989</a:t>
            </a:r>
            <a:r>
              <a:rPr lang="en-US" sz="1200" dirty="0">
                <a:solidFill>
                  <a:schemeClr val="bg1"/>
                </a:solidFill>
                <a:sym typeface="+mn-ea"/>
              </a:rPr>
              <a:t>****</a:t>
            </a:r>
            <a:r>
              <a:rPr lang="en-US" altLang="zh-CN" sz="1200" dirty="0" smtClean="0">
                <a:solidFill>
                  <a:schemeClr val="bg1"/>
                </a:solidFill>
              </a:rPr>
              <a:t>1424</a:t>
            </a:r>
          </a:p>
          <a:p>
            <a:pPr lvl="0" algn="just">
              <a:lnSpc>
                <a:spcPts val="2000"/>
              </a:lnSpc>
            </a:pPr>
            <a:r>
              <a:rPr lang="zh-CN" altLang="en-US" sz="1200" dirty="0" smtClean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户</a:t>
            </a: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籍所在地：陕西省西安市长安县</a:t>
            </a:r>
          </a:p>
          <a:p>
            <a:pPr lvl="0" algn="just">
              <a:lnSpc>
                <a:spcPts val="2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执行标的</a:t>
            </a:r>
            <a:r>
              <a:rPr lang="zh-CN" altLang="en-US" sz="1200" dirty="0" smtClean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：</a:t>
            </a:r>
            <a:r>
              <a:rPr lang="en-US" altLang="zh-CN" sz="1200" dirty="0" smtClean="0">
                <a:solidFill>
                  <a:schemeClr val="bg1"/>
                </a:solidFill>
              </a:rPr>
              <a:t> 2.06</a:t>
            </a:r>
            <a:r>
              <a:rPr lang="zh-CN" altLang="en-US" sz="1200" dirty="0" smtClean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万</a:t>
            </a: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元</a:t>
            </a:r>
          </a:p>
          <a:p>
            <a:pPr lvl="0" algn="just">
              <a:lnSpc>
                <a:spcPts val="2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执行案号</a:t>
            </a:r>
            <a:r>
              <a:rPr lang="en-US" altLang="zh-CN" sz="1200" dirty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:</a:t>
            </a: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r>
              <a:rPr lang="zh-CN" altLang="en-US" sz="1200" dirty="0" smtClean="0">
                <a:solidFill>
                  <a:schemeClr val="bg1"/>
                </a:solidFill>
              </a:rPr>
              <a:t>（</a:t>
            </a:r>
            <a:r>
              <a:rPr lang="en-US" altLang="zh-CN" sz="1200" dirty="0" smtClean="0">
                <a:solidFill>
                  <a:schemeClr val="bg1"/>
                </a:solidFill>
              </a:rPr>
              <a:t>2015</a:t>
            </a:r>
            <a:r>
              <a:rPr lang="zh-CN" altLang="en-US" sz="1200" dirty="0" smtClean="0">
                <a:solidFill>
                  <a:schemeClr val="bg1"/>
                </a:solidFill>
              </a:rPr>
              <a:t>）神执字第</a:t>
            </a:r>
            <a:r>
              <a:rPr lang="en-US" altLang="zh-CN" sz="1200" dirty="0" smtClean="0">
                <a:solidFill>
                  <a:schemeClr val="bg1"/>
                </a:solidFill>
              </a:rPr>
              <a:t>01612</a:t>
            </a:r>
            <a:r>
              <a:rPr lang="zh-CN" altLang="en-US" sz="1200" dirty="0" smtClean="0">
                <a:solidFill>
                  <a:schemeClr val="bg1"/>
                </a:solidFill>
              </a:rPr>
              <a:t>号</a:t>
            </a:r>
            <a:endParaRPr lang="zh-CN" altLang="en-US" sz="1200" dirty="0">
              <a:solidFill>
                <a:schemeClr val="bg1"/>
              </a:solidFill>
              <a:latin typeface="Arial" panose="020B0604020202020204" pitchFamily="34" charset="0"/>
              <a:ea typeface="方正大黑简体" charset="-122"/>
            </a:endParaRPr>
          </a:p>
        </p:txBody>
      </p:sp>
      <p:pic>
        <p:nvPicPr>
          <p:cNvPr id="9" name="图片 8" descr="刘国青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30338" y="1439863"/>
            <a:ext cx="2366962" cy="2832100"/>
          </a:xfrm>
          <a:prstGeom prst="rect">
            <a:avLst/>
          </a:prstGeom>
        </p:spPr>
      </p:pic>
      <p:pic>
        <p:nvPicPr>
          <p:cNvPr id="10" name="图片 9" descr="于真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16525" y="1439863"/>
            <a:ext cx="2299075" cy="2832100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2"/>
          <p:cNvSpPr>
            <a:spLocks noGrp="1"/>
          </p:cNvSpPr>
          <p:nvPr>
            <p:ph type="ctrTitle"/>
          </p:nvPr>
        </p:nvSpPr>
        <p:spPr>
          <a:xfrm>
            <a:off x="1598613" y="144463"/>
            <a:ext cx="7545387" cy="1349375"/>
          </a:xfrm>
        </p:spPr>
        <p:txBody>
          <a:bodyPr wrap="square" lIns="91440" tIns="45720" rIns="91440" bIns="45720" anchor="ctr"/>
          <a:lstStyle>
            <a:lvl1pPr lvl="0">
              <a:defRPr/>
            </a:lvl1pPr>
          </a:lstStyle>
          <a:p>
            <a:pPr lvl="0" eaLnBrk="1" hangingPunct="1"/>
            <a:r>
              <a:rPr lang="zh-CN" altLang="en-US" sz="2800" dirty="0">
                <a:solidFill>
                  <a:schemeClr val="bg1"/>
                </a:solidFill>
                <a:ea typeface="方正大黑简体" charset="-122"/>
              </a:rPr>
              <a:t>榆林市中级人民法院</a:t>
            </a:r>
            <a:r>
              <a:rPr lang="zh-CN" altLang="en-US" sz="2800" dirty="0" smtClean="0">
                <a:solidFill>
                  <a:schemeClr val="bg1"/>
                </a:solidFill>
                <a:ea typeface="方正大黑简体" charset="-122"/>
              </a:rPr>
              <a:t>第九批</a:t>
            </a:r>
            <a:r>
              <a:rPr lang="zh-CN" altLang="en-US" sz="2800" dirty="0">
                <a:solidFill>
                  <a:schemeClr val="bg1"/>
                </a:solidFill>
                <a:ea typeface="方正大黑简体" charset="-122"/>
              </a:rPr>
              <a:t>失信</a:t>
            </a:r>
            <a:r>
              <a:rPr lang="zh-CN" altLang="en-US" sz="2400" b="1" dirty="0">
                <a:solidFill>
                  <a:srgbClr val="FFFF00"/>
                </a:solidFill>
                <a:ea typeface="方正大黑简体" charset="-122"/>
              </a:rPr>
              <a:t>被 执 行 人 </a:t>
            </a:r>
            <a:r>
              <a:rPr lang="zh-CN" altLang="en-US" sz="2800" dirty="0">
                <a:solidFill>
                  <a:schemeClr val="bg1"/>
                </a:solidFill>
                <a:ea typeface="方正大黑简体" charset="-122"/>
              </a:rPr>
              <a:t>名单</a:t>
            </a:r>
            <a:r>
              <a:rPr lang="zh-CN" altLang="en-US" sz="3200" dirty="0">
                <a:solidFill>
                  <a:schemeClr val="bg1"/>
                </a:solidFill>
                <a:ea typeface="方正大黑简体" charset="-122"/>
              </a:rPr>
              <a:t/>
            </a:r>
            <a:br>
              <a:rPr lang="zh-CN" altLang="en-US" sz="3200" dirty="0">
                <a:solidFill>
                  <a:schemeClr val="bg1"/>
                </a:solidFill>
                <a:ea typeface="方正大黑简体" charset="-122"/>
              </a:rPr>
            </a:br>
            <a:r>
              <a:rPr lang="zh-CN" altLang="en-US" sz="2200" b="1" dirty="0">
                <a:solidFill>
                  <a:schemeClr val="folHlink"/>
                </a:solidFill>
                <a:ea typeface="仿宋" panose="02010609060101010101" pitchFamily="1" charset="-122"/>
              </a:rPr>
              <a:t>严厉打击老赖</a:t>
            </a:r>
            <a:r>
              <a:rPr lang="zh-CN" altLang="en-US" sz="2200" b="1" dirty="0">
                <a:solidFill>
                  <a:schemeClr val="folHlink"/>
                </a:solidFill>
                <a:latin typeface="仿宋" panose="02010609060101010101" pitchFamily="1" charset="-122"/>
                <a:ea typeface="仿宋" panose="02010609060101010101" pitchFamily="1" charset="-122"/>
              </a:rPr>
              <a:t>   </a:t>
            </a:r>
            <a:r>
              <a:rPr lang="en-US" altLang="zh-CN" sz="2200" b="1" dirty="0">
                <a:solidFill>
                  <a:schemeClr val="folHlink"/>
                </a:solidFill>
                <a:latin typeface="仿宋" panose="02010609060101010101" pitchFamily="1" charset="-122"/>
                <a:ea typeface="仿宋" panose="02010609060101010101" pitchFamily="1" charset="-122"/>
              </a:rPr>
              <a:t>           </a:t>
            </a:r>
            <a:r>
              <a:rPr lang="zh-CN" altLang="en-US" sz="2200" b="1" dirty="0">
                <a:solidFill>
                  <a:schemeClr val="folHlink"/>
                </a:solidFill>
                <a:latin typeface="仿宋" panose="02010609060101010101" pitchFamily="1" charset="-122"/>
                <a:ea typeface="仿宋" panose="02010609060101010101" pitchFamily="1" charset="-122"/>
              </a:rPr>
              <a:t>  重塑诚信榆林</a:t>
            </a:r>
          </a:p>
        </p:txBody>
      </p:sp>
      <p:sp>
        <p:nvSpPr>
          <p:cNvPr id="54274" name="Rectangle 3"/>
          <p:cNvSpPr>
            <a:spLocks noGrp="1"/>
          </p:cNvSpPr>
          <p:nvPr>
            <p:ph type="subTitle"/>
          </p:nvPr>
        </p:nvSpPr>
        <p:spPr>
          <a:xfrm>
            <a:off x="1316038" y="4271963"/>
            <a:ext cx="2903537" cy="1928812"/>
          </a:xfrm>
        </p:spPr>
        <p:txBody>
          <a:bodyPr wrap="square" lIns="91440" tIns="45720" rIns="91440" bIns="45720" anchor="t"/>
          <a:lstStyle>
            <a:lvl1pPr marL="0" lvl="0" indent="0" algn="ctr">
              <a:defRPr/>
            </a:lvl1pPr>
            <a:lvl2pPr marL="457200" lvl="1" indent="0" algn="ctr">
              <a:defRPr/>
            </a:lvl2pPr>
            <a:lvl3pPr marL="914400" lvl="2" indent="0" algn="ctr">
              <a:defRPr/>
            </a:lvl3pPr>
            <a:lvl4pPr marL="1371600" lvl="3" indent="0" algn="ctr">
              <a:defRPr/>
            </a:lvl4pPr>
            <a:lvl5pPr marL="1828800" lvl="4" indent="0" algn="ctr">
              <a:defRPr/>
            </a:lvl5pPr>
          </a:lstStyle>
          <a:p>
            <a:pPr lvl="0" algn="just" eaLnBrk="1" hangingPunct="1">
              <a:spcBef>
                <a:spcPct val="80000"/>
              </a:spcBef>
              <a:buNone/>
            </a:pPr>
            <a:r>
              <a:rPr lang="zh-CN" altLang="en-US" sz="1200" dirty="0">
                <a:solidFill>
                  <a:schemeClr val="bg1"/>
                </a:solidFill>
                <a:ea typeface="方正大黑简体" charset="-122"/>
              </a:rPr>
              <a:t>执行法院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：神木县人民法院</a:t>
            </a:r>
            <a:endParaRPr lang="zh-CN" altLang="en-US" sz="1200" dirty="0">
              <a:solidFill>
                <a:schemeClr val="bg1"/>
              </a:solidFill>
              <a:ea typeface="方正大黑简体" charset="-122"/>
            </a:endParaRPr>
          </a:p>
          <a:p>
            <a:pPr lvl="0" algn="just" eaLnBrk="1" hangingPunct="1">
              <a:buNone/>
            </a:pPr>
            <a:r>
              <a:rPr lang="zh-CN" altLang="en-US" sz="1200" dirty="0">
                <a:solidFill>
                  <a:schemeClr val="bg1"/>
                </a:solidFill>
                <a:ea typeface="方正大黑简体" charset="-122"/>
              </a:rPr>
              <a:t>被执行人姓名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：</a:t>
            </a:r>
            <a:r>
              <a:rPr lang="zh-CN" altLang="en-US" sz="1800" b="1" dirty="0" smtClean="0">
                <a:solidFill>
                  <a:srgbClr val="92D050"/>
                </a:solidFill>
              </a:rPr>
              <a:t>徐奋花</a:t>
            </a:r>
            <a:endParaRPr lang="zh-CN" altLang="en-US" sz="1200" b="1" dirty="0">
              <a:solidFill>
                <a:srgbClr val="92D050"/>
              </a:solidFill>
              <a:ea typeface="方正大黑简体" charset="-122"/>
            </a:endParaRPr>
          </a:p>
          <a:p>
            <a:pPr marL="0" lvl="0" indent="0" algn="just" eaLnBrk="1" hangingPunct="1">
              <a:buNone/>
            </a:pPr>
            <a:r>
              <a:rPr lang="zh-CN" altLang="en-US" sz="1200" dirty="0">
                <a:solidFill>
                  <a:schemeClr val="bg1"/>
                </a:solidFill>
                <a:ea typeface="方正大黑简体" charset="-122"/>
              </a:rPr>
              <a:t>身份证号码：</a:t>
            </a:r>
            <a:endParaRPr lang="en-US" altLang="zh-CN" sz="1200" dirty="0">
              <a:solidFill>
                <a:schemeClr val="bg1"/>
              </a:solidFill>
              <a:ea typeface="方正大黑简体" charset="-122"/>
            </a:endParaRPr>
          </a:p>
          <a:p>
            <a:pPr lvl="0" algn="just" eaLnBrk="1" hangingPunct="1">
              <a:buNone/>
            </a:pPr>
            <a:r>
              <a:rPr lang="en-US" altLang="zh-CN" sz="1200" dirty="0" smtClean="0">
                <a:solidFill>
                  <a:schemeClr val="bg1"/>
                </a:solidFill>
              </a:rPr>
              <a:t>6127221971</a:t>
            </a:r>
            <a:r>
              <a:rPr lang="en-US" sz="1200" dirty="0">
                <a:solidFill>
                  <a:schemeClr val="bg1"/>
                </a:solidFill>
                <a:sym typeface="+mn-ea"/>
              </a:rPr>
              <a:t>****</a:t>
            </a:r>
            <a:r>
              <a:rPr lang="en-US" altLang="zh-CN" sz="1200" dirty="0" smtClean="0">
                <a:solidFill>
                  <a:schemeClr val="bg1"/>
                </a:solidFill>
              </a:rPr>
              <a:t>0282</a:t>
            </a:r>
          </a:p>
          <a:p>
            <a:pPr lvl="0" algn="just" eaLnBrk="1" hangingPunct="1">
              <a:buNone/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户</a:t>
            </a:r>
            <a:r>
              <a:rPr lang="zh-CN" altLang="en-US" sz="1200" dirty="0">
                <a:solidFill>
                  <a:schemeClr val="bg1"/>
                </a:solidFill>
                <a:ea typeface="方正大黑简体" charset="-122"/>
              </a:rPr>
              <a:t>籍所在地：陕西省榆林市神木县</a:t>
            </a:r>
            <a:endParaRPr lang="en-US" altLang="zh-CN" sz="1200" dirty="0">
              <a:solidFill>
                <a:schemeClr val="bg1"/>
              </a:solidFill>
              <a:ea typeface="方正大黑简体" charset="-122"/>
            </a:endParaRPr>
          </a:p>
          <a:p>
            <a:pPr lvl="0" algn="just" eaLnBrk="1" hangingPunct="1">
              <a:buNone/>
            </a:pPr>
            <a:r>
              <a:rPr lang="zh-CN" altLang="en-US" sz="1200" dirty="0">
                <a:solidFill>
                  <a:schemeClr val="bg1"/>
                </a:solidFill>
                <a:ea typeface="方正大黑简体" charset="-122"/>
              </a:rPr>
              <a:t>执行标的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：</a:t>
            </a:r>
            <a:r>
              <a:rPr lang="en-US" altLang="zh-CN" sz="1200" dirty="0" smtClean="0">
                <a:solidFill>
                  <a:schemeClr val="bg1"/>
                </a:solidFill>
              </a:rPr>
              <a:t> 25.46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万</a:t>
            </a:r>
            <a:r>
              <a:rPr lang="zh-CN" altLang="en-US" sz="1200" dirty="0">
                <a:solidFill>
                  <a:schemeClr val="bg1"/>
                </a:solidFill>
                <a:ea typeface="方正大黑简体" charset="-122"/>
              </a:rPr>
              <a:t>元</a:t>
            </a:r>
          </a:p>
          <a:p>
            <a:pPr lvl="0" algn="just" eaLnBrk="1" hangingPunct="1">
              <a:buNone/>
            </a:pPr>
            <a:r>
              <a:rPr lang="zh-CN" altLang="en-US" sz="1200" dirty="0">
                <a:solidFill>
                  <a:schemeClr val="bg1"/>
                </a:solidFill>
                <a:ea typeface="方正大黑简体" charset="-122"/>
              </a:rPr>
              <a:t>执行案号</a:t>
            </a:r>
            <a:r>
              <a:rPr lang="en-US" altLang="zh-CN" sz="1200" dirty="0">
                <a:solidFill>
                  <a:schemeClr val="bg1"/>
                </a:solidFill>
                <a:ea typeface="方正大黑简体" charset="-122"/>
              </a:rPr>
              <a:t>:</a:t>
            </a:r>
            <a:r>
              <a:rPr lang="zh-CN" altLang="en-US" sz="1200" dirty="0">
                <a:solidFill>
                  <a:schemeClr val="bg1"/>
                </a:solidFill>
              </a:rPr>
              <a:t> </a:t>
            </a:r>
            <a:r>
              <a:rPr lang="zh-CN" altLang="en-US" sz="1200" dirty="0" smtClean="0">
                <a:solidFill>
                  <a:schemeClr val="bg1"/>
                </a:solidFill>
              </a:rPr>
              <a:t>（</a:t>
            </a:r>
            <a:r>
              <a:rPr lang="en-US" altLang="zh-CN" sz="1200" dirty="0" smtClean="0">
                <a:solidFill>
                  <a:schemeClr val="bg1"/>
                </a:solidFill>
              </a:rPr>
              <a:t>2015</a:t>
            </a:r>
            <a:r>
              <a:rPr lang="zh-CN" altLang="en-US" sz="1200" dirty="0" smtClean="0">
                <a:solidFill>
                  <a:schemeClr val="bg1"/>
                </a:solidFill>
              </a:rPr>
              <a:t>）神执字第</a:t>
            </a:r>
            <a:r>
              <a:rPr lang="en-US" altLang="zh-CN" sz="1200" dirty="0" smtClean="0">
                <a:solidFill>
                  <a:schemeClr val="bg1"/>
                </a:solidFill>
              </a:rPr>
              <a:t>01689</a:t>
            </a:r>
            <a:r>
              <a:rPr lang="zh-CN" altLang="en-US" sz="1200" dirty="0" smtClean="0">
                <a:solidFill>
                  <a:schemeClr val="bg1"/>
                </a:solidFill>
              </a:rPr>
              <a:t>号</a:t>
            </a:r>
            <a:endParaRPr lang="zh-CN" altLang="en-US" sz="1200" dirty="0">
              <a:solidFill>
                <a:schemeClr val="bg1"/>
              </a:solidFill>
              <a:ea typeface="方正大黑简体" charset="-122"/>
            </a:endParaRPr>
          </a:p>
        </p:txBody>
      </p:sp>
      <p:sp>
        <p:nvSpPr>
          <p:cNvPr id="54275" name="Rectangle 4"/>
          <p:cNvSpPr/>
          <p:nvPr/>
        </p:nvSpPr>
        <p:spPr>
          <a:xfrm>
            <a:off x="1430338" y="1439863"/>
            <a:ext cx="2366962" cy="28321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lstStyle/>
          <a:p>
            <a:pPr lvl="0" indent="0"/>
            <a:endParaRPr lang="zh-CN" altLang="en-US" sz="1200" dirty="0">
              <a:latin typeface="Arial" panose="020B0604020202020204" pitchFamily="34" charset="0"/>
              <a:ea typeface="方正大黑简体" charset="-122"/>
            </a:endParaRPr>
          </a:p>
        </p:txBody>
      </p:sp>
      <p:pic>
        <p:nvPicPr>
          <p:cNvPr id="54276" name="Picture 5" descr="fh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1638" y="339725"/>
            <a:ext cx="914400" cy="914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4277" name="Rectangle 16"/>
          <p:cNvSpPr>
            <a:spLocks noGrp="1"/>
          </p:cNvSpPr>
          <p:nvPr/>
        </p:nvSpPr>
        <p:spPr>
          <a:xfrm>
            <a:off x="512763" y="6503988"/>
            <a:ext cx="8012112" cy="354012"/>
          </a:xfrm>
          <a:prstGeom prst="rect">
            <a:avLst/>
          </a:prstGeom>
          <a:noFill/>
          <a:ln w="9525">
            <a:noFill/>
          </a:ln>
        </p:spPr>
        <p:txBody>
          <a:bodyPr lIns="90170" tIns="46990" rIns="90170" bIns="46990" anchor="t"/>
          <a:lstStyle/>
          <a:p>
            <a:pPr lvl="0" indent="0" algn="ctr">
              <a:lnSpc>
                <a:spcPct val="80000"/>
              </a:lnSpc>
              <a:spcBef>
                <a:spcPct val="80000"/>
              </a:spcBef>
            </a:pPr>
            <a:r>
              <a:rPr lang="zh-CN" altLang="en-US" sz="2000" dirty="0">
                <a:solidFill>
                  <a:srgbClr val="FFFF00"/>
                </a:solidFill>
                <a:latin typeface="Arial" panose="020B0604020202020204" pitchFamily="34" charset="0"/>
                <a:ea typeface="方正美黑简体" charset="-122"/>
              </a:rPr>
              <a:t>榆林市中级人民法院举报电话：0912-3260553       </a:t>
            </a:r>
          </a:p>
        </p:txBody>
      </p:sp>
      <p:sp>
        <p:nvSpPr>
          <p:cNvPr id="54278" name="Rectangle 4"/>
          <p:cNvSpPr/>
          <p:nvPr/>
        </p:nvSpPr>
        <p:spPr>
          <a:xfrm>
            <a:off x="5216525" y="1430338"/>
            <a:ext cx="2274888" cy="2841625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lstStyle/>
          <a:p>
            <a:pPr lvl="0" indent="0"/>
            <a:endParaRPr lang="zh-CN" altLang="en-US" sz="1200" dirty="0">
              <a:latin typeface="Arial" panose="020B0604020202020204" pitchFamily="34" charset="0"/>
              <a:ea typeface="方正大黑简体" charset="-122"/>
            </a:endParaRPr>
          </a:p>
        </p:txBody>
      </p:sp>
      <p:sp>
        <p:nvSpPr>
          <p:cNvPr id="54279" name="Rectangle 3"/>
          <p:cNvSpPr txBox="1"/>
          <p:nvPr/>
        </p:nvSpPr>
        <p:spPr>
          <a:xfrm>
            <a:off x="5121275" y="4271963"/>
            <a:ext cx="2903538" cy="1928812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 algn="just">
              <a:lnSpc>
                <a:spcPts val="2000"/>
              </a:lnSpc>
              <a:spcBef>
                <a:spcPct val="80000"/>
              </a:spcBef>
            </a:pP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执行法院</a:t>
            </a:r>
            <a:r>
              <a:rPr lang="zh-CN" altLang="en-US" sz="1200" dirty="0" smtClean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：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神木县人民法院</a:t>
            </a:r>
            <a:endParaRPr lang="zh-CN" altLang="en-US" sz="1200" dirty="0">
              <a:solidFill>
                <a:schemeClr val="bg1"/>
              </a:solidFill>
              <a:latin typeface="Arial" panose="020B0604020202020204" pitchFamily="34" charset="0"/>
              <a:ea typeface="方正大黑简体" charset="-122"/>
            </a:endParaRPr>
          </a:p>
          <a:p>
            <a:pPr lvl="0" algn="just">
              <a:lnSpc>
                <a:spcPts val="2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被执行人姓名</a:t>
            </a:r>
            <a:r>
              <a:rPr lang="en-US" altLang="zh-CN" sz="1200" dirty="0" smtClean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:</a:t>
            </a:r>
            <a:r>
              <a:rPr lang="zh-CN" altLang="en-US" b="1" dirty="0" smtClean="0">
                <a:solidFill>
                  <a:srgbClr val="92D050"/>
                </a:solidFill>
              </a:rPr>
              <a:t>冯王明</a:t>
            </a:r>
            <a:endParaRPr lang="zh-CN" altLang="en-US" b="1" dirty="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lvl="0" indent="0" algn="just">
              <a:lnSpc>
                <a:spcPts val="2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身份证号码：</a:t>
            </a:r>
            <a:endParaRPr lang="en-US" altLang="zh-CN" sz="1200" dirty="0">
              <a:solidFill>
                <a:schemeClr val="bg1"/>
              </a:solidFill>
              <a:latin typeface="Arial" panose="020B0604020202020204" pitchFamily="34" charset="0"/>
              <a:ea typeface="方正大黑简体" charset="-122"/>
            </a:endParaRPr>
          </a:p>
          <a:p>
            <a:pPr lvl="0" algn="just">
              <a:lnSpc>
                <a:spcPts val="2000"/>
              </a:lnSpc>
            </a:pPr>
            <a:r>
              <a:rPr lang="en-US" altLang="zh-CN" sz="1200" dirty="0" smtClean="0">
                <a:solidFill>
                  <a:schemeClr val="bg1"/>
                </a:solidFill>
              </a:rPr>
              <a:t>6127221970</a:t>
            </a:r>
            <a:r>
              <a:rPr lang="en-US" sz="1200" dirty="0">
                <a:solidFill>
                  <a:schemeClr val="bg1"/>
                </a:solidFill>
                <a:sym typeface="+mn-ea"/>
              </a:rPr>
              <a:t>****</a:t>
            </a:r>
            <a:r>
              <a:rPr lang="en-US" altLang="zh-CN" sz="1200" dirty="0" smtClean="0">
                <a:solidFill>
                  <a:schemeClr val="bg1"/>
                </a:solidFill>
              </a:rPr>
              <a:t>0310</a:t>
            </a:r>
          </a:p>
          <a:p>
            <a:pPr lvl="0" algn="just">
              <a:lnSpc>
                <a:spcPts val="2000"/>
              </a:lnSpc>
            </a:pPr>
            <a:r>
              <a:rPr lang="zh-CN" altLang="en-US" sz="1200" dirty="0" smtClean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户</a:t>
            </a: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籍所在地：陕西省榆林市神木县</a:t>
            </a:r>
            <a:endParaRPr lang="en-US" altLang="zh-CN" sz="1200" dirty="0">
              <a:solidFill>
                <a:schemeClr val="bg1"/>
              </a:solidFill>
              <a:latin typeface="Arial" panose="020B0604020202020204" pitchFamily="34" charset="0"/>
              <a:ea typeface="方正大黑简体" charset="-122"/>
            </a:endParaRPr>
          </a:p>
          <a:p>
            <a:pPr lvl="0" algn="just">
              <a:lnSpc>
                <a:spcPts val="2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执行标的</a:t>
            </a:r>
            <a:r>
              <a:rPr lang="zh-CN" altLang="en-US" sz="1200" dirty="0" smtClean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：</a:t>
            </a:r>
            <a:r>
              <a:rPr lang="en-US" altLang="zh-CN" sz="1200" dirty="0" smtClean="0">
                <a:solidFill>
                  <a:schemeClr val="bg1"/>
                </a:solidFill>
              </a:rPr>
              <a:t> 25.46</a:t>
            </a:r>
            <a:r>
              <a:rPr lang="zh-CN" altLang="en-US" sz="1200" dirty="0" smtClean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万</a:t>
            </a: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元</a:t>
            </a:r>
          </a:p>
          <a:p>
            <a:pPr lvl="0" algn="just">
              <a:lnSpc>
                <a:spcPts val="2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执行案号</a:t>
            </a:r>
            <a:r>
              <a:rPr lang="en-US" altLang="zh-CN" sz="1200" dirty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:</a:t>
            </a: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r>
              <a:rPr lang="zh-CN" altLang="en-US" sz="1200" dirty="0" smtClean="0">
                <a:solidFill>
                  <a:schemeClr val="bg1"/>
                </a:solidFill>
              </a:rPr>
              <a:t>（</a:t>
            </a:r>
            <a:r>
              <a:rPr lang="en-US" altLang="zh-CN" sz="1200" dirty="0" smtClean="0">
                <a:solidFill>
                  <a:schemeClr val="bg1"/>
                </a:solidFill>
              </a:rPr>
              <a:t>2015</a:t>
            </a:r>
            <a:r>
              <a:rPr lang="zh-CN" altLang="en-US" sz="1200" dirty="0" smtClean="0">
                <a:solidFill>
                  <a:schemeClr val="bg1"/>
                </a:solidFill>
              </a:rPr>
              <a:t>）神执字第</a:t>
            </a:r>
            <a:r>
              <a:rPr lang="en-US" altLang="zh-CN" sz="1200" dirty="0" smtClean="0">
                <a:solidFill>
                  <a:schemeClr val="bg1"/>
                </a:solidFill>
              </a:rPr>
              <a:t>01689</a:t>
            </a:r>
            <a:r>
              <a:rPr lang="zh-CN" altLang="en-US" sz="1200" dirty="0" smtClean="0">
                <a:solidFill>
                  <a:schemeClr val="bg1"/>
                </a:solidFill>
              </a:rPr>
              <a:t>号</a:t>
            </a:r>
            <a:endParaRPr lang="zh-CN" altLang="en-US" sz="1200" dirty="0">
              <a:solidFill>
                <a:schemeClr val="bg1"/>
              </a:solidFill>
              <a:latin typeface="Arial" panose="020B0604020202020204" pitchFamily="34" charset="0"/>
              <a:ea typeface="方正大黑简体" charset="-122"/>
            </a:endParaRPr>
          </a:p>
        </p:txBody>
      </p:sp>
      <p:pic>
        <p:nvPicPr>
          <p:cNvPr id="9" name="图片 8" descr="徐奋花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30338" y="1439863"/>
            <a:ext cx="2366962" cy="2832100"/>
          </a:xfrm>
          <a:prstGeom prst="rect">
            <a:avLst/>
          </a:prstGeom>
        </p:spPr>
      </p:pic>
      <p:pic>
        <p:nvPicPr>
          <p:cNvPr id="10" name="图片 9" descr="冯王明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16525" y="1439862"/>
            <a:ext cx="2274888" cy="2832101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2"/>
          <p:cNvSpPr>
            <a:spLocks noGrp="1"/>
          </p:cNvSpPr>
          <p:nvPr>
            <p:ph type="ctrTitle"/>
          </p:nvPr>
        </p:nvSpPr>
        <p:spPr>
          <a:xfrm>
            <a:off x="1598613" y="144463"/>
            <a:ext cx="7545387" cy="1349375"/>
          </a:xfrm>
        </p:spPr>
        <p:txBody>
          <a:bodyPr wrap="square" lIns="91440" tIns="45720" rIns="91440" bIns="45720" anchor="ctr"/>
          <a:lstStyle>
            <a:lvl1pPr lvl="0">
              <a:defRPr/>
            </a:lvl1pPr>
          </a:lstStyle>
          <a:p>
            <a:pPr lvl="0" eaLnBrk="1" hangingPunct="1"/>
            <a:r>
              <a:rPr lang="zh-CN" altLang="en-US" sz="2800" dirty="0">
                <a:solidFill>
                  <a:schemeClr val="bg1"/>
                </a:solidFill>
                <a:ea typeface="方正大黑简体" charset="-122"/>
              </a:rPr>
              <a:t>榆林市中级人民法院</a:t>
            </a:r>
            <a:r>
              <a:rPr lang="zh-CN" altLang="en-US" sz="2800" dirty="0" smtClean="0">
                <a:solidFill>
                  <a:schemeClr val="bg1"/>
                </a:solidFill>
                <a:ea typeface="方正大黑简体" charset="-122"/>
              </a:rPr>
              <a:t>第九批</a:t>
            </a:r>
            <a:r>
              <a:rPr lang="zh-CN" altLang="en-US" sz="2800" dirty="0">
                <a:solidFill>
                  <a:schemeClr val="bg1"/>
                </a:solidFill>
                <a:ea typeface="方正大黑简体" charset="-122"/>
              </a:rPr>
              <a:t>失信</a:t>
            </a:r>
            <a:r>
              <a:rPr lang="zh-CN" altLang="en-US" sz="2400" b="1" dirty="0">
                <a:solidFill>
                  <a:srgbClr val="FFFF00"/>
                </a:solidFill>
                <a:ea typeface="方正大黑简体" charset="-122"/>
              </a:rPr>
              <a:t>被 执 行 人 </a:t>
            </a:r>
            <a:r>
              <a:rPr lang="zh-CN" altLang="en-US" sz="2800" dirty="0">
                <a:solidFill>
                  <a:schemeClr val="bg1"/>
                </a:solidFill>
                <a:ea typeface="方正大黑简体" charset="-122"/>
              </a:rPr>
              <a:t>名单</a:t>
            </a:r>
            <a:r>
              <a:rPr lang="zh-CN" altLang="en-US" sz="3200" dirty="0">
                <a:solidFill>
                  <a:schemeClr val="bg1"/>
                </a:solidFill>
                <a:ea typeface="方正大黑简体" charset="-122"/>
              </a:rPr>
              <a:t/>
            </a:r>
            <a:br>
              <a:rPr lang="zh-CN" altLang="en-US" sz="3200" dirty="0">
                <a:solidFill>
                  <a:schemeClr val="bg1"/>
                </a:solidFill>
                <a:ea typeface="方正大黑简体" charset="-122"/>
              </a:rPr>
            </a:br>
            <a:r>
              <a:rPr lang="zh-CN" altLang="en-US" sz="2200" b="1" dirty="0">
                <a:solidFill>
                  <a:schemeClr val="folHlink"/>
                </a:solidFill>
                <a:ea typeface="仿宋" panose="02010609060101010101" pitchFamily="1" charset="-122"/>
              </a:rPr>
              <a:t>严厉打击老赖</a:t>
            </a:r>
            <a:r>
              <a:rPr lang="zh-CN" altLang="en-US" sz="2200" b="1" dirty="0">
                <a:solidFill>
                  <a:schemeClr val="folHlink"/>
                </a:solidFill>
                <a:latin typeface="仿宋" panose="02010609060101010101" pitchFamily="1" charset="-122"/>
                <a:ea typeface="仿宋" panose="02010609060101010101" pitchFamily="1" charset="-122"/>
              </a:rPr>
              <a:t>   </a:t>
            </a:r>
            <a:r>
              <a:rPr lang="en-US" altLang="zh-CN" sz="2200" b="1" dirty="0">
                <a:solidFill>
                  <a:schemeClr val="folHlink"/>
                </a:solidFill>
                <a:latin typeface="仿宋" panose="02010609060101010101" pitchFamily="1" charset="-122"/>
                <a:ea typeface="仿宋" panose="02010609060101010101" pitchFamily="1" charset="-122"/>
              </a:rPr>
              <a:t>           </a:t>
            </a:r>
            <a:r>
              <a:rPr lang="zh-CN" altLang="en-US" sz="2200" b="1" dirty="0">
                <a:solidFill>
                  <a:schemeClr val="folHlink"/>
                </a:solidFill>
                <a:latin typeface="仿宋" panose="02010609060101010101" pitchFamily="1" charset="-122"/>
                <a:ea typeface="仿宋" panose="02010609060101010101" pitchFamily="1" charset="-122"/>
              </a:rPr>
              <a:t>  重塑诚信榆林</a:t>
            </a:r>
          </a:p>
        </p:txBody>
      </p:sp>
      <p:sp>
        <p:nvSpPr>
          <p:cNvPr id="55298" name="Rectangle 3"/>
          <p:cNvSpPr>
            <a:spLocks noGrp="1"/>
          </p:cNvSpPr>
          <p:nvPr>
            <p:ph type="subTitle"/>
          </p:nvPr>
        </p:nvSpPr>
        <p:spPr>
          <a:xfrm>
            <a:off x="1316038" y="4271963"/>
            <a:ext cx="2903537" cy="1928812"/>
          </a:xfrm>
        </p:spPr>
        <p:txBody>
          <a:bodyPr wrap="square" lIns="91440" tIns="45720" rIns="91440" bIns="45720" anchor="t"/>
          <a:lstStyle>
            <a:lvl1pPr marL="0" lvl="0" indent="0" algn="ctr">
              <a:defRPr/>
            </a:lvl1pPr>
            <a:lvl2pPr marL="457200" lvl="1" indent="0" algn="ctr">
              <a:defRPr/>
            </a:lvl2pPr>
            <a:lvl3pPr marL="914400" lvl="2" indent="0" algn="ctr">
              <a:defRPr/>
            </a:lvl3pPr>
            <a:lvl4pPr marL="1371600" lvl="3" indent="0" algn="ctr">
              <a:defRPr/>
            </a:lvl4pPr>
            <a:lvl5pPr marL="1828800" lvl="4" indent="0" algn="ctr">
              <a:defRPr/>
            </a:lvl5pPr>
          </a:lstStyle>
          <a:p>
            <a:pPr lvl="0" algn="just" eaLnBrk="1" hangingPunct="1">
              <a:spcBef>
                <a:spcPct val="80000"/>
              </a:spcBef>
              <a:buNone/>
            </a:pPr>
            <a:r>
              <a:rPr lang="zh-CN" altLang="en-US" sz="1200" dirty="0">
                <a:solidFill>
                  <a:schemeClr val="bg1"/>
                </a:solidFill>
                <a:ea typeface="方正大黑简体" charset="-122"/>
              </a:rPr>
              <a:t>执行法院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：神木县人民法院</a:t>
            </a:r>
            <a:endParaRPr lang="zh-CN" altLang="en-US" sz="1200" dirty="0">
              <a:solidFill>
                <a:schemeClr val="bg1"/>
              </a:solidFill>
              <a:ea typeface="方正大黑简体" charset="-122"/>
            </a:endParaRPr>
          </a:p>
          <a:p>
            <a:pPr lvl="0" algn="just" eaLnBrk="1" hangingPunct="1">
              <a:buNone/>
            </a:pPr>
            <a:r>
              <a:rPr lang="zh-CN" altLang="en-US" sz="1200" dirty="0">
                <a:solidFill>
                  <a:schemeClr val="bg1"/>
                </a:solidFill>
                <a:ea typeface="方正大黑简体" charset="-122"/>
              </a:rPr>
              <a:t>被执行人姓名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：</a:t>
            </a:r>
            <a:r>
              <a:rPr lang="zh-CN" altLang="en-US" sz="1800" b="1" dirty="0" smtClean="0">
                <a:solidFill>
                  <a:srgbClr val="92D050"/>
                </a:solidFill>
              </a:rPr>
              <a:t>刘小江</a:t>
            </a:r>
            <a:endParaRPr lang="zh-CN" altLang="en-US" sz="1200" b="1" dirty="0">
              <a:solidFill>
                <a:srgbClr val="92D050"/>
              </a:solidFill>
              <a:ea typeface="方正大黑简体" charset="-122"/>
            </a:endParaRPr>
          </a:p>
          <a:p>
            <a:pPr marL="0" lvl="0" indent="0" algn="just" eaLnBrk="1" hangingPunct="1">
              <a:buNone/>
            </a:pPr>
            <a:r>
              <a:rPr lang="zh-CN" altLang="en-US" sz="1200" dirty="0">
                <a:solidFill>
                  <a:schemeClr val="bg1"/>
                </a:solidFill>
                <a:ea typeface="方正大黑简体" charset="-122"/>
              </a:rPr>
              <a:t>身份证号码：</a:t>
            </a:r>
            <a:endParaRPr lang="en-US" altLang="zh-CN" sz="1200" dirty="0">
              <a:solidFill>
                <a:schemeClr val="bg1"/>
              </a:solidFill>
              <a:ea typeface="方正大黑简体" charset="-122"/>
            </a:endParaRPr>
          </a:p>
          <a:p>
            <a:pPr lvl="0" algn="just" eaLnBrk="1" hangingPunct="1">
              <a:buNone/>
            </a:pPr>
            <a:r>
              <a:rPr lang="en-US" altLang="zh-CN" sz="1200" dirty="0" smtClean="0">
                <a:solidFill>
                  <a:schemeClr val="bg1"/>
                </a:solidFill>
              </a:rPr>
              <a:t>6127221975</a:t>
            </a:r>
            <a:r>
              <a:rPr lang="en-US" sz="1200" dirty="0">
                <a:solidFill>
                  <a:schemeClr val="bg1"/>
                </a:solidFill>
                <a:sym typeface="+mn-ea"/>
              </a:rPr>
              <a:t>****</a:t>
            </a:r>
            <a:r>
              <a:rPr lang="en-US" altLang="zh-CN" sz="1200" dirty="0" smtClean="0">
                <a:solidFill>
                  <a:schemeClr val="bg1"/>
                </a:solidFill>
              </a:rPr>
              <a:t>0295</a:t>
            </a:r>
          </a:p>
          <a:p>
            <a:pPr lvl="0" algn="just" eaLnBrk="1" hangingPunct="1">
              <a:buNone/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户</a:t>
            </a:r>
            <a:r>
              <a:rPr lang="zh-CN" altLang="en-US" sz="1200" dirty="0">
                <a:solidFill>
                  <a:schemeClr val="bg1"/>
                </a:solidFill>
                <a:ea typeface="方正大黑简体" charset="-122"/>
              </a:rPr>
              <a:t>籍所在地：陕西省榆林市神木县</a:t>
            </a:r>
            <a:endParaRPr lang="en-US" altLang="zh-CN" sz="1200" dirty="0">
              <a:solidFill>
                <a:schemeClr val="bg1"/>
              </a:solidFill>
              <a:ea typeface="方正大黑简体" charset="-122"/>
            </a:endParaRPr>
          </a:p>
          <a:p>
            <a:pPr lvl="0" algn="just" eaLnBrk="1" hangingPunct="1">
              <a:buNone/>
            </a:pPr>
            <a:r>
              <a:rPr lang="zh-CN" altLang="en-US" sz="1200" dirty="0">
                <a:solidFill>
                  <a:schemeClr val="bg1"/>
                </a:solidFill>
                <a:ea typeface="方正大黑简体" charset="-122"/>
              </a:rPr>
              <a:t>执行标的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：</a:t>
            </a:r>
            <a:r>
              <a:rPr lang="en-US" altLang="zh-CN" sz="1200" dirty="0" smtClean="0">
                <a:solidFill>
                  <a:schemeClr val="bg1"/>
                </a:solidFill>
              </a:rPr>
              <a:t> 29.49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万</a:t>
            </a:r>
            <a:r>
              <a:rPr lang="zh-CN" altLang="en-US" sz="1200" dirty="0">
                <a:solidFill>
                  <a:schemeClr val="bg1"/>
                </a:solidFill>
                <a:ea typeface="方正大黑简体" charset="-122"/>
              </a:rPr>
              <a:t>元</a:t>
            </a:r>
          </a:p>
          <a:p>
            <a:pPr lvl="0" algn="just" eaLnBrk="1" hangingPunct="1">
              <a:buNone/>
            </a:pPr>
            <a:r>
              <a:rPr lang="zh-CN" altLang="en-US" sz="1200" dirty="0">
                <a:solidFill>
                  <a:schemeClr val="bg1"/>
                </a:solidFill>
                <a:ea typeface="方正大黑简体" charset="-122"/>
              </a:rPr>
              <a:t>执行案号</a:t>
            </a:r>
            <a:r>
              <a:rPr lang="en-US" altLang="zh-CN" sz="1200" dirty="0">
                <a:solidFill>
                  <a:schemeClr val="bg1"/>
                </a:solidFill>
                <a:ea typeface="方正大黑简体" charset="-122"/>
              </a:rPr>
              <a:t>:</a:t>
            </a:r>
            <a:r>
              <a:rPr lang="zh-CN" altLang="en-US" sz="1200" dirty="0">
                <a:solidFill>
                  <a:schemeClr val="bg1"/>
                </a:solidFill>
              </a:rPr>
              <a:t> </a:t>
            </a:r>
            <a:r>
              <a:rPr lang="zh-CN" altLang="en-US" sz="1200" dirty="0" smtClean="0">
                <a:solidFill>
                  <a:schemeClr val="bg1"/>
                </a:solidFill>
              </a:rPr>
              <a:t>（</a:t>
            </a:r>
            <a:r>
              <a:rPr lang="en-US" altLang="zh-CN" sz="1200" dirty="0" smtClean="0">
                <a:solidFill>
                  <a:schemeClr val="bg1"/>
                </a:solidFill>
              </a:rPr>
              <a:t>2016</a:t>
            </a:r>
            <a:r>
              <a:rPr lang="zh-CN" altLang="en-US" sz="1200" dirty="0" smtClean="0">
                <a:solidFill>
                  <a:schemeClr val="bg1"/>
                </a:solidFill>
              </a:rPr>
              <a:t>）陕</a:t>
            </a:r>
            <a:r>
              <a:rPr lang="en-US" altLang="zh-CN" sz="1200" dirty="0" smtClean="0">
                <a:solidFill>
                  <a:schemeClr val="bg1"/>
                </a:solidFill>
              </a:rPr>
              <a:t>0821</a:t>
            </a:r>
            <a:r>
              <a:rPr lang="zh-CN" altLang="en-US" sz="1200" dirty="0" smtClean="0">
                <a:solidFill>
                  <a:schemeClr val="bg1"/>
                </a:solidFill>
              </a:rPr>
              <a:t>执恢</a:t>
            </a:r>
            <a:r>
              <a:rPr lang="en-US" altLang="zh-CN" sz="1200" dirty="0" smtClean="0">
                <a:solidFill>
                  <a:schemeClr val="bg1"/>
                </a:solidFill>
              </a:rPr>
              <a:t>562</a:t>
            </a:r>
            <a:r>
              <a:rPr lang="zh-CN" altLang="en-US" sz="1200" dirty="0" smtClean="0">
                <a:solidFill>
                  <a:schemeClr val="bg1"/>
                </a:solidFill>
              </a:rPr>
              <a:t>号</a:t>
            </a:r>
            <a:endParaRPr lang="zh-CN" altLang="en-US" sz="1200" dirty="0">
              <a:solidFill>
                <a:schemeClr val="bg1"/>
              </a:solidFill>
              <a:ea typeface="方正大黑简体" charset="-122"/>
            </a:endParaRPr>
          </a:p>
        </p:txBody>
      </p:sp>
      <p:sp>
        <p:nvSpPr>
          <p:cNvPr id="55299" name="Rectangle 4"/>
          <p:cNvSpPr/>
          <p:nvPr/>
        </p:nvSpPr>
        <p:spPr>
          <a:xfrm>
            <a:off x="1430338" y="1439863"/>
            <a:ext cx="2366962" cy="28321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lstStyle/>
          <a:p>
            <a:pPr lvl="0" indent="0"/>
            <a:endParaRPr lang="zh-CN" altLang="en-US" sz="1200" dirty="0">
              <a:latin typeface="Arial" panose="020B0604020202020204" pitchFamily="34" charset="0"/>
              <a:ea typeface="方正大黑简体" charset="-122"/>
            </a:endParaRPr>
          </a:p>
        </p:txBody>
      </p:sp>
      <p:pic>
        <p:nvPicPr>
          <p:cNvPr id="55300" name="Picture 5" descr="fh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1638" y="339725"/>
            <a:ext cx="914400" cy="914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5301" name="Rectangle 16"/>
          <p:cNvSpPr>
            <a:spLocks noGrp="1"/>
          </p:cNvSpPr>
          <p:nvPr/>
        </p:nvSpPr>
        <p:spPr>
          <a:xfrm>
            <a:off x="512763" y="6503988"/>
            <a:ext cx="8012112" cy="354012"/>
          </a:xfrm>
          <a:prstGeom prst="rect">
            <a:avLst/>
          </a:prstGeom>
          <a:noFill/>
          <a:ln w="9525">
            <a:noFill/>
          </a:ln>
        </p:spPr>
        <p:txBody>
          <a:bodyPr lIns="90170" tIns="46990" rIns="90170" bIns="46990" anchor="t"/>
          <a:lstStyle/>
          <a:p>
            <a:pPr lvl="0" indent="0" algn="ctr">
              <a:lnSpc>
                <a:spcPct val="80000"/>
              </a:lnSpc>
              <a:spcBef>
                <a:spcPct val="80000"/>
              </a:spcBef>
            </a:pPr>
            <a:r>
              <a:rPr lang="zh-CN" altLang="en-US" sz="2000" dirty="0">
                <a:solidFill>
                  <a:srgbClr val="FFFF00"/>
                </a:solidFill>
                <a:latin typeface="Arial" panose="020B0604020202020204" pitchFamily="34" charset="0"/>
                <a:ea typeface="方正美黑简体" charset="-122"/>
              </a:rPr>
              <a:t>榆林市中级人民法院举报电话：0912-3260553       </a:t>
            </a:r>
          </a:p>
        </p:txBody>
      </p:sp>
      <p:sp>
        <p:nvSpPr>
          <p:cNvPr id="55302" name="Rectangle 4"/>
          <p:cNvSpPr/>
          <p:nvPr/>
        </p:nvSpPr>
        <p:spPr>
          <a:xfrm>
            <a:off x="5216525" y="1430338"/>
            <a:ext cx="2274888" cy="2841625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lstStyle/>
          <a:p>
            <a:pPr lvl="0" indent="0"/>
            <a:endParaRPr lang="zh-CN" altLang="en-US" sz="1200" dirty="0">
              <a:latin typeface="Arial" panose="020B0604020202020204" pitchFamily="34" charset="0"/>
              <a:ea typeface="方正大黑简体" charset="-122"/>
            </a:endParaRPr>
          </a:p>
        </p:txBody>
      </p:sp>
      <p:sp>
        <p:nvSpPr>
          <p:cNvPr id="55303" name="Rectangle 3"/>
          <p:cNvSpPr txBox="1"/>
          <p:nvPr/>
        </p:nvSpPr>
        <p:spPr>
          <a:xfrm>
            <a:off x="5121275" y="4271963"/>
            <a:ext cx="2903538" cy="1928812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 algn="just">
              <a:lnSpc>
                <a:spcPts val="2000"/>
              </a:lnSpc>
              <a:spcBef>
                <a:spcPct val="80000"/>
              </a:spcBef>
            </a:pP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执行法院</a:t>
            </a:r>
            <a:r>
              <a:rPr lang="zh-CN" altLang="en-US" sz="1200" dirty="0" smtClean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：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神木县人民法院</a:t>
            </a:r>
            <a:endParaRPr lang="zh-CN" altLang="en-US" sz="1200" dirty="0">
              <a:solidFill>
                <a:schemeClr val="bg1"/>
              </a:solidFill>
              <a:latin typeface="Arial" panose="020B0604020202020204" pitchFamily="34" charset="0"/>
              <a:ea typeface="方正大黑简体" charset="-122"/>
            </a:endParaRPr>
          </a:p>
          <a:p>
            <a:pPr lvl="0" algn="just">
              <a:lnSpc>
                <a:spcPts val="2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被执行人姓名</a:t>
            </a:r>
            <a:r>
              <a:rPr lang="en-US" altLang="zh-CN" sz="1200" dirty="0" smtClean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:</a:t>
            </a:r>
            <a:r>
              <a:rPr lang="zh-CN" altLang="en-US" b="1" dirty="0" smtClean="0">
                <a:solidFill>
                  <a:srgbClr val="92D050"/>
                </a:solidFill>
              </a:rPr>
              <a:t>冯青梅</a:t>
            </a:r>
            <a:endParaRPr lang="zh-CN" altLang="en-US" b="1" dirty="0">
              <a:solidFill>
                <a:srgbClr val="92D05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lvl="0" indent="0" algn="just">
              <a:lnSpc>
                <a:spcPts val="2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身份证号码：</a:t>
            </a:r>
            <a:endParaRPr lang="en-US" altLang="zh-CN" sz="1200" dirty="0">
              <a:solidFill>
                <a:schemeClr val="bg1"/>
              </a:solidFill>
              <a:latin typeface="Arial" panose="020B0604020202020204" pitchFamily="34" charset="0"/>
              <a:ea typeface="方正大黑简体" charset="-122"/>
            </a:endParaRPr>
          </a:p>
          <a:p>
            <a:pPr lvl="0" algn="just">
              <a:lnSpc>
                <a:spcPts val="2000"/>
              </a:lnSpc>
            </a:pPr>
            <a:r>
              <a:rPr lang="en-US" altLang="zh-CN" sz="1200" dirty="0" smtClean="0">
                <a:solidFill>
                  <a:schemeClr val="bg1"/>
                </a:solidFill>
              </a:rPr>
              <a:t>6127221975</a:t>
            </a:r>
            <a:r>
              <a:rPr lang="en-US" sz="1200" dirty="0">
                <a:solidFill>
                  <a:schemeClr val="bg1"/>
                </a:solidFill>
                <a:sym typeface="+mn-ea"/>
              </a:rPr>
              <a:t>****</a:t>
            </a:r>
            <a:r>
              <a:rPr lang="en-US" altLang="zh-CN" sz="1200" dirty="0" smtClean="0">
                <a:solidFill>
                  <a:schemeClr val="bg1"/>
                </a:solidFill>
              </a:rPr>
              <a:t>0322</a:t>
            </a:r>
          </a:p>
          <a:p>
            <a:pPr lvl="0" algn="just">
              <a:lnSpc>
                <a:spcPts val="2000"/>
              </a:lnSpc>
            </a:pPr>
            <a:r>
              <a:rPr lang="zh-CN" altLang="en-US" sz="1200" dirty="0" smtClean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户</a:t>
            </a: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籍所在地：陕西省榆林市神木县</a:t>
            </a:r>
            <a:endParaRPr lang="en-US" altLang="zh-CN" sz="1200" dirty="0">
              <a:solidFill>
                <a:schemeClr val="bg1"/>
              </a:solidFill>
              <a:latin typeface="Arial" panose="020B0604020202020204" pitchFamily="34" charset="0"/>
              <a:ea typeface="方正大黑简体" charset="-122"/>
            </a:endParaRPr>
          </a:p>
          <a:p>
            <a:pPr lvl="0" algn="just">
              <a:lnSpc>
                <a:spcPts val="2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执行标的</a:t>
            </a:r>
            <a:r>
              <a:rPr lang="zh-CN" altLang="en-US" sz="1200" dirty="0" smtClean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：</a:t>
            </a:r>
            <a:r>
              <a:rPr lang="en-US" altLang="zh-CN" sz="1200" dirty="0" smtClean="0">
                <a:solidFill>
                  <a:schemeClr val="bg1"/>
                </a:solidFill>
              </a:rPr>
              <a:t> 29.49</a:t>
            </a:r>
            <a:r>
              <a:rPr lang="zh-CN" altLang="en-US" sz="1200" dirty="0" smtClean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万</a:t>
            </a: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元</a:t>
            </a:r>
          </a:p>
          <a:p>
            <a:pPr lvl="0" algn="just">
              <a:lnSpc>
                <a:spcPts val="2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执行案号</a:t>
            </a:r>
            <a:r>
              <a:rPr lang="en-US" altLang="zh-CN" sz="1200" dirty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:</a:t>
            </a: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r>
              <a:rPr lang="zh-CN" altLang="en-US" sz="1200" dirty="0" smtClean="0">
                <a:solidFill>
                  <a:schemeClr val="bg1"/>
                </a:solidFill>
              </a:rPr>
              <a:t>（</a:t>
            </a:r>
            <a:r>
              <a:rPr lang="en-US" altLang="zh-CN" sz="1200" dirty="0" smtClean="0">
                <a:solidFill>
                  <a:schemeClr val="bg1"/>
                </a:solidFill>
              </a:rPr>
              <a:t>2016</a:t>
            </a:r>
            <a:r>
              <a:rPr lang="zh-CN" altLang="en-US" sz="1200" dirty="0" smtClean="0">
                <a:solidFill>
                  <a:schemeClr val="bg1"/>
                </a:solidFill>
              </a:rPr>
              <a:t>）陕</a:t>
            </a:r>
            <a:r>
              <a:rPr lang="en-US" altLang="zh-CN" sz="1200" dirty="0" smtClean="0">
                <a:solidFill>
                  <a:schemeClr val="bg1"/>
                </a:solidFill>
              </a:rPr>
              <a:t>0821</a:t>
            </a:r>
            <a:r>
              <a:rPr lang="zh-CN" altLang="en-US" sz="1200" dirty="0" smtClean="0">
                <a:solidFill>
                  <a:schemeClr val="bg1"/>
                </a:solidFill>
              </a:rPr>
              <a:t>执恢</a:t>
            </a:r>
            <a:r>
              <a:rPr lang="en-US" altLang="zh-CN" sz="1200" dirty="0" smtClean="0">
                <a:solidFill>
                  <a:schemeClr val="bg1"/>
                </a:solidFill>
              </a:rPr>
              <a:t>562</a:t>
            </a:r>
            <a:r>
              <a:rPr lang="zh-CN" altLang="en-US" sz="1200" dirty="0" smtClean="0">
                <a:solidFill>
                  <a:schemeClr val="bg1"/>
                </a:solidFill>
              </a:rPr>
              <a:t>号</a:t>
            </a:r>
            <a:endParaRPr lang="zh-CN" altLang="en-US" sz="1200" dirty="0">
              <a:solidFill>
                <a:schemeClr val="bg1"/>
              </a:solidFill>
              <a:latin typeface="Arial" panose="020B0604020202020204" pitchFamily="34" charset="0"/>
              <a:ea typeface="方正大黑简体" charset="-122"/>
            </a:endParaRPr>
          </a:p>
        </p:txBody>
      </p:sp>
      <p:pic>
        <p:nvPicPr>
          <p:cNvPr id="9" name="图片 8" descr="刘小江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30338" y="1439863"/>
            <a:ext cx="2366962" cy="2832100"/>
          </a:xfrm>
          <a:prstGeom prst="rect">
            <a:avLst/>
          </a:prstGeom>
        </p:spPr>
      </p:pic>
      <p:pic>
        <p:nvPicPr>
          <p:cNvPr id="10" name="图片 9" descr="冯青梅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16525" y="1430337"/>
            <a:ext cx="2306808" cy="2841625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/>
          <p:cNvSpPr>
            <a:spLocks noGrp="1"/>
          </p:cNvSpPr>
          <p:nvPr>
            <p:ph type="ctrTitle"/>
          </p:nvPr>
        </p:nvSpPr>
        <p:spPr>
          <a:xfrm>
            <a:off x="1598613" y="144463"/>
            <a:ext cx="7545387" cy="1349375"/>
          </a:xfrm>
        </p:spPr>
        <p:txBody>
          <a:bodyPr wrap="square" lIns="91440" tIns="45720" rIns="91440" bIns="45720" anchor="ctr"/>
          <a:lstStyle>
            <a:lvl1pPr lvl="0">
              <a:defRPr/>
            </a:lvl1pPr>
          </a:lstStyle>
          <a:p>
            <a:pPr lvl="0" eaLnBrk="1" hangingPunct="1"/>
            <a:r>
              <a:rPr lang="zh-CN" altLang="en-US" sz="2800" dirty="0">
                <a:solidFill>
                  <a:schemeClr val="bg1"/>
                </a:solidFill>
                <a:ea typeface="方正大黑简体" charset="-122"/>
              </a:rPr>
              <a:t>榆林市中级人民法院</a:t>
            </a:r>
            <a:r>
              <a:rPr lang="zh-CN" altLang="en-US" sz="2800" dirty="0" smtClean="0">
                <a:solidFill>
                  <a:schemeClr val="bg1"/>
                </a:solidFill>
                <a:ea typeface="方正大黑简体" charset="-122"/>
              </a:rPr>
              <a:t>第九批</a:t>
            </a:r>
            <a:r>
              <a:rPr lang="zh-CN" altLang="en-US" sz="2800" dirty="0">
                <a:solidFill>
                  <a:schemeClr val="bg1"/>
                </a:solidFill>
                <a:ea typeface="方正大黑简体" charset="-122"/>
              </a:rPr>
              <a:t>失信</a:t>
            </a:r>
            <a:r>
              <a:rPr lang="zh-CN" altLang="en-US" sz="2400" b="1" dirty="0">
                <a:solidFill>
                  <a:srgbClr val="FFFF00"/>
                </a:solidFill>
                <a:ea typeface="方正大黑简体" charset="-122"/>
              </a:rPr>
              <a:t>被 执 行 人 </a:t>
            </a:r>
            <a:r>
              <a:rPr lang="zh-CN" altLang="en-US" sz="2800" dirty="0">
                <a:solidFill>
                  <a:schemeClr val="bg1"/>
                </a:solidFill>
                <a:ea typeface="方正大黑简体" charset="-122"/>
              </a:rPr>
              <a:t>名单</a:t>
            </a:r>
            <a:r>
              <a:rPr lang="zh-CN" altLang="en-US" sz="3200" dirty="0">
                <a:solidFill>
                  <a:schemeClr val="bg1"/>
                </a:solidFill>
                <a:ea typeface="方正大黑简体" charset="-122"/>
              </a:rPr>
              <a:t/>
            </a:r>
            <a:br>
              <a:rPr lang="zh-CN" altLang="en-US" sz="3200" dirty="0">
                <a:solidFill>
                  <a:schemeClr val="bg1"/>
                </a:solidFill>
                <a:ea typeface="方正大黑简体" charset="-122"/>
              </a:rPr>
            </a:br>
            <a:r>
              <a:rPr lang="zh-CN" altLang="en-US" sz="2200" b="1" dirty="0">
                <a:solidFill>
                  <a:schemeClr val="folHlink"/>
                </a:solidFill>
                <a:ea typeface="仿宋" panose="02010609060101010101" pitchFamily="1" charset="-122"/>
              </a:rPr>
              <a:t>严厉打击老赖</a:t>
            </a:r>
            <a:r>
              <a:rPr lang="zh-CN" altLang="en-US" sz="2200" b="1" dirty="0">
                <a:solidFill>
                  <a:schemeClr val="folHlink"/>
                </a:solidFill>
                <a:latin typeface="仿宋" panose="02010609060101010101" pitchFamily="1" charset="-122"/>
                <a:ea typeface="仿宋" panose="02010609060101010101" pitchFamily="1" charset="-122"/>
              </a:rPr>
              <a:t>   </a:t>
            </a:r>
            <a:r>
              <a:rPr lang="en-US" altLang="zh-CN" sz="2200" b="1" dirty="0">
                <a:solidFill>
                  <a:schemeClr val="folHlink"/>
                </a:solidFill>
                <a:latin typeface="仿宋" panose="02010609060101010101" pitchFamily="1" charset="-122"/>
                <a:ea typeface="仿宋" panose="02010609060101010101" pitchFamily="1" charset="-122"/>
              </a:rPr>
              <a:t>           </a:t>
            </a:r>
            <a:r>
              <a:rPr lang="zh-CN" altLang="en-US" sz="2200" b="1" dirty="0">
                <a:solidFill>
                  <a:schemeClr val="folHlink"/>
                </a:solidFill>
                <a:latin typeface="仿宋" panose="02010609060101010101" pitchFamily="1" charset="-122"/>
                <a:ea typeface="仿宋" panose="02010609060101010101" pitchFamily="1" charset="-122"/>
              </a:rPr>
              <a:t>  重塑诚信榆林</a:t>
            </a:r>
          </a:p>
        </p:txBody>
      </p:sp>
      <p:sp>
        <p:nvSpPr>
          <p:cNvPr id="56322" name="Rectangle 3"/>
          <p:cNvSpPr>
            <a:spLocks noGrp="1"/>
          </p:cNvSpPr>
          <p:nvPr>
            <p:ph type="subTitle"/>
          </p:nvPr>
        </p:nvSpPr>
        <p:spPr>
          <a:xfrm>
            <a:off x="1316038" y="4271963"/>
            <a:ext cx="2903537" cy="1928812"/>
          </a:xfrm>
        </p:spPr>
        <p:txBody>
          <a:bodyPr wrap="square" lIns="91440" tIns="45720" rIns="91440" bIns="45720" anchor="t"/>
          <a:lstStyle>
            <a:lvl1pPr marL="0" lvl="0" indent="0" algn="ctr">
              <a:defRPr/>
            </a:lvl1pPr>
            <a:lvl2pPr marL="457200" lvl="1" indent="0" algn="ctr">
              <a:defRPr/>
            </a:lvl2pPr>
            <a:lvl3pPr marL="914400" lvl="2" indent="0" algn="ctr">
              <a:defRPr/>
            </a:lvl3pPr>
            <a:lvl4pPr marL="1371600" lvl="3" indent="0" algn="ctr">
              <a:defRPr/>
            </a:lvl4pPr>
            <a:lvl5pPr marL="1828800" lvl="4" indent="0" algn="ctr">
              <a:defRPr/>
            </a:lvl5pPr>
          </a:lstStyle>
          <a:p>
            <a:pPr lvl="0" algn="just" eaLnBrk="1" hangingPunct="1">
              <a:spcBef>
                <a:spcPct val="80000"/>
              </a:spcBef>
              <a:buNone/>
            </a:pPr>
            <a:r>
              <a:rPr lang="zh-CN" altLang="en-US" sz="1200" dirty="0">
                <a:solidFill>
                  <a:schemeClr val="bg1"/>
                </a:solidFill>
                <a:ea typeface="方正大黑简体" charset="-122"/>
              </a:rPr>
              <a:t>执行法院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：神木县人民法院</a:t>
            </a:r>
            <a:endParaRPr lang="zh-CN" altLang="en-US" sz="1200" dirty="0">
              <a:solidFill>
                <a:schemeClr val="bg1"/>
              </a:solidFill>
              <a:ea typeface="方正大黑简体" charset="-122"/>
            </a:endParaRPr>
          </a:p>
          <a:p>
            <a:pPr lvl="0" algn="just" eaLnBrk="1" hangingPunct="1">
              <a:buNone/>
            </a:pPr>
            <a:r>
              <a:rPr lang="zh-CN" altLang="en-US" sz="1200" dirty="0">
                <a:solidFill>
                  <a:schemeClr val="bg1"/>
                </a:solidFill>
                <a:ea typeface="方正大黑简体" charset="-122"/>
              </a:rPr>
              <a:t>被执行人姓名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：</a:t>
            </a:r>
            <a:r>
              <a:rPr lang="zh-CN" altLang="en-US" sz="1800" b="1" dirty="0" smtClean="0">
                <a:solidFill>
                  <a:srgbClr val="92D050"/>
                </a:solidFill>
              </a:rPr>
              <a:t>高建军</a:t>
            </a:r>
            <a:endParaRPr lang="zh-CN" altLang="en-US" sz="1200" b="1" dirty="0">
              <a:solidFill>
                <a:srgbClr val="92D050"/>
              </a:solidFill>
              <a:ea typeface="方正大黑简体" charset="-122"/>
            </a:endParaRPr>
          </a:p>
          <a:p>
            <a:pPr marL="0" lvl="0" indent="0" algn="just" eaLnBrk="1" hangingPunct="1">
              <a:buNone/>
            </a:pPr>
            <a:r>
              <a:rPr lang="zh-CN" altLang="en-US" sz="1200" dirty="0">
                <a:solidFill>
                  <a:schemeClr val="bg1"/>
                </a:solidFill>
                <a:ea typeface="方正大黑简体" charset="-122"/>
              </a:rPr>
              <a:t>身份证号码：</a:t>
            </a:r>
            <a:endParaRPr lang="en-US" altLang="zh-CN" sz="1200" dirty="0">
              <a:solidFill>
                <a:schemeClr val="bg1"/>
              </a:solidFill>
              <a:ea typeface="方正大黑简体" charset="-122"/>
            </a:endParaRPr>
          </a:p>
          <a:p>
            <a:pPr lvl="0" algn="just" eaLnBrk="1" hangingPunct="1">
              <a:buNone/>
            </a:pPr>
            <a:r>
              <a:rPr lang="en-US" altLang="zh-CN" sz="1200" dirty="0" smtClean="0">
                <a:solidFill>
                  <a:schemeClr val="bg1"/>
                </a:solidFill>
              </a:rPr>
              <a:t>6127221985</a:t>
            </a:r>
            <a:r>
              <a:rPr lang="en-US" sz="1200" dirty="0">
                <a:solidFill>
                  <a:schemeClr val="bg1"/>
                </a:solidFill>
                <a:sym typeface="+mn-ea"/>
              </a:rPr>
              <a:t>****</a:t>
            </a:r>
            <a:r>
              <a:rPr lang="en-US" altLang="zh-CN" sz="1200" dirty="0" smtClean="0">
                <a:solidFill>
                  <a:schemeClr val="bg1"/>
                </a:solidFill>
              </a:rPr>
              <a:t>2112</a:t>
            </a:r>
          </a:p>
          <a:p>
            <a:pPr lvl="0" algn="just" eaLnBrk="1" hangingPunct="1">
              <a:buNone/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户</a:t>
            </a:r>
            <a:r>
              <a:rPr lang="zh-CN" altLang="en-US" sz="1200" dirty="0">
                <a:solidFill>
                  <a:schemeClr val="bg1"/>
                </a:solidFill>
                <a:ea typeface="方正大黑简体" charset="-122"/>
              </a:rPr>
              <a:t>籍所在地：陕西省榆林市神木县</a:t>
            </a:r>
            <a:endParaRPr lang="en-US" altLang="zh-CN" sz="1200" dirty="0">
              <a:solidFill>
                <a:schemeClr val="bg1"/>
              </a:solidFill>
              <a:ea typeface="方正大黑简体" charset="-122"/>
            </a:endParaRPr>
          </a:p>
          <a:p>
            <a:pPr lvl="0" algn="just" eaLnBrk="1" hangingPunct="1">
              <a:buNone/>
            </a:pPr>
            <a:r>
              <a:rPr lang="zh-CN" altLang="en-US" sz="1200" dirty="0">
                <a:solidFill>
                  <a:schemeClr val="bg1"/>
                </a:solidFill>
                <a:ea typeface="方正大黑简体" charset="-122"/>
              </a:rPr>
              <a:t>执行标的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：</a:t>
            </a:r>
            <a:r>
              <a:rPr lang="en-US" altLang="zh-CN" sz="1200" dirty="0" smtClean="0">
                <a:solidFill>
                  <a:schemeClr val="bg1"/>
                </a:solidFill>
              </a:rPr>
              <a:t> 6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万</a:t>
            </a:r>
            <a:r>
              <a:rPr lang="zh-CN" altLang="en-US" sz="1200" dirty="0">
                <a:solidFill>
                  <a:schemeClr val="bg1"/>
                </a:solidFill>
                <a:ea typeface="方正大黑简体" charset="-122"/>
              </a:rPr>
              <a:t>元</a:t>
            </a:r>
          </a:p>
          <a:p>
            <a:pPr lvl="0" algn="just" eaLnBrk="1" hangingPunct="1">
              <a:buNone/>
            </a:pPr>
            <a:r>
              <a:rPr lang="zh-CN" altLang="en-US" sz="1200" dirty="0">
                <a:solidFill>
                  <a:schemeClr val="bg1"/>
                </a:solidFill>
                <a:ea typeface="方正大黑简体" charset="-122"/>
              </a:rPr>
              <a:t>执行案号</a:t>
            </a:r>
            <a:r>
              <a:rPr lang="en-US" altLang="zh-CN" sz="1200" dirty="0">
                <a:solidFill>
                  <a:schemeClr val="bg1"/>
                </a:solidFill>
                <a:ea typeface="方正大黑简体" charset="-122"/>
              </a:rPr>
              <a:t>:</a:t>
            </a:r>
            <a:r>
              <a:rPr lang="zh-CN" altLang="en-US" sz="1200" dirty="0">
                <a:solidFill>
                  <a:schemeClr val="bg1"/>
                </a:solidFill>
              </a:rPr>
              <a:t> </a:t>
            </a:r>
            <a:r>
              <a:rPr lang="zh-CN" altLang="en-US" sz="1200" dirty="0" smtClean="0">
                <a:solidFill>
                  <a:schemeClr val="bg1"/>
                </a:solidFill>
              </a:rPr>
              <a:t>（</a:t>
            </a:r>
            <a:r>
              <a:rPr lang="en-US" altLang="zh-CN" sz="1200" dirty="0" smtClean="0">
                <a:solidFill>
                  <a:schemeClr val="bg1"/>
                </a:solidFill>
              </a:rPr>
              <a:t>2016</a:t>
            </a:r>
            <a:r>
              <a:rPr lang="zh-CN" altLang="en-US" sz="1200" dirty="0" smtClean="0">
                <a:solidFill>
                  <a:schemeClr val="bg1"/>
                </a:solidFill>
              </a:rPr>
              <a:t>）陕</a:t>
            </a:r>
            <a:r>
              <a:rPr lang="en-US" altLang="zh-CN" sz="1200" dirty="0" smtClean="0">
                <a:solidFill>
                  <a:schemeClr val="bg1"/>
                </a:solidFill>
              </a:rPr>
              <a:t>0821</a:t>
            </a:r>
            <a:r>
              <a:rPr lang="zh-CN" altLang="en-US" sz="1200" dirty="0" smtClean="0">
                <a:solidFill>
                  <a:schemeClr val="bg1"/>
                </a:solidFill>
              </a:rPr>
              <a:t>执恢</a:t>
            </a:r>
            <a:r>
              <a:rPr lang="en-US" altLang="zh-CN" sz="1200" dirty="0" smtClean="0">
                <a:solidFill>
                  <a:schemeClr val="bg1"/>
                </a:solidFill>
              </a:rPr>
              <a:t>1296</a:t>
            </a:r>
            <a:r>
              <a:rPr lang="zh-CN" altLang="en-US" sz="1200" dirty="0" smtClean="0">
                <a:solidFill>
                  <a:schemeClr val="bg1"/>
                </a:solidFill>
              </a:rPr>
              <a:t>号</a:t>
            </a:r>
            <a:endParaRPr lang="zh-CN" altLang="en-US" sz="1200" dirty="0">
              <a:solidFill>
                <a:schemeClr val="bg1"/>
              </a:solidFill>
              <a:ea typeface="方正大黑简体" charset="-122"/>
            </a:endParaRPr>
          </a:p>
        </p:txBody>
      </p:sp>
      <p:sp>
        <p:nvSpPr>
          <p:cNvPr id="56323" name="Rectangle 4"/>
          <p:cNvSpPr/>
          <p:nvPr/>
        </p:nvSpPr>
        <p:spPr>
          <a:xfrm>
            <a:off x="1430338" y="1439863"/>
            <a:ext cx="2366962" cy="28321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lstStyle/>
          <a:p>
            <a:pPr lvl="0" indent="0"/>
            <a:endParaRPr lang="zh-CN" altLang="en-US" sz="1200" dirty="0">
              <a:latin typeface="Arial" panose="020B0604020202020204" pitchFamily="34" charset="0"/>
              <a:ea typeface="方正大黑简体" charset="-122"/>
            </a:endParaRPr>
          </a:p>
        </p:txBody>
      </p:sp>
      <p:pic>
        <p:nvPicPr>
          <p:cNvPr id="56324" name="Picture 5" descr="fh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1638" y="339725"/>
            <a:ext cx="914400" cy="914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6325" name="Rectangle 16"/>
          <p:cNvSpPr>
            <a:spLocks noGrp="1"/>
          </p:cNvSpPr>
          <p:nvPr/>
        </p:nvSpPr>
        <p:spPr>
          <a:xfrm>
            <a:off x="512763" y="6503988"/>
            <a:ext cx="8012112" cy="354012"/>
          </a:xfrm>
          <a:prstGeom prst="rect">
            <a:avLst/>
          </a:prstGeom>
          <a:noFill/>
          <a:ln w="9525">
            <a:noFill/>
          </a:ln>
        </p:spPr>
        <p:txBody>
          <a:bodyPr lIns="90170" tIns="46990" rIns="90170" bIns="46990" anchor="t"/>
          <a:lstStyle/>
          <a:p>
            <a:pPr lvl="0" indent="0" algn="ctr">
              <a:lnSpc>
                <a:spcPct val="80000"/>
              </a:lnSpc>
              <a:spcBef>
                <a:spcPct val="80000"/>
              </a:spcBef>
            </a:pPr>
            <a:r>
              <a:rPr lang="zh-CN" altLang="en-US" sz="2000" dirty="0">
                <a:solidFill>
                  <a:srgbClr val="FFFF00"/>
                </a:solidFill>
                <a:latin typeface="Arial" panose="020B0604020202020204" pitchFamily="34" charset="0"/>
                <a:ea typeface="方正美黑简体" charset="-122"/>
              </a:rPr>
              <a:t>榆林市中级人民法院举报电话：0912-3260553       </a:t>
            </a:r>
          </a:p>
        </p:txBody>
      </p:sp>
      <p:sp>
        <p:nvSpPr>
          <p:cNvPr id="56326" name="Rectangle 4"/>
          <p:cNvSpPr/>
          <p:nvPr/>
        </p:nvSpPr>
        <p:spPr>
          <a:xfrm>
            <a:off x="5216525" y="1430338"/>
            <a:ext cx="2274888" cy="2841625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lstStyle/>
          <a:p>
            <a:pPr lvl="0" indent="0"/>
            <a:endParaRPr lang="zh-CN" altLang="en-US" sz="1200" dirty="0">
              <a:latin typeface="Arial" panose="020B0604020202020204" pitchFamily="34" charset="0"/>
              <a:ea typeface="方正大黑简体" charset="-122"/>
            </a:endParaRPr>
          </a:p>
        </p:txBody>
      </p:sp>
      <p:sp>
        <p:nvSpPr>
          <p:cNvPr id="56327" name="Rectangle 3"/>
          <p:cNvSpPr txBox="1"/>
          <p:nvPr/>
        </p:nvSpPr>
        <p:spPr>
          <a:xfrm>
            <a:off x="5121275" y="4271963"/>
            <a:ext cx="2903538" cy="1928812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 algn="just">
              <a:lnSpc>
                <a:spcPts val="2000"/>
              </a:lnSpc>
              <a:spcBef>
                <a:spcPct val="80000"/>
              </a:spcBef>
            </a:pP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执行法院</a:t>
            </a:r>
            <a:r>
              <a:rPr lang="zh-CN" altLang="en-US" sz="1200" dirty="0" smtClean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：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神木县人民法院</a:t>
            </a:r>
            <a:endParaRPr lang="zh-CN" altLang="en-US" sz="1200" dirty="0">
              <a:solidFill>
                <a:schemeClr val="bg1"/>
              </a:solidFill>
              <a:latin typeface="Arial" panose="020B0604020202020204" pitchFamily="34" charset="0"/>
              <a:ea typeface="方正大黑简体" charset="-122"/>
            </a:endParaRPr>
          </a:p>
          <a:p>
            <a:pPr lvl="0" algn="just">
              <a:lnSpc>
                <a:spcPts val="2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被执行人姓名</a:t>
            </a:r>
            <a:r>
              <a:rPr lang="en-US" altLang="zh-CN" sz="1200" dirty="0" smtClean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:</a:t>
            </a:r>
            <a:r>
              <a:rPr lang="zh-CN" altLang="en-US" b="1" dirty="0" smtClean="0">
                <a:solidFill>
                  <a:srgbClr val="92D050"/>
                </a:solidFill>
              </a:rPr>
              <a:t>陈军则</a:t>
            </a:r>
            <a:endParaRPr lang="zh-CN" altLang="en-US" b="1" dirty="0">
              <a:solidFill>
                <a:srgbClr val="92D05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lvl="0" indent="0" algn="just">
              <a:lnSpc>
                <a:spcPts val="2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身份证号码：</a:t>
            </a:r>
            <a:endParaRPr lang="en-US" altLang="zh-CN" sz="1200" dirty="0">
              <a:solidFill>
                <a:schemeClr val="bg1"/>
              </a:solidFill>
              <a:latin typeface="Arial" panose="020B0604020202020204" pitchFamily="34" charset="0"/>
              <a:ea typeface="方正大黑简体" charset="-122"/>
            </a:endParaRPr>
          </a:p>
          <a:p>
            <a:pPr lvl="0" algn="just">
              <a:lnSpc>
                <a:spcPts val="2000"/>
              </a:lnSpc>
            </a:pPr>
            <a:r>
              <a:rPr lang="en-US" altLang="zh-CN" sz="1200" dirty="0" smtClean="0">
                <a:solidFill>
                  <a:schemeClr val="bg1"/>
                </a:solidFill>
              </a:rPr>
              <a:t>6127221975</a:t>
            </a:r>
            <a:r>
              <a:rPr lang="en-US" sz="1200" dirty="0">
                <a:solidFill>
                  <a:schemeClr val="bg1"/>
                </a:solidFill>
                <a:sym typeface="+mn-ea"/>
              </a:rPr>
              <a:t>****</a:t>
            </a:r>
            <a:r>
              <a:rPr lang="en-US" altLang="zh-CN" sz="1200" dirty="0" smtClean="0">
                <a:solidFill>
                  <a:schemeClr val="bg1"/>
                </a:solidFill>
              </a:rPr>
              <a:t>1615</a:t>
            </a:r>
          </a:p>
          <a:p>
            <a:pPr lvl="0" algn="just">
              <a:lnSpc>
                <a:spcPts val="2000"/>
              </a:lnSpc>
            </a:pPr>
            <a:r>
              <a:rPr lang="zh-CN" altLang="en-US" sz="1200" dirty="0" smtClean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户</a:t>
            </a: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籍所在地：陕西省榆林市神木区</a:t>
            </a:r>
            <a:endParaRPr lang="en-US" altLang="zh-CN" sz="1200" dirty="0">
              <a:solidFill>
                <a:schemeClr val="bg1"/>
              </a:solidFill>
              <a:latin typeface="Arial" panose="020B0604020202020204" pitchFamily="34" charset="0"/>
              <a:ea typeface="方正大黑简体" charset="-122"/>
            </a:endParaRPr>
          </a:p>
          <a:p>
            <a:pPr lvl="0" algn="just">
              <a:lnSpc>
                <a:spcPts val="2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执行标的</a:t>
            </a:r>
            <a:r>
              <a:rPr lang="zh-CN" altLang="en-US" sz="1200" dirty="0" smtClean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：</a:t>
            </a:r>
            <a:r>
              <a:rPr lang="en-US" altLang="zh-CN" sz="1200" dirty="0" smtClean="0">
                <a:solidFill>
                  <a:schemeClr val="bg1"/>
                </a:solidFill>
              </a:rPr>
              <a:t> 6</a:t>
            </a:r>
            <a:r>
              <a:rPr lang="zh-CN" altLang="en-US" sz="1200" dirty="0" smtClean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万</a:t>
            </a: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元</a:t>
            </a:r>
          </a:p>
          <a:p>
            <a:pPr lvl="0" algn="just">
              <a:lnSpc>
                <a:spcPts val="2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执行案号</a:t>
            </a:r>
            <a:r>
              <a:rPr lang="en-US" altLang="zh-CN" sz="1200" dirty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:</a:t>
            </a: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r>
              <a:rPr lang="zh-CN" altLang="en-US" sz="1200" dirty="0" smtClean="0">
                <a:solidFill>
                  <a:schemeClr val="bg1"/>
                </a:solidFill>
              </a:rPr>
              <a:t>（</a:t>
            </a:r>
            <a:r>
              <a:rPr lang="en-US" altLang="zh-CN" sz="1200" dirty="0" smtClean="0">
                <a:solidFill>
                  <a:schemeClr val="bg1"/>
                </a:solidFill>
              </a:rPr>
              <a:t>2016</a:t>
            </a:r>
            <a:r>
              <a:rPr lang="zh-CN" altLang="en-US" sz="1200" dirty="0" smtClean="0">
                <a:solidFill>
                  <a:schemeClr val="bg1"/>
                </a:solidFill>
              </a:rPr>
              <a:t>）陕</a:t>
            </a:r>
            <a:r>
              <a:rPr lang="en-US" altLang="zh-CN" sz="1200" dirty="0" smtClean="0">
                <a:solidFill>
                  <a:schemeClr val="bg1"/>
                </a:solidFill>
              </a:rPr>
              <a:t>0821</a:t>
            </a:r>
            <a:r>
              <a:rPr lang="zh-CN" altLang="en-US" sz="1200" dirty="0" smtClean="0">
                <a:solidFill>
                  <a:schemeClr val="bg1"/>
                </a:solidFill>
              </a:rPr>
              <a:t>执恢</a:t>
            </a:r>
            <a:r>
              <a:rPr lang="en-US" altLang="zh-CN" sz="1200" dirty="0" smtClean="0">
                <a:solidFill>
                  <a:schemeClr val="bg1"/>
                </a:solidFill>
              </a:rPr>
              <a:t>1296</a:t>
            </a:r>
            <a:r>
              <a:rPr lang="zh-CN" altLang="en-US" sz="1200" dirty="0" smtClean="0">
                <a:solidFill>
                  <a:schemeClr val="bg1"/>
                </a:solidFill>
              </a:rPr>
              <a:t>号</a:t>
            </a:r>
            <a:endParaRPr lang="zh-CN" altLang="en-US" sz="1200" dirty="0">
              <a:solidFill>
                <a:schemeClr val="bg1"/>
              </a:solidFill>
              <a:latin typeface="Arial" panose="020B0604020202020204" pitchFamily="34" charset="0"/>
              <a:ea typeface="方正大黑简体" charset="-122"/>
            </a:endParaRPr>
          </a:p>
        </p:txBody>
      </p:sp>
      <p:pic>
        <p:nvPicPr>
          <p:cNvPr id="9" name="图片 8" descr="高建军61272219850417211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30338" y="1430338"/>
            <a:ext cx="2366962" cy="2841625"/>
          </a:xfrm>
          <a:prstGeom prst="rect">
            <a:avLst/>
          </a:prstGeom>
        </p:spPr>
      </p:pic>
      <p:pic>
        <p:nvPicPr>
          <p:cNvPr id="10" name="图片 9" descr="陈军则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16525" y="1430337"/>
            <a:ext cx="2306808" cy="284162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/>
          </p:cNvSpPr>
          <p:nvPr>
            <p:ph type="ctrTitle"/>
          </p:nvPr>
        </p:nvSpPr>
        <p:spPr>
          <a:xfrm>
            <a:off x="1598613" y="144463"/>
            <a:ext cx="7545387" cy="1349375"/>
          </a:xfrm>
        </p:spPr>
        <p:txBody>
          <a:bodyPr wrap="square" lIns="91440" tIns="45720" rIns="91440" bIns="45720" anchor="ctr"/>
          <a:lstStyle>
            <a:lvl1pPr lvl="0">
              <a:defRPr/>
            </a:lvl1pPr>
          </a:lstStyle>
          <a:p>
            <a:pPr lvl="0" eaLnBrk="1" hangingPunct="1"/>
            <a:r>
              <a:rPr lang="zh-CN" altLang="en-US" sz="2800" dirty="0">
                <a:solidFill>
                  <a:schemeClr val="bg1"/>
                </a:solidFill>
                <a:ea typeface="方正大黑简体" charset="-122"/>
              </a:rPr>
              <a:t>榆林市中级人民法院</a:t>
            </a:r>
            <a:r>
              <a:rPr lang="zh-CN" altLang="en-US" sz="2800" dirty="0" smtClean="0">
                <a:solidFill>
                  <a:schemeClr val="bg1"/>
                </a:solidFill>
                <a:ea typeface="方正大黑简体" charset="-122"/>
              </a:rPr>
              <a:t>第九批</a:t>
            </a:r>
            <a:r>
              <a:rPr lang="zh-CN" altLang="en-US" sz="2800" dirty="0">
                <a:solidFill>
                  <a:schemeClr val="bg1"/>
                </a:solidFill>
                <a:ea typeface="方正大黑简体" charset="-122"/>
              </a:rPr>
              <a:t>失信</a:t>
            </a:r>
            <a:r>
              <a:rPr lang="zh-CN" altLang="en-US" sz="2400" b="1" dirty="0">
                <a:solidFill>
                  <a:srgbClr val="FFFF00"/>
                </a:solidFill>
                <a:ea typeface="方正大黑简体" charset="-122"/>
              </a:rPr>
              <a:t>被 执 行 人 </a:t>
            </a:r>
            <a:r>
              <a:rPr lang="zh-CN" altLang="en-US" sz="2800" dirty="0">
                <a:solidFill>
                  <a:schemeClr val="bg1"/>
                </a:solidFill>
                <a:ea typeface="方正大黑简体" charset="-122"/>
              </a:rPr>
              <a:t>名单</a:t>
            </a:r>
            <a:r>
              <a:rPr lang="zh-CN" altLang="en-US" sz="3200" dirty="0">
                <a:solidFill>
                  <a:schemeClr val="bg1"/>
                </a:solidFill>
                <a:ea typeface="方正大黑简体" charset="-122"/>
              </a:rPr>
              <a:t/>
            </a:r>
            <a:br>
              <a:rPr lang="zh-CN" altLang="en-US" sz="3200" dirty="0">
                <a:solidFill>
                  <a:schemeClr val="bg1"/>
                </a:solidFill>
                <a:ea typeface="方正大黑简体" charset="-122"/>
              </a:rPr>
            </a:br>
            <a:r>
              <a:rPr lang="zh-CN" altLang="en-US" sz="2200" b="1" dirty="0">
                <a:solidFill>
                  <a:schemeClr val="folHlink"/>
                </a:solidFill>
                <a:ea typeface="仿宋" panose="02010609060101010101" pitchFamily="1" charset="-122"/>
              </a:rPr>
              <a:t>严厉打击老赖</a:t>
            </a:r>
            <a:r>
              <a:rPr lang="zh-CN" altLang="en-US" sz="2200" b="1" dirty="0">
                <a:solidFill>
                  <a:schemeClr val="folHlink"/>
                </a:solidFill>
                <a:latin typeface="仿宋" panose="02010609060101010101" pitchFamily="1" charset="-122"/>
                <a:ea typeface="仿宋" panose="02010609060101010101" pitchFamily="1" charset="-122"/>
              </a:rPr>
              <a:t>   </a:t>
            </a:r>
            <a:r>
              <a:rPr lang="en-US" altLang="zh-CN" sz="2200" b="1" dirty="0">
                <a:solidFill>
                  <a:schemeClr val="folHlink"/>
                </a:solidFill>
                <a:latin typeface="仿宋" panose="02010609060101010101" pitchFamily="1" charset="-122"/>
                <a:ea typeface="仿宋" panose="02010609060101010101" pitchFamily="1" charset="-122"/>
              </a:rPr>
              <a:t>           </a:t>
            </a:r>
            <a:r>
              <a:rPr lang="zh-CN" altLang="en-US" sz="2200" b="1" dirty="0">
                <a:solidFill>
                  <a:schemeClr val="folHlink"/>
                </a:solidFill>
                <a:latin typeface="仿宋" panose="02010609060101010101" pitchFamily="1" charset="-122"/>
                <a:ea typeface="仿宋" panose="02010609060101010101" pitchFamily="1" charset="-122"/>
              </a:rPr>
              <a:t>  重塑诚信榆林</a:t>
            </a:r>
          </a:p>
        </p:txBody>
      </p:sp>
      <p:sp>
        <p:nvSpPr>
          <p:cNvPr id="18434" name="Rectangle 3"/>
          <p:cNvSpPr>
            <a:spLocks noGrp="1"/>
          </p:cNvSpPr>
          <p:nvPr>
            <p:ph type="subTitle"/>
          </p:nvPr>
        </p:nvSpPr>
        <p:spPr>
          <a:xfrm>
            <a:off x="1316038" y="4271963"/>
            <a:ext cx="2903537" cy="1928812"/>
          </a:xfrm>
        </p:spPr>
        <p:txBody>
          <a:bodyPr wrap="square" lIns="91440" tIns="45720" rIns="91440" bIns="45720" anchor="t"/>
          <a:lstStyle>
            <a:lvl1pPr marL="0" lvl="0" indent="0" algn="ctr">
              <a:defRPr/>
            </a:lvl1pPr>
            <a:lvl2pPr marL="457200" lvl="1" indent="0" algn="ctr">
              <a:defRPr/>
            </a:lvl2pPr>
            <a:lvl3pPr marL="914400" lvl="2" indent="0" algn="ctr">
              <a:defRPr/>
            </a:lvl3pPr>
            <a:lvl4pPr marL="1371600" lvl="3" indent="0" algn="ctr">
              <a:defRPr/>
            </a:lvl4pPr>
            <a:lvl5pPr marL="1828800" lvl="4" indent="0" algn="ctr">
              <a:defRPr/>
            </a:lvl5pPr>
          </a:lstStyle>
          <a:p>
            <a:pPr marL="0" lvl="0" indent="0" algn="just" eaLnBrk="1" hangingPunct="1">
              <a:spcBef>
                <a:spcPct val="80000"/>
              </a:spcBef>
              <a:buNone/>
            </a:pPr>
            <a:r>
              <a:rPr lang="zh-CN" altLang="en-US" sz="1200" dirty="0">
                <a:solidFill>
                  <a:schemeClr val="bg1"/>
                </a:solidFill>
                <a:ea typeface="方正大黑简体" charset="-122"/>
              </a:rPr>
              <a:t>执行法院：榆林市中级人民法院</a:t>
            </a:r>
            <a:r>
              <a:rPr lang="zh-CN" altLang="en-US" sz="1200" dirty="0">
                <a:solidFill>
                  <a:schemeClr val="bg1"/>
                </a:solidFill>
              </a:rPr>
              <a:t> </a:t>
            </a:r>
            <a:endParaRPr lang="zh-CN" altLang="en-US" sz="1200" dirty="0">
              <a:solidFill>
                <a:schemeClr val="bg1"/>
              </a:solidFill>
              <a:ea typeface="方正大黑简体" charset="-122"/>
            </a:endParaRPr>
          </a:p>
          <a:p>
            <a:pPr marL="0" lvl="0" indent="0" algn="just" eaLnBrk="1" hangingPunct="1">
              <a:buNone/>
            </a:pPr>
            <a:r>
              <a:rPr lang="zh-CN" altLang="en-US" sz="1200" dirty="0">
                <a:solidFill>
                  <a:schemeClr val="bg1"/>
                </a:solidFill>
                <a:ea typeface="方正大黑简体" charset="-122"/>
              </a:rPr>
              <a:t>被执行人姓名：</a:t>
            </a:r>
            <a:r>
              <a:rPr lang="zh-CN" altLang="en-US" sz="1800" b="1" dirty="0">
                <a:solidFill>
                  <a:srgbClr val="92D050"/>
                </a:solidFill>
              </a:rPr>
              <a:t>杜安安</a:t>
            </a:r>
            <a:r>
              <a:rPr lang="zh-CN" altLang="en-US" sz="1800" dirty="0">
                <a:solidFill>
                  <a:srgbClr val="92D050"/>
                </a:solidFill>
              </a:rPr>
              <a:t> </a:t>
            </a:r>
            <a:endParaRPr lang="zh-CN" altLang="en-US" sz="1200" b="1" dirty="0">
              <a:solidFill>
                <a:srgbClr val="92D050"/>
              </a:solidFill>
              <a:ea typeface="方正大黑简体" charset="-122"/>
            </a:endParaRPr>
          </a:p>
          <a:p>
            <a:pPr marL="0" lvl="0" indent="0" algn="just" eaLnBrk="1" hangingPunct="1">
              <a:buNone/>
            </a:pPr>
            <a:r>
              <a:rPr lang="zh-CN" altLang="en-US" sz="1200" dirty="0">
                <a:solidFill>
                  <a:schemeClr val="bg1"/>
                </a:solidFill>
                <a:ea typeface="方正大黑简体" charset="-122"/>
              </a:rPr>
              <a:t>身份证号码：</a:t>
            </a:r>
            <a:endParaRPr lang="en-US" altLang="zh-CN" sz="1200" dirty="0">
              <a:solidFill>
                <a:schemeClr val="bg1"/>
              </a:solidFill>
              <a:ea typeface="方正大黑简体" charset="-122"/>
            </a:endParaRPr>
          </a:p>
          <a:p>
            <a:pPr marL="0" lvl="0" indent="0" algn="just" eaLnBrk="1" hangingPunct="1">
              <a:buNone/>
            </a:pPr>
            <a:r>
              <a:rPr sz="1200" dirty="0">
                <a:solidFill>
                  <a:schemeClr val="bg1"/>
                </a:solidFill>
              </a:rPr>
              <a:t>6127221960</a:t>
            </a:r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****</a:t>
            </a:r>
            <a:r>
              <a:rPr sz="1200" dirty="0">
                <a:solidFill>
                  <a:schemeClr val="bg1"/>
                </a:solidFill>
              </a:rPr>
              <a:t>6374</a:t>
            </a:r>
          </a:p>
          <a:p>
            <a:pPr marL="0" lvl="0" indent="0" algn="just" eaLnBrk="1" hangingPunct="1">
              <a:buNone/>
            </a:pPr>
            <a:r>
              <a:rPr lang="zh-CN" altLang="en-US" sz="1200" dirty="0">
                <a:solidFill>
                  <a:schemeClr val="bg1"/>
                </a:solidFill>
                <a:ea typeface="方正大黑简体" charset="-122"/>
              </a:rPr>
              <a:t>户籍所在地：陕西省榆林市</a:t>
            </a: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  <a:sym typeface="+mn-ea"/>
              </a:rPr>
              <a:t>神木县</a:t>
            </a:r>
            <a:endParaRPr lang="en-US" altLang="zh-CN" sz="1200" dirty="0">
              <a:solidFill>
                <a:schemeClr val="bg1"/>
              </a:solidFill>
              <a:ea typeface="方正大黑简体" charset="-122"/>
            </a:endParaRPr>
          </a:p>
          <a:p>
            <a:pPr marL="0" lvl="0" indent="0" algn="just" eaLnBrk="1" hangingPunct="1">
              <a:buNone/>
            </a:pPr>
            <a:r>
              <a:rPr lang="zh-CN" altLang="en-US" sz="1200" dirty="0">
                <a:solidFill>
                  <a:schemeClr val="bg1"/>
                </a:solidFill>
                <a:ea typeface="方正大黑简体" charset="-122"/>
              </a:rPr>
              <a:t>执行标的：</a:t>
            </a:r>
            <a:r>
              <a:rPr lang="en-US" altLang="zh-CN" sz="1200" dirty="0">
                <a:solidFill>
                  <a:schemeClr val="bg1"/>
                </a:solidFill>
              </a:rPr>
              <a:t>970</a:t>
            </a:r>
            <a:r>
              <a:rPr lang="zh-CN" altLang="en-US" sz="1200" dirty="0">
                <a:solidFill>
                  <a:schemeClr val="bg1"/>
                </a:solidFill>
                <a:ea typeface="方正大黑简体" charset="-122"/>
              </a:rPr>
              <a:t>万元</a:t>
            </a:r>
          </a:p>
          <a:p>
            <a:pPr marL="0" lvl="0" indent="0" algn="just" eaLnBrk="1" hangingPunct="1">
              <a:buNone/>
            </a:pPr>
            <a:r>
              <a:rPr lang="zh-CN" altLang="en-US" sz="1200" dirty="0">
                <a:solidFill>
                  <a:schemeClr val="bg1"/>
                </a:solidFill>
                <a:ea typeface="方正大黑简体" charset="-122"/>
              </a:rPr>
              <a:t>执行案号</a:t>
            </a:r>
            <a:r>
              <a:rPr lang="en-US" altLang="zh-CN" sz="1200" dirty="0">
                <a:solidFill>
                  <a:schemeClr val="bg1"/>
                </a:solidFill>
                <a:ea typeface="方正大黑简体" charset="-122"/>
              </a:rPr>
              <a:t>:</a:t>
            </a:r>
            <a:r>
              <a:rPr lang="zh-CN" altLang="en-US" sz="1200" dirty="0">
                <a:solidFill>
                  <a:schemeClr val="bg1"/>
                </a:solidFill>
              </a:rPr>
              <a:t> </a:t>
            </a:r>
            <a:r>
              <a:rPr sz="1200" dirty="0">
                <a:solidFill>
                  <a:schemeClr val="bg1"/>
                </a:solidFill>
              </a:rPr>
              <a:t>（2015）榆中执字第00293号</a:t>
            </a:r>
            <a:r>
              <a:rPr lang="zh-CN" altLang="en-US" sz="1200" dirty="0">
                <a:solidFill>
                  <a:schemeClr val="bg1"/>
                </a:solidFill>
              </a:rPr>
              <a:t> </a:t>
            </a:r>
            <a:endParaRPr lang="zh-CN" altLang="en-US" sz="1200" dirty="0">
              <a:solidFill>
                <a:schemeClr val="bg1"/>
              </a:solidFill>
              <a:ea typeface="方正大黑简体" charset="-122"/>
            </a:endParaRPr>
          </a:p>
        </p:txBody>
      </p:sp>
      <p:sp>
        <p:nvSpPr>
          <p:cNvPr id="18435" name="Rectangle 4"/>
          <p:cNvSpPr/>
          <p:nvPr/>
        </p:nvSpPr>
        <p:spPr>
          <a:xfrm>
            <a:off x="1430338" y="1439863"/>
            <a:ext cx="2366962" cy="28321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lstStyle/>
          <a:p>
            <a:pPr lvl="0" indent="0"/>
            <a:endParaRPr lang="zh-CN" altLang="en-US" sz="1200" dirty="0">
              <a:latin typeface="Arial" panose="020B0604020202020204" pitchFamily="34" charset="0"/>
              <a:ea typeface="方正大黑简体" charset="-122"/>
            </a:endParaRPr>
          </a:p>
        </p:txBody>
      </p:sp>
      <p:pic>
        <p:nvPicPr>
          <p:cNvPr id="18436" name="Picture 5" descr="fh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1638" y="339725"/>
            <a:ext cx="914400" cy="914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437" name="Rectangle 16"/>
          <p:cNvSpPr>
            <a:spLocks noGrp="1"/>
          </p:cNvSpPr>
          <p:nvPr/>
        </p:nvSpPr>
        <p:spPr>
          <a:xfrm>
            <a:off x="512763" y="6503988"/>
            <a:ext cx="8012112" cy="354012"/>
          </a:xfrm>
          <a:prstGeom prst="rect">
            <a:avLst/>
          </a:prstGeom>
          <a:noFill/>
          <a:ln w="9525">
            <a:noFill/>
          </a:ln>
        </p:spPr>
        <p:txBody>
          <a:bodyPr lIns="90170" tIns="46990" rIns="90170" bIns="46990" anchor="t"/>
          <a:lstStyle/>
          <a:p>
            <a:pPr lvl="0" indent="0" algn="ctr">
              <a:lnSpc>
                <a:spcPct val="80000"/>
              </a:lnSpc>
              <a:spcBef>
                <a:spcPct val="80000"/>
              </a:spcBef>
            </a:pPr>
            <a:r>
              <a:rPr lang="zh-CN" altLang="en-US" sz="2000" dirty="0">
                <a:solidFill>
                  <a:srgbClr val="FFFF00"/>
                </a:solidFill>
                <a:latin typeface="Arial" panose="020B0604020202020204" pitchFamily="34" charset="0"/>
                <a:ea typeface="方正美黑简体" charset="-122"/>
              </a:rPr>
              <a:t>榆林市中级人民法院举报电话：0912-3260553       </a:t>
            </a:r>
          </a:p>
        </p:txBody>
      </p:sp>
      <p:sp>
        <p:nvSpPr>
          <p:cNvPr id="18438" name="Rectangle 4"/>
          <p:cNvSpPr/>
          <p:nvPr/>
        </p:nvSpPr>
        <p:spPr>
          <a:xfrm>
            <a:off x="5216525" y="1430338"/>
            <a:ext cx="2274888" cy="2841625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lstStyle/>
          <a:p>
            <a:pPr lvl="0" indent="0"/>
            <a:endParaRPr lang="zh-CN" altLang="en-US" sz="1200" dirty="0">
              <a:latin typeface="Arial" panose="020B0604020202020204" pitchFamily="34" charset="0"/>
              <a:ea typeface="方正大黑简体" charset="-122"/>
            </a:endParaRPr>
          </a:p>
        </p:txBody>
      </p:sp>
      <p:sp>
        <p:nvSpPr>
          <p:cNvPr id="18439" name="Rectangle 3"/>
          <p:cNvSpPr txBox="1"/>
          <p:nvPr/>
        </p:nvSpPr>
        <p:spPr>
          <a:xfrm>
            <a:off x="5121275" y="4271963"/>
            <a:ext cx="2903538" cy="1928812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 indent="0" algn="just">
              <a:lnSpc>
                <a:spcPts val="2000"/>
              </a:lnSpc>
              <a:spcBef>
                <a:spcPct val="80000"/>
              </a:spcBef>
            </a:pP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执行法院：</a:t>
            </a:r>
            <a:r>
              <a:rPr lang="zh-CN" altLang="en-US" sz="1200" dirty="0">
                <a:solidFill>
                  <a:schemeClr val="bg1"/>
                </a:solidFill>
                <a:ea typeface="方正大黑简体" charset="-122"/>
                <a:sym typeface="+mn-ea"/>
              </a:rPr>
              <a:t>榆林市中级人民法院</a:t>
            </a:r>
            <a:endParaRPr lang="zh-CN" altLang="en-US" sz="1200" dirty="0">
              <a:solidFill>
                <a:schemeClr val="bg1"/>
              </a:solidFill>
              <a:latin typeface="Arial" panose="020B0604020202020204" pitchFamily="34" charset="0"/>
              <a:ea typeface="方正大黑简体" charset="-122"/>
            </a:endParaRPr>
          </a:p>
          <a:p>
            <a:pPr lvl="0" indent="0" algn="just">
              <a:lnSpc>
                <a:spcPts val="2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被执行人姓名</a:t>
            </a:r>
            <a:r>
              <a:rPr lang="en-US" altLang="zh-CN" sz="1200" b="1" dirty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:</a:t>
            </a:r>
            <a:r>
              <a:rPr lang="zh-CN" altLang="en-US" b="1" dirty="0">
                <a:solidFill>
                  <a:srgbClr val="92D05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牛永兵</a:t>
            </a:r>
          </a:p>
          <a:p>
            <a:pPr lvl="0" indent="0" algn="just">
              <a:lnSpc>
                <a:spcPts val="2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身份证号码：</a:t>
            </a:r>
            <a:endParaRPr lang="en-US" altLang="zh-CN" sz="1200" dirty="0">
              <a:solidFill>
                <a:schemeClr val="bg1"/>
              </a:solidFill>
              <a:latin typeface="Arial" panose="020B0604020202020204" pitchFamily="34" charset="0"/>
              <a:ea typeface="方正大黑简体" charset="-122"/>
            </a:endParaRPr>
          </a:p>
          <a:p>
            <a:pPr lvl="0" indent="0" algn="just">
              <a:lnSpc>
                <a:spcPts val="2000"/>
              </a:lnSpc>
            </a:pPr>
            <a:r>
              <a:rPr sz="1200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1423271972</a:t>
            </a:r>
            <a:r>
              <a:rPr lang="en-US" sz="1200" dirty="0">
                <a:solidFill>
                  <a:schemeClr val="bg1"/>
                </a:solidFill>
                <a:sym typeface="+mn-ea"/>
              </a:rPr>
              <a:t>****</a:t>
            </a:r>
            <a:r>
              <a:rPr sz="1200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6410</a:t>
            </a:r>
          </a:p>
          <a:p>
            <a:pPr lvl="0" indent="0" algn="just">
              <a:lnSpc>
                <a:spcPts val="2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户籍所在地：山西省忻州地区柳林县</a:t>
            </a:r>
          </a:p>
          <a:p>
            <a:pPr lvl="0" indent="0" algn="just">
              <a:lnSpc>
                <a:spcPts val="2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执行标的：</a:t>
            </a:r>
            <a:r>
              <a:rPr lang="en-US" altLang="zh-CN" sz="1200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600</a:t>
            </a: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万元</a:t>
            </a:r>
          </a:p>
          <a:p>
            <a:pPr lvl="0" indent="0" algn="just">
              <a:lnSpc>
                <a:spcPts val="2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执行案号</a:t>
            </a:r>
            <a:r>
              <a:rPr lang="en-US" altLang="zh-CN" sz="1200" dirty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:</a:t>
            </a: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r>
              <a:rPr sz="1200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（2016）陕08执33号</a:t>
            </a: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endParaRPr lang="zh-CN" altLang="en-US" sz="1200" dirty="0">
              <a:solidFill>
                <a:schemeClr val="bg1"/>
              </a:solidFill>
              <a:latin typeface="Arial" panose="020B0604020202020204" pitchFamily="34" charset="0"/>
              <a:ea typeface="方正大黑简体" charset="-122"/>
            </a:endParaRPr>
          </a:p>
        </p:txBody>
      </p:sp>
      <p:pic>
        <p:nvPicPr>
          <p:cNvPr id="9" name="图片 8" descr="杜安安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30338" y="1430338"/>
            <a:ext cx="2366962" cy="2841625"/>
          </a:xfrm>
          <a:prstGeom prst="rect">
            <a:avLst/>
          </a:prstGeom>
        </p:spPr>
      </p:pic>
      <p:pic>
        <p:nvPicPr>
          <p:cNvPr id="10" name="图片 9" descr="牛永兵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16525" y="1430337"/>
            <a:ext cx="2306808" cy="2841625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2"/>
          <p:cNvSpPr>
            <a:spLocks noGrp="1"/>
          </p:cNvSpPr>
          <p:nvPr>
            <p:ph type="ctrTitle"/>
          </p:nvPr>
        </p:nvSpPr>
        <p:spPr>
          <a:xfrm>
            <a:off x="1598613" y="144463"/>
            <a:ext cx="7545387" cy="1349375"/>
          </a:xfrm>
        </p:spPr>
        <p:txBody>
          <a:bodyPr wrap="square" lIns="91440" tIns="45720" rIns="91440" bIns="45720" anchor="ctr"/>
          <a:lstStyle>
            <a:lvl1pPr lvl="0">
              <a:defRPr/>
            </a:lvl1pPr>
          </a:lstStyle>
          <a:p>
            <a:pPr lvl="0" eaLnBrk="1" hangingPunct="1"/>
            <a:r>
              <a:rPr lang="zh-CN" altLang="en-US" sz="2800" dirty="0">
                <a:solidFill>
                  <a:schemeClr val="bg1"/>
                </a:solidFill>
                <a:ea typeface="方正大黑简体" charset="-122"/>
              </a:rPr>
              <a:t>榆林市中级人民法院</a:t>
            </a:r>
            <a:r>
              <a:rPr lang="zh-CN" altLang="en-US" sz="2800" dirty="0" smtClean="0">
                <a:solidFill>
                  <a:schemeClr val="bg1"/>
                </a:solidFill>
                <a:ea typeface="方正大黑简体" charset="-122"/>
              </a:rPr>
              <a:t>第九批</a:t>
            </a:r>
            <a:r>
              <a:rPr lang="zh-CN" altLang="en-US" sz="2800" dirty="0">
                <a:solidFill>
                  <a:schemeClr val="bg1"/>
                </a:solidFill>
                <a:ea typeface="方正大黑简体" charset="-122"/>
              </a:rPr>
              <a:t>失信</a:t>
            </a:r>
            <a:r>
              <a:rPr lang="zh-CN" altLang="en-US" sz="2400" b="1" dirty="0">
                <a:solidFill>
                  <a:srgbClr val="FFFF00"/>
                </a:solidFill>
                <a:ea typeface="方正大黑简体" charset="-122"/>
              </a:rPr>
              <a:t>被 执 行 人 </a:t>
            </a:r>
            <a:r>
              <a:rPr lang="zh-CN" altLang="en-US" sz="2800" dirty="0">
                <a:solidFill>
                  <a:schemeClr val="bg1"/>
                </a:solidFill>
                <a:ea typeface="方正大黑简体" charset="-122"/>
              </a:rPr>
              <a:t>名单</a:t>
            </a:r>
            <a:r>
              <a:rPr lang="zh-CN" altLang="en-US" sz="3200" dirty="0">
                <a:solidFill>
                  <a:schemeClr val="bg1"/>
                </a:solidFill>
                <a:ea typeface="方正大黑简体" charset="-122"/>
              </a:rPr>
              <a:t/>
            </a:r>
            <a:br>
              <a:rPr lang="zh-CN" altLang="en-US" sz="3200" dirty="0">
                <a:solidFill>
                  <a:schemeClr val="bg1"/>
                </a:solidFill>
                <a:ea typeface="方正大黑简体" charset="-122"/>
              </a:rPr>
            </a:br>
            <a:r>
              <a:rPr lang="zh-CN" altLang="en-US" sz="2200" b="1" dirty="0">
                <a:solidFill>
                  <a:schemeClr val="folHlink"/>
                </a:solidFill>
                <a:ea typeface="仿宋" panose="02010609060101010101" pitchFamily="1" charset="-122"/>
              </a:rPr>
              <a:t>严厉打击老赖</a:t>
            </a:r>
            <a:r>
              <a:rPr lang="zh-CN" altLang="en-US" sz="2200" b="1" dirty="0">
                <a:solidFill>
                  <a:schemeClr val="folHlink"/>
                </a:solidFill>
                <a:latin typeface="仿宋" panose="02010609060101010101" pitchFamily="1" charset="-122"/>
                <a:ea typeface="仿宋" panose="02010609060101010101" pitchFamily="1" charset="-122"/>
              </a:rPr>
              <a:t>   </a:t>
            </a:r>
            <a:r>
              <a:rPr lang="en-US" altLang="zh-CN" sz="2200" b="1" dirty="0">
                <a:solidFill>
                  <a:schemeClr val="folHlink"/>
                </a:solidFill>
                <a:latin typeface="仿宋" panose="02010609060101010101" pitchFamily="1" charset="-122"/>
                <a:ea typeface="仿宋" panose="02010609060101010101" pitchFamily="1" charset="-122"/>
              </a:rPr>
              <a:t>           </a:t>
            </a:r>
            <a:r>
              <a:rPr lang="zh-CN" altLang="en-US" sz="2200" b="1" dirty="0">
                <a:solidFill>
                  <a:schemeClr val="folHlink"/>
                </a:solidFill>
                <a:latin typeface="仿宋" panose="02010609060101010101" pitchFamily="1" charset="-122"/>
                <a:ea typeface="仿宋" panose="02010609060101010101" pitchFamily="1" charset="-122"/>
              </a:rPr>
              <a:t>  重塑诚信榆林</a:t>
            </a:r>
          </a:p>
        </p:txBody>
      </p:sp>
      <p:sp>
        <p:nvSpPr>
          <p:cNvPr id="57346" name="Rectangle 3"/>
          <p:cNvSpPr>
            <a:spLocks noGrp="1"/>
          </p:cNvSpPr>
          <p:nvPr>
            <p:ph type="subTitle"/>
          </p:nvPr>
        </p:nvSpPr>
        <p:spPr>
          <a:xfrm>
            <a:off x="1316038" y="4271963"/>
            <a:ext cx="2903537" cy="1928812"/>
          </a:xfrm>
        </p:spPr>
        <p:txBody>
          <a:bodyPr wrap="square" lIns="91440" tIns="45720" rIns="91440" bIns="45720" anchor="t"/>
          <a:lstStyle>
            <a:lvl1pPr marL="0" lvl="0" indent="0" algn="ctr">
              <a:defRPr/>
            </a:lvl1pPr>
            <a:lvl2pPr marL="457200" lvl="1" indent="0" algn="ctr">
              <a:defRPr/>
            </a:lvl2pPr>
            <a:lvl3pPr marL="914400" lvl="2" indent="0" algn="ctr">
              <a:defRPr/>
            </a:lvl3pPr>
            <a:lvl4pPr marL="1371600" lvl="3" indent="0" algn="ctr">
              <a:defRPr/>
            </a:lvl4pPr>
            <a:lvl5pPr marL="1828800" lvl="4" indent="0" algn="ctr">
              <a:defRPr/>
            </a:lvl5pPr>
          </a:lstStyle>
          <a:p>
            <a:pPr lvl="0" algn="just" eaLnBrk="1" hangingPunct="1">
              <a:spcBef>
                <a:spcPct val="80000"/>
              </a:spcBef>
              <a:buNone/>
            </a:pPr>
            <a:r>
              <a:rPr lang="zh-CN" altLang="en-US" sz="1200" dirty="0">
                <a:solidFill>
                  <a:schemeClr val="bg1"/>
                </a:solidFill>
                <a:ea typeface="方正大黑简体" charset="-122"/>
              </a:rPr>
              <a:t>执行法院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：神木县人民法院</a:t>
            </a:r>
            <a:endParaRPr lang="zh-CN" altLang="en-US" sz="1200" dirty="0">
              <a:solidFill>
                <a:schemeClr val="bg1"/>
              </a:solidFill>
              <a:ea typeface="方正大黑简体" charset="-122"/>
            </a:endParaRPr>
          </a:p>
          <a:p>
            <a:pPr lvl="0" algn="just" eaLnBrk="1" hangingPunct="1">
              <a:buNone/>
            </a:pPr>
            <a:r>
              <a:rPr lang="zh-CN" altLang="en-US" sz="1200" dirty="0">
                <a:solidFill>
                  <a:schemeClr val="bg1"/>
                </a:solidFill>
                <a:ea typeface="方正大黑简体" charset="-122"/>
              </a:rPr>
              <a:t>被执行人姓名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：</a:t>
            </a:r>
            <a:r>
              <a:rPr lang="zh-CN" altLang="en-US" sz="1800" b="1" dirty="0" smtClean="0">
                <a:solidFill>
                  <a:srgbClr val="92D050"/>
                </a:solidFill>
              </a:rPr>
              <a:t>神木县神府矿区哈拉沟加油站</a:t>
            </a:r>
            <a:endParaRPr lang="zh-CN" altLang="en-US" sz="1200" b="1" dirty="0">
              <a:solidFill>
                <a:srgbClr val="92D050"/>
              </a:solidFill>
              <a:ea typeface="方正大黑简体" charset="-122"/>
            </a:endParaRPr>
          </a:p>
          <a:p>
            <a:pPr marL="0" lvl="0" indent="0" algn="just" eaLnBrk="1" hangingPunct="1">
              <a:buNone/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组织机构代码：</a:t>
            </a:r>
            <a:r>
              <a:rPr lang="en-US" altLang="zh-CN" sz="1200" dirty="0" smtClean="0">
                <a:solidFill>
                  <a:schemeClr val="bg1"/>
                </a:solidFill>
              </a:rPr>
              <a:t>73534771-8</a:t>
            </a:r>
          </a:p>
          <a:p>
            <a:pPr marL="0" lvl="0" indent="0" algn="just" eaLnBrk="1" hangingPunct="1">
              <a:buNone/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公司所在地</a:t>
            </a:r>
            <a:r>
              <a:rPr lang="zh-CN" altLang="en-US" sz="1200" dirty="0">
                <a:solidFill>
                  <a:schemeClr val="bg1"/>
                </a:solidFill>
                <a:ea typeface="方正大黑简体" charset="-122"/>
              </a:rPr>
              <a:t>：陕西省榆林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市神木县</a:t>
            </a:r>
            <a:endParaRPr lang="en-US" altLang="zh-CN" sz="1200" dirty="0">
              <a:solidFill>
                <a:schemeClr val="bg1"/>
              </a:solidFill>
              <a:ea typeface="方正大黑简体" charset="-122"/>
            </a:endParaRPr>
          </a:p>
          <a:p>
            <a:pPr lvl="0" algn="just" eaLnBrk="1" hangingPunct="1">
              <a:buNone/>
            </a:pPr>
            <a:r>
              <a:rPr lang="zh-CN" altLang="en-US" sz="1200" dirty="0">
                <a:solidFill>
                  <a:schemeClr val="bg1"/>
                </a:solidFill>
                <a:ea typeface="方正大黑简体" charset="-122"/>
              </a:rPr>
              <a:t>执行标的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：</a:t>
            </a:r>
            <a:r>
              <a:rPr lang="en-US" altLang="zh-CN" sz="1200" dirty="0" smtClean="0">
                <a:solidFill>
                  <a:schemeClr val="bg1"/>
                </a:solidFill>
              </a:rPr>
              <a:t> 170.01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万</a:t>
            </a:r>
            <a:r>
              <a:rPr lang="zh-CN" altLang="en-US" sz="1200" dirty="0">
                <a:solidFill>
                  <a:schemeClr val="bg1"/>
                </a:solidFill>
                <a:ea typeface="方正大黑简体" charset="-122"/>
              </a:rPr>
              <a:t>元</a:t>
            </a:r>
          </a:p>
          <a:p>
            <a:pPr lvl="0" algn="just" eaLnBrk="1" hangingPunct="1">
              <a:buNone/>
            </a:pPr>
            <a:r>
              <a:rPr lang="zh-CN" altLang="en-US" sz="1200" dirty="0">
                <a:solidFill>
                  <a:schemeClr val="bg1"/>
                </a:solidFill>
                <a:ea typeface="方正大黑简体" charset="-122"/>
              </a:rPr>
              <a:t>执行案号</a:t>
            </a:r>
            <a:r>
              <a:rPr lang="en-US" altLang="zh-CN" sz="1200" dirty="0">
                <a:solidFill>
                  <a:schemeClr val="bg1"/>
                </a:solidFill>
                <a:ea typeface="方正大黑简体" charset="-122"/>
              </a:rPr>
              <a:t>:</a:t>
            </a:r>
            <a:r>
              <a:rPr lang="zh-CN" altLang="en-US" sz="1200" dirty="0">
                <a:solidFill>
                  <a:schemeClr val="bg1"/>
                </a:solidFill>
              </a:rPr>
              <a:t> </a:t>
            </a:r>
            <a:r>
              <a:rPr lang="zh-CN" altLang="en-US" sz="1200" dirty="0" smtClean="0">
                <a:solidFill>
                  <a:schemeClr val="bg1"/>
                </a:solidFill>
              </a:rPr>
              <a:t>（</a:t>
            </a:r>
            <a:r>
              <a:rPr lang="en-US" altLang="zh-CN" sz="1200" dirty="0" smtClean="0">
                <a:solidFill>
                  <a:schemeClr val="bg1"/>
                </a:solidFill>
              </a:rPr>
              <a:t>2016</a:t>
            </a:r>
            <a:r>
              <a:rPr lang="zh-CN" altLang="en-US" sz="1200" dirty="0" smtClean="0">
                <a:solidFill>
                  <a:schemeClr val="bg1"/>
                </a:solidFill>
              </a:rPr>
              <a:t>）陕</a:t>
            </a:r>
            <a:r>
              <a:rPr lang="en-US" altLang="zh-CN" sz="1200" dirty="0" smtClean="0">
                <a:solidFill>
                  <a:schemeClr val="bg1"/>
                </a:solidFill>
              </a:rPr>
              <a:t>0821</a:t>
            </a:r>
            <a:r>
              <a:rPr lang="zh-CN" altLang="en-US" sz="1200" dirty="0" smtClean="0">
                <a:solidFill>
                  <a:schemeClr val="bg1"/>
                </a:solidFill>
              </a:rPr>
              <a:t>执</a:t>
            </a:r>
            <a:r>
              <a:rPr lang="en-US" altLang="zh-CN" sz="1200" dirty="0" smtClean="0">
                <a:solidFill>
                  <a:schemeClr val="bg1"/>
                </a:solidFill>
              </a:rPr>
              <a:t>1344</a:t>
            </a:r>
            <a:r>
              <a:rPr lang="zh-CN" altLang="en-US" sz="1200" dirty="0" smtClean="0">
                <a:solidFill>
                  <a:schemeClr val="bg1"/>
                </a:solidFill>
              </a:rPr>
              <a:t>号</a:t>
            </a:r>
            <a:endParaRPr lang="zh-CN" altLang="en-US" sz="1200" dirty="0">
              <a:solidFill>
                <a:schemeClr val="bg1"/>
              </a:solidFill>
              <a:ea typeface="方正大黑简体" charset="-122"/>
            </a:endParaRPr>
          </a:p>
        </p:txBody>
      </p:sp>
      <p:sp>
        <p:nvSpPr>
          <p:cNvPr id="57347" name="Rectangle 4"/>
          <p:cNvSpPr/>
          <p:nvPr/>
        </p:nvSpPr>
        <p:spPr>
          <a:xfrm>
            <a:off x="1430338" y="1439863"/>
            <a:ext cx="2366962" cy="28321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lstStyle/>
          <a:p>
            <a:pPr lvl="0" indent="0"/>
            <a:endParaRPr lang="zh-CN" altLang="en-US" sz="1200" dirty="0">
              <a:latin typeface="Arial" panose="020B0604020202020204" pitchFamily="34" charset="0"/>
              <a:ea typeface="方正大黑简体" charset="-122"/>
            </a:endParaRPr>
          </a:p>
        </p:txBody>
      </p:sp>
      <p:pic>
        <p:nvPicPr>
          <p:cNvPr id="57348" name="Picture 5" descr="fh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1638" y="339725"/>
            <a:ext cx="914400" cy="914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7349" name="Rectangle 16"/>
          <p:cNvSpPr>
            <a:spLocks noGrp="1"/>
          </p:cNvSpPr>
          <p:nvPr/>
        </p:nvSpPr>
        <p:spPr>
          <a:xfrm>
            <a:off x="512763" y="6503988"/>
            <a:ext cx="8012112" cy="354012"/>
          </a:xfrm>
          <a:prstGeom prst="rect">
            <a:avLst/>
          </a:prstGeom>
          <a:noFill/>
          <a:ln w="9525">
            <a:noFill/>
          </a:ln>
        </p:spPr>
        <p:txBody>
          <a:bodyPr lIns="90170" tIns="46990" rIns="90170" bIns="46990" anchor="t"/>
          <a:lstStyle/>
          <a:p>
            <a:pPr lvl="0" indent="0" algn="ctr">
              <a:lnSpc>
                <a:spcPct val="80000"/>
              </a:lnSpc>
              <a:spcBef>
                <a:spcPct val="80000"/>
              </a:spcBef>
            </a:pPr>
            <a:r>
              <a:rPr lang="zh-CN" altLang="en-US" sz="2000" dirty="0">
                <a:solidFill>
                  <a:srgbClr val="FFFF00"/>
                </a:solidFill>
                <a:latin typeface="Arial" panose="020B0604020202020204" pitchFamily="34" charset="0"/>
                <a:ea typeface="方正美黑简体" charset="-122"/>
              </a:rPr>
              <a:t>榆林市中级人民法院举报电话：0912-3260553       </a:t>
            </a:r>
          </a:p>
        </p:txBody>
      </p:sp>
      <p:sp>
        <p:nvSpPr>
          <p:cNvPr id="57350" name="Rectangle 4"/>
          <p:cNvSpPr/>
          <p:nvPr/>
        </p:nvSpPr>
        <p:spPr>
          <a:xfrm>
            <a:off x="5216525" y="1430338"/>
            <a:ext cx="2274888" cy="2841625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lstStyle/>
          <a:p>
            <a:pPr lvl="0" indent="0"/>
            <a:endParaRPr lang="zh-CN" altLang="en-US" sz="1200" dirty="0">
              <a:latin typeface="Arial" panose="020B0604020202020204" pitchFamily="34" charset="0"/>
              <a:ea typeface="方正大黑简体" charset="-122"/>
            </a:endParaRPr>
          </a:p>
        </p:txBody>
      </p:sp>
      <p:sp>
        <p:nvSpPr>
          <p:cNvPr id="57351" name="Rectangle 3"/>
          <p:cNvSpPr txBox="1"/>
          <p:nvPr/>
        </p:nvSpPr>
        <p:spPr>
          <a:xfrm>
            <a:off x="5121275" y="4271963"/>
            <a:ext cx="2903538" cy="1928812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 algn="just">
              <a:lnSpc>
                <a:spcPts val="2000"/>
              </a:lnSpc>
              <a:spcBef>
                <a:spcPct val="80000"/>
              </a:spcBef>
            </a:pP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执行法院</a:t>
            </a:r>
            <a:r>
              <a:rPr lang="zh-CN" altLang="en-US" sz="1200" dirty="0" smtClean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：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神木县人民法院</a:t>
            </a:r>
            <a:endParaRPr lang="zh-CN" altLang="en-US" sz="1200" dirty="0">
              <a:solidFill>
                <a:schemeClr val="bg1"/>
              </a:solidFill>
              <a:latin typeface="Arial" panose="020B0604020202020204" pitchFamily="34" charset="0"/>
              <a:ea typeface="方正大黑简体" charset="-122"/>
            </a:endParaRPr>
          </a:p>
          <a:p>
            <a:pPr lvl="0" algn="just">
              <a:lnSpc>
                <a:spcPts val="2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被执行人姓名</a:t>
            </a:r>
            <a:r>
              <a:rPr lang="en-US" altLang="zh-CN" sz="1200" dirty="0" smtClean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:</a:t>
            </a:r>
            <a:r>
              <a:rPr lang="zh-CN" altLang="en-US" b="1" dirty="0" smtClean="0">
                <a:solidFill>
                  <a:srgbClr val="92D050"/>
                </a:solidFill>
              </a:rPr>
              <a:t>王举</a:t>
            </a:r>
            <a:endParaRPr lang="zh-CN" altLang="en-US" b="1" dirty="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lvl="0" indent="0" algn="just">
              <a:lnSpc>
                <a:spcPts val="2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身份证号码：</a:t>
            </a:r>
            <a:endParaRPr lang="en-US" altLang="zh-CN" sz="1200" dirty="0">
              <a:solidFill>
                <a:schemeClr val="bg1"/>
              </a:solidFill>
              <a:latin typeface="Arial" panose="020B0604020202020204" pitchFamily="34" charset="0"/>
              <a:ea typeface="方正大黑简体" charset="-122"/>
            </a:endParaRPr>
          </a:p>
          <a:p>
            <a:pPr lvl="0" algn="just">
              <a:lnSpc>
                <a:spcPts val="2000"/>
              </a:lnSpc>
            </a:pPr>
            <a:r>
              <a:rPr lang="en-US" altLang="zh-CN" sz="1200" dirty="0" smtClean="0">
                <a:solidFill>
                  <a:schemeClr val="bg1"/>
                </a:solidFill>
              </a:rPr>
              <a:t>6127221967</a:t>
            </a:r>
            <a:r>
              <a:rPr lang="en-US" sz="1200" dirty="0">
                <a:solidFill>
                  <a:schemeClr val="bg1"/>
                </a:solidFill>
                <a:sym typeface="+mn-ea"/>
              </a:rPr>
              <a:t>****</a:t>
            </a:r>
            <a:r>
              <a:rPr lang="en-US" altLang="zh-CN" sz="1200" dirty="0" smtClean="0">
                <a:solidFill>
                  <a:schemeClr val="bg1"/>
                </a:solidFill>
              </a:rPr>
              <a:t>0054</a:t>
            </a:r>
          </a:p>
          <a:p>
            <a:pPr lvl="0" algn="just">
              <a:lnSpc>
                <a:spcPts val="2000"/>
              </a:lnSpc>
            </a:pPr>
            <a:r>
              <a:rPr lang="zh-CN" altLang="en-US" sz="1200" dirty="0" smtClean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户</a:t>
            </a: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籍所在地：陕西省榆林市神木县</a:t>
            </a:r>
            <a:endParaRPr lang="en-US" altLang="zh-CN" sz="1200" dirty="0">
              <a:solidFill>
                <a:schemeClr val="bg1"/>
              </a:solidFill>
              <a:latin typeface="Arial" panose="020B0604020202020204" pitchFamily="34" charset="0"/>
              <a:ea typeface="方正大黑简体" charset="-122"/>
            </a:endParaRPr>
          </a:p>
          <a:p>
            <a:pPr lvl="0" algn="just">
              <a:lnSpc>
                <a:spcPts val="2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执行标的</a:t>
            </a:r>
            <a:r>
              <a:rPr lang="zh-CN" altLang="en-US" sz="1200" dirty="0" smtClean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：</a:t>
            </a:r>
            <a:r>
              <a:rPr lang="zh-CN" altLang="en-US" sz="1200" dirty="0" smtClean="0">
                <a:solidFill>
                  <a:schemeClr val="bg1"/>
                </a:solidFill>
              </a:rPr>
              <a:t> </a:t>
            </a:r>
            <a:r>
              <a:rPr lang="en-US" altLang="zh-CN" sz="1200" dirty="0" smtClean="0">
                <a:solidFill>
                  <a:schemeClr val="bg1"/>
                </a:solidFill>
              </a:rPr>
              <a:t>170.01</a:t>
            </a:r>
            <a:r>
              <a:rPr lang="zh-CN" altLang="en-US" sz="1200" dirty="0" smtClean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万</a:t>
            </a: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元</a:t>
            </a:r>
          </a:p>
          <a:p>
            <a:pPr lvl="0" algn="just">
              <a:lnSpc>
                <a:spcPts val="2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执行案号</a:t>
            </a:r>
            <a:r>
              <a:rPr lang="en-US" altLang="zh-CN" sz="1200" dirty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:</a:t>
            </a: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r>
              <a:rPr lang="zh-CN" altLang="en-US" sz="1200" dirty="0" smtClean="0">
                <a:solidFill>
                  <a:schemeClr val="bg1"/>
                </a:solidFill>
              </a:rPr>
              <a:t>（</a:t>
            </a:r>
            <a:r>
              <a:rPr lang="en-US" altLang="zh-CN" sz="1200" dirty="0" smtClean="0">
                <a:solidFill>
                  <a:schemeClr val="bg1"/>
                </a:solidFill>
              </a:rPr>
              <a:t>2016</a:t>
            </a:r>
            <a:r>
              <a:rPr lang="zh-CN" altLang="en-US" sz="1200" dirty="0" smtClean="0">
                <a:solidFill>
                  <a:schemeClr val="bg1"/>
                </a:solidFill>
              </a:rPr>
              <a:t>）陕</a:t>
            </a:r>
            <a:r>
              <a:rPr lang="en-US" altLang="zh-CN" sz="1200" dirty="0" smtClean="0">
                <a:solidFill>
                  <a:schemeClr val="bg1"/>
                </a:solidFill>
              </a:rPr>
              <a:t>0821</a:t>
            </a:r>
            <a:r>
              <a:rPr lang="zh-CN" altLang="en-US" sz="1200" dirty="0" smtClean="0">
                <a:solidFill>
                  <a:schemeClr val="bg1"/>
                </a:solidFill>
              </a:rPr>
              <a:t>执</a:t>
            </a:r>
            <a:r>
              <a:rPr lang="en-US" altLang="zh-CN" sz="1200" dirty="0" smtClean="0">
                <a:solidFill>
                  <a:schemeClr val="bg1"/>
                </a:solidFill>
              </a:rPr>
              <a:t>1344</a:t>
            </a:r>
            <a:r>
              <a:rPr lang="zh-CN" altLang="en-US" sz="1200" dirty="0" smtClean="0">
                <a:solidFill>
                  <a:schemeClr val="bg1"/>
                </a:solidFill>
              </a:rPr>
              <a:t>号</a:t>
            </a:r>
            <a:endParaRPr lang="zh-CN" altLang="en-US" sz="1200" dirty="0">
              <a:solidFill>
                <a:schemeClr val="bg1"/>
              </a:solidFill>
              <a:latin typeface="Arial" panose="020B0604020202020204" pitchFamily="34" charset="0"/>
              <a:ea typeface="方正大黑简体" charset="-122"/>
            </a:endParaRPr>
          </a:p>
        </p:txBody>
      </p:sp>
      <p:pic>
        <p:nvPicPr>
          <p:cNvPr id="9" name="图片 8" descr="王举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16525" y="1439863"/>
            <a:ext cx="2299075" cy="2832100"/>
          </a:xfrm>
          <a:prstGeom prst="rect">
            <a:avLst/>
          </a:prstGeom>
        </p:spPr>
      </p:pic>
      <p:pic>
        <p:nvPicPr>
          <p:cNvPr id="110601" name="图片 1" descr="图片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30655" y="1440180"/>
            <a:ext cx="2454910" cy="28321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2"/>
          <p:cNvSpPr>
            <a:spLocks noGrp="1"/>
          </p:cNvSpPr>
          <p:nvPr>
            <p:ph type="ctrTitle"/>
          </p:nvPr>
        </p:nvSpPr>
        <p:spPr>
          <a:xfrm>
            <a:off x="1598613" y="144463"/>
            <a:ext cx="7545387" cy="1349375"/>
          </a:xfrm>
        </p:spPr>
        <p:txBody>
          <a:bodyPr wrap="square" lIns="91440" tIns="45720" rIns="91440" bIns="45720" anchor="ctr"/>
          <a:lstStyle>
            <a:lvl1pPr lvl="0">
              <a:defRPr/>
            </a:lvl1pPr>
          </a:lstStyle>
          <a:p>
            <a:pPr lvl="0" eaLnBrk="1" hangingPunct="1"/>
            <a:r>
              <a:rPr lang="zh-CN" altLang="en-US" sz="2800" dirty="0">
                <a:solidFill>
                  <a:schemeClr val="bg1"/>
                </a:solidFill>
                <a:ea typeface="方正大黑简体" charset="-122"/>
              </a:rPr>
              <a:t>榆林市中级人民法院</a:t>
            </a:r>
            <a:r>
              <a:rPr lang="zh-CN" altLang="en-US" sz="2800" dirty="0" smtClean="0">
                <a:solidFill>
                  <a:schemeClr val="bg1"/>
                </a:solidFill>
                <a:ea typeface="方正大黑简体" charset="-122"/>
              </a:rPr>
              <a:t>第九批</a:t>
            </a:r>
            <a:r>
              <a:rPr lang="zh-CN" altLang="en-US" sz="2800" dirty="0">
                <a:solidFill>
                  <a:schemeClr val="bg1"/>
                </a:solidFill>
                <a:ea typeface="方正大黑简体" charset="-122"/>
              </a:rPr>
              <a:t>失信</a:t>
            </a:r>
            <a:r>
              <a:rPr lang="zh-CN" altLang="en-US" sz="2400" b="1" dirty="0">
                <a:solidFill>
                  <a:srgbClr val="FFFF00"/>
                </a:solidFill>
                <a:ea typeface="方正大黑简体" charset="-122"/>
              </a:rPr>
              <a:t>被 执 行 人 </a:t>
            </a:r>
            <a:r>
              <a:rPr lang="zh-CN" altLang="en-US" sz="2800" dirty="0">
                <a:solidFill>
                  <a:schemeClr val="bg1"/>
                </a:solidFill>
                <a:ea typeface="方正大黑简体" charset="-122"/>
              </a:rPr>
              <a:t>名单</a:t>
            </a:r>
            <a:r>
              <a:rPr lang="zh-CN" altLang="en-US" sz="3200" dirty="0">
                <a:solidFill>
                  <a:schemeClr val="bg1"/>
                </a:solidFill>
                <a:ea typeface="方正大黑简体" charset="-122"/>
              </a:rPr>
              <a:t/>
            </a:r>
            <a:br>
              <a:rPr lang="zh-CN" altLang="en-US" sz="3200" dirty="0">
                <a:solidFill>
                  <a:schemeClr val="bg1"/>
                </a:solidFill>
                <a:ea typeface="方正大黑简体" charset="-122"/>
              </a:rPr>
            </a:br>
            <a:r>
              <a:rPr lang="zh-CN" altLang="en-US" sz="2200" b="1" dirty="0">
                <a:solidFill>
                  <a:schemeClr val="folHlink"/>
                </a:solidFill>
                <a:ea typeface="仿宋" panose="02010609060101010101" pitchFamily="1" charset="-122"/>
              </a:rPr>
              <a:t>严厉打击老赖</a:t>
            </a:r>
            <a:r>
              <a:rPr lang="zh-CN" altLang="en-US" sz="2200" b="1" dirty="0">
                <a:solidFill>
                  <a:schemeClr val="folHlink"/>
                </a:solidFill>
                <a:latin typeface="仿宋" panose="02010609060101010101" pitchFamily="1" charset="-122"/>
                <a:ea typeface="仿宋" panose="02010609060101010101" pitchFamily="1" charset="-122"/>
              </a:rPr>
              <a:t>   </a:t>
            </a:r>
            <a:r>
              <a:rPr lang="en-US" altLang="zh-CN" sz="2200" b="1" dirty="0">
                <a:solidFill>
                  <a:schemeClr val="folHlink"/>
                </a:solidFill>
                <a:latin typeface="仿宋" panose="02010609060101010101" pitchFamily="1" charset="-122"/>
                <a:ea typeface="仿宋" panose="02010609060101010101" pitchFamily="1" charset="-122"/>
              </a:rPr>
              <a:t>           </a:t>
            </a:r>
            <a:r>
              <a:rPr lang="zh-CN" altLang="en-US" sz="2200" b="1" dirty="0">
                <a:solidFill>
                  <a:schemeClr val="folHlink"/>
                </a:solidFill>
                <a:latin typeface="仿宋" panose="02010609060101010101" pitchFamily="1" charset="-122"/>
                <a:ea typeface="仿宋" panose="02010609060101010101" pitchFamily="1" charset="-122"/>
              </a:rPr>
              <a:t>  重塑诚信榆林</a:t>
            </a:r>
          </a:p>
        </p:txBody>
      </p:sp>
      <p:sp>
        <p:nvSpPr>
          <p:cNvPr id="58370" name="Rectangle 3"/>
          <p:cNvSpPr>
            <a:spLocks noGrp="1"/>
          </p:cNvSpPr>
          <p:nvPr>
            <p:ph type="subTitle"/>
          </p:nvPr>
        </p:nvSpPr>
        <p:spPr>
          <a:xfrm>
            <a:off x="1316038" y="4271963"/>
            <a:ext cx="2903537" cy="1928812"/>
          </a:xfrm>
        </p:spPr>
        <p:txBody>
          <a:bodyPr wrap="square" lIns="91440" tIns="45720" rIns="91440" bIns="45720" anchor="t"/>
          <a:lstStyle>
            <a:lvl1pPr marL="0" lvl="0" indent="0" algn="ctr">
              <a:defRPr/>
            </a:lvl1pPr>
            <a:lvl2pPr marL="457200" lvl="1" indent="0" algn="ctr">
              <a:defRPr/>
            </a:lvl2pPr>
            <a:lvl3pPr marL="914400" lvl="2" indent="0" algn="ctr">
              <a:defRPr/>
            </a:lvl3pPr>
            <a:lvl4pPr marL="1371600" lvl="3" indent="0" algn="ctr">
              <a:defRPr/>
            </a:lvl4pPr>
            <a:lvl5pPr marL="1828800" lvl="4" indent="0" algn="ctr">
              <a:defRPr/>
            </a:lvl5pPr>
          </a:lstStyle>
          <a:p>
            <a:pPr lvl="0" algn="just" eaLnBrk="1" hangingPunct="1">
              <a:spcBef>
                <a:spcPct val="80000"/>
              </a:spcBef>
              <a:buNone/>
            </a:pPr>
            <a:r>
              <a:rPr lang="zh-CN" altLang="en-US" sz="1200" dirty="0">
                <a:solidFill>
                  <a:schemeClr val="bg1"/>
                </a:solidFill>
                <a:ea typeface="方正大黑简体" charset="-122"/>
              </a:rPr>
              <a:t>执行法院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：神木县人民法院</a:t>
            </a:r>
            <a:endParaRPr lang="zh-CN" altLang="en-US" sz="1200" dirty="0">
              <a:solidFill>
                <a:schemeClr val="bg1"/>
              </a:solidFill>
              <a:ea typeface="方正大黑简体" charset="-122"/>
            </a:endParaRPr>
          </a:p>
          <a:p>
            <a:pPr lvl="0" algn="just" eaLnBrk="1" hangingPunct="1">
              <a:buNone/>
            </a:pPr>
            <a:r>
              <a:rPr lang="zh-CN" altLang="en-US" sz="1200" dirty="0">
                <a:solidFill>
                  <a:schemeClr val="bg1"/>
                </a:solidFill>
                <a:ea typeface="方正大黑简体" charset="-122"/>
              </a:rPr>
              <a:t>被执行人姓名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：</a:t>
            </a:r>
            <a:r>
              <a:rPr lang="zh-CN" altLang="en-US" sz="1800" b="1" dirty="0" smtClean="0">
                <a:solidFill>
                  <a:srgbClr val="92D050"/>
                </a:solidFill>
              </a:rPr>
              <a:t>张钊</a:t>
            </a:r>
            <a:endParaRPr lang="zh-CN" altLang="en-US" sz="1200" b="1" dirty="0">
              <a:solidFill>
                <a:srgbClr val="92D050"/>
              </a:solidFill>
              <a:ea typeface="方正大黑简体" charset="-122"/>
            </a:endParaRPr>
          </a:p>
          <a:p>
            <a:pPr marL="0" lvl="0" indent="0" algn="just" eaLnBrk="1" hangingPunct="1">
              <a:buNone/>
            </a:pPr>
            <a:r>
              <a:rPr lang="zh-CN" altLang="en-US" sz="1200" dirty="0">
                <a:solidFill>
                  <a:schemeClr val="bg1"/>
                </a:solidFill>
                <a:ea typeface="方正大黑简体" charset="-122"/>
              </a:rPr>
              <a:t>身份证号码：</a:t>
            </a:r>
            <a:endParaRPr lang="en-US" altLang="zh-CN" sz="1200" dirty="0">
              <a:solidFill>
                <a:schemeClr val="bg1"/>
              </a:solidFill>
              <a:ea typeface="方正大黑简体" charset="-122"/>
            </a:endParaRPr>
          </a:p>
          <a:p>
            <a:pPr lvl="0" algn="just" eaLnBrk="1" hangingPunct="1">
              <a:buNone/>
            </a:pPr>
            <a:r>
              <a:rPr lang="en-US" altLang="zh-CN" sz="1200" dirty="0" smtClean="0">
                <a:solidFill>
                  <a:schemeClr val="bg1"/>
                </a:solidFill>
              </a:rPr>
              <a:t>6127221968</a:t>
            </a:r>
            <a:r>
              <a:rPr lang="en-US" sz="1200" dirty="0">
                <a:solidFill>
                  <a:schemeClr val="bg1"/>
                </a:solidFill>
                <a:sym typeface="+mn-ea"/>
              </a:rPr>
              <a:t>****</a:t>
            </a:r>
            <a:r>
              <a:rPr lang="en-US" altLang="zh-CN" sz="1200" dirty="0" smtClean="0">
                <a:solidFill>
                  <a:schemeClr val="bg1"/>
                </a:solidFill>
              </a:rPr>
              <a:t>2381</a:t>
            </a:r>
          </a:p>
          <a:p>
            <a:pPr lvl="0" algn="just" eaLnBrk="1" hangingPunct="1">
              <a:buNone/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户</a:t>
            </a:r>
            <a:r>
              <a:rPr lang="zh-CN" altLang="en-US" sz="1200" dirty="0">
                <a:solidFill>
                  <a:schemeClr val="bg1"/>
                </a:solidFill>
                <a:ea typeface="方正大黑简体" charset="-122"/>
              </a:rPr>
              <a:t>籍所在地：陕西省榆林市神木县</a:t>
            </a:r>
          </a:p>
          <a:p>
            <a:pPr lvl="0" algn="just" eaLnBrk="1" hangingPunct="1">
              <a:buNone/>
            </a:pPr>
            <a:r>
              <a:rPr lang="zh-CN" altLang="en-US" sz="1200" dirty="0">
                <a:solidFill>
                  <a:schemeClr val="bg1"/>
                </a:solidFill>
                <a:ea typeface="方正大黑简体" charset="-122"/>
              </a:rPr>
              <a:t>执行标的：</a:t>
            </a:r>
            <a:r>
              <a:rPr lang="zh-CN" altLang="en-US" sz="1200" dirty="0">
                <a:solidFill>
                  <a:schemeClr val="bg1"/>
                </a:solidFill>
              </a:rPr>
              <a:t> </a:t>
            </a:r>
            <a:r>
              <a:rPr lang="en-US" altLang="zh-CN" sz="1200" dirty="0" smtClean="0">
                <a:solidFill>
                  <a:schemeClr val="bg1"/>
                </a:solidFill>
              </a:rPr>
              <a:t>170.01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万</a:t>
            </a:r>
            <a:r>
              <a:rPr lang="zh-CN" altLang="en-US" sz="1200" dirty="0">
                <a:solidFill>
                  <a:schemeClr val="bg1"/>
                </a:solidFill>
                <a:ea typeface="方正大黑简体" charset="-122"/>
              </a:rPr>
              <a:t>元</a:t>
            </a:r>
          </a:p>
          <a:p>
            <a:pPr lvl="0" algn="just" eaLnBrk="1" hangingPunct="1">
              <a:buNone/>
            </a:pPr>
            <a:r>
              <a:rPr lang="zh-CN" altLang="en-US" sz="1200" dirty="0">
                <a:solidFill>
                  <a:schemeClr val="bg1"/>
                </a:solidFill>
                <a:ea typeface="方正大黑简体" charset="-122"/>
              </a:rPr>
              <a:t>执行案号</a:t>
            </a:r>
            <a:r>
              <a:rPr lang="en-US" altLang="zh-CN" sz="1200" dirty="0">
                <a:solidFill>
                  <a:schemeClr val="bg1"/>
                </a:solidFill>
                <a:ea typeface="方正大黑简体" charset="-122"/>
              </a:rPr>
              <a:t>:</a:t>
            </a:r>
            <a:r>
              <a:rPr lang="zh-CN" altLang="en-US" sz="1200" dirty="0">
                <a:solidFill>
                  <a:schemeClr val="bg1"/>
                </a:solidFill>
              </a:rPr>
              <a:t> </a:t>
            </a:r>
            <a:r>
              <a:rPr lang="zh-CN" altLang="en-US" sz="1200" dirty="0" smtClean="0">
                <a:solidFill>
                  <a:schemeClr val="bg1"/>
                </a:solidFill>
              </a:rPr>
              <a:t>（</a:t>
            </a:r>
            <a:r>
              <a:rPr lang="en-US" altLang="zh-CN" sz="1200" dirty="0" smtClean="0">
                <a:solidFill>
                  <a:schemeClr val="bg1"/>
                </a:solidFill>
              </a:rPr>
              <a:t>2016</a:t>
            </a:r>
            <a:r>
              <a:rPr lang="zh-CN" altLang="en-US" sz="1200" dirty="0" smtClean="0">
                <a:solidFill>
                  <a:schemeClr val="bg1"/>
                </a:solidFill>
              </a:rPr>
              <a:t>）陕</a:t>
            </a:r>
            <a:r>
              <a:rPr lang="en-US" altLang="zh-CN" sz="1200" dirty="0" smtClean="0">
                <a:solidFill>
                  <a:schemeClr val="bg1"/>
                </a:solidFill>
              </a:rPr>
              <a:t>0821</a:t>
            </a:r>
            <a:r>
              <a:rPr lang="zh-CN" altLang="en-US" sz="1200" dirty="0" smtClean="0">
                <a:solidFill>
                  <a:schemeClr val="bg1"/>
                </a:solidFill>
              </a:rPr>
              <a:t>执</a:t>
            </a:r>
            <a:r>
              <a:rPr lang="en-US" altLang="zh-CN" sz="1200" dirty="0" smtClean="0">
                <a:solidFill>
                  <a:schemeClr val="bg1"/>
                </a:solidFill>
              </a:rPr>
              <a:t>1344</a:t>
            </a:r>
            <a:r>
              <a:rPr lang="zh-CN" altLang="en-US" sz="1200" dirty="0" smtClean="0">
                <a:solidFill>
                  <a:schemeClr val="bg1"/>
                </a:solidFill>
              </a:rPr>
              <a:t>号</a:t>
            </a:r>
            <a:endParaRPr lang="zh-CN" altLang="en-US" sz="1200" dirty="0">
              <a:solidFill>
                <a:schemeClr val="bg1"/>
              </a:solidFill>
              <a:ea typeface="方正大黑简体" charset="-122"/>
            </a:endParaRPr>
          </a:p>
        </p:txBody>
      </p:sp>
      <p:sp>
        <p:nvSpPr>
          <p:cNvPr id="58371" name="Rectangle 4"/>
          <p:cNvSpPr/>
          <p:nvPr/>
        </p:nvSpPr>
        <p:spPr>
          <a:xfrm>
            <a:off x="1430338" y="1439863"/>
            <a:ext cx="2366962" cy="28321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lstStyle/>
          <a:p>
            <a:pPr lvl="0" indent="0"/>
            <a:endParaRPr lang="zh-CN" altLang="en-US" sz="1200" dirty="0">
              <a:latin typeface="Arial" panose="020B0604020202020204" pitchFamily="34" charset="0"/>
              <a:ea typeface="方正大黑简体" charset="-122"/>
            </a:endParaRPr>
          </a:p>
        </p:txBody>
      </p:sp>
      <p:pic>
        <p:nvPicPr>
          <p:cNvPr id="58372" name="Picture 5" descr="fh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1638" y="339725"/>
            <a:ext cx="914400" cy="914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8373" name="Rectangle 16"/>
          <p:cNvSpPr>
            <a:spLocks noGrp="1"/>
          </p:cNvSpPr>
          <p:nvPr/>
        </p:nvSpPr>
        <p:spPr>
          <a:xfrm>
            <a:off x="512763" y="6503988"/>
            <a:ext cx="8012112" cy="354012"/>
          </a:xfrm>
          <a:prstGeom prst="rect">
            <a:avLst/>
          </a:prstGeom>
          <a:noFill/>
          <a:ln w="9525">
            <a:noFill/>
          </a:ln>
        </p:spPr>
        <p:txBody>
          <a:bodyPr lIns="90170" tIns="46990" rIns="90170" bIns="46990" anchor="t"/>
          <a:lstStyle/>
          <a:p>
            <a:pPr lvl="0" indent="0" algn="ctr">
              <a:lnSpc>
                <a:spcPct val="80000"/>
              </a:lnSpc>
              <a:spcBef>
                <a:spcPct val="80000"/>
              </a:spcBef>
            </a:pPr>
            <a:r>
              <a:rPr lang="zh-CN" altLang="en-US" sz="2000" dirty="0">
                <a:solidFill>
                  <a:srgbClr val="FFFF00"/>
                </a:solidFill>
                <a:latin typeface="Arial" panose="020B0604020202020204" pitchFamily="34" charset="0"/>
                <a:ea typeface="方正美黑简体" charset="-122"/>
              </a:rPr>
              <a:t>榆林市中级人民法院举报电话：0912-3260553       </a:t>
            </a:r>
          </a:p>
        </p:txBody>
      </p:sp>
      <p:sp>
        <p:nvSpPr>
          <p:cNvPr id="58374" name="Rectangle 4"/>
          <p:cNvSpPr/>
          <p:nvPr/>
        </p:nvSpPr>
        <p:spPr>
          <a:xfrm>
            <a:off x="5216525" y="1430338"/>
            <a:ext cx="2274888" cy="2841625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lstStyle/>
          <a:p>
            <a:pPr lvl="0" indent="0"/>
            <a:endParaRPr lang="zh-CN" altLang="en-US" sz="1200" dirty="0">
              <a:latin typeface="Arial" panose="020B0604020202020204" pitchFamily="34" charset="0"/>
              <a:ea typeface="方正大黑简体" charset="-122"/>
            </a:endParaRPr>
          </a:p>
        </p:txBody>
      </p:sp>
      <p:sp>
        <p:nvSpPr>
          <p:cNvPr id="58375" name="Rectangle 3"/>
          <p:cNvSpPr txBox="1"/>
          <p:nvPr/>
        </p:nvSpPr>
        <p:spPr>
          <a:xfrm>
            <a:off x="5121275" y="4271963"/>
            <a:ext cx="2903538" cy="1928812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 algn="just">
              <a:lnSpc>
                <a:spcPts val="2000"/>
              </a:lnSpc>
              <a:spcBef>
                <a:spcPct val="80000"/>
              </a:spcBef>
            </a:pP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执行法院</a:t>
            </a:r>
            <a:r>
              <a:rPr lang="zh-CN" altLang="en-US" sz="1200" dirty="0" smtClean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：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神木县人民法院</a:t>
            </a:r>
            <a:endParaRPr lang="zh-CN" altLang="en-US" sz="1200" dirty="0">
              <a:solidFill>
                <a:schemeClr val="bg1"/>
              </a:solidFill>
              <a:latin typeface="Arial" panose="020B0604020202020204" pitchFamily="34" charset="0"/>
              <a:ea typeface="方正大黑简体" charset="-122"/>
            </a:endParaRPr>
          </a:p>
          <a:p>
            <a:pPr lvl="0" algn="just">
              <a:lnSpc>
                <a:spcPts val="2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被执行人姓名</a:t>
            </a:r>
            <a:r>
              <a:rPr lang="en-US" altLang="zh-CN" sz="1200" dirty="0" smtClean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:</a:t>
            </a:r>
            <a:r>
              <a:rPr lang="zh-CN" altLang="en-US" b="1" dirty="0" smtClean="0">
                <a:solidFill>
                  <a:srgbClr val="92D050"/>
                </a:solidFill>
              </a:rPr>
              <a:t>谢利斌</a:t>
            </a:r>
            <a:endParaRPr lang="zh-CN" altLang="en-US" b="1" dirty="0">
              <a:solidFill>
                <a:srgbClr val="92D05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lvl="0" indent="0" algn="just">
              <a:lnSpc>
                <a:spcPts val="2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身份证号码：</a:t>
            </a:r>
            <a:endParaRPr lang="en-US" altLang="zh-CN" sz="1200" dirty="0">
              <a:solidFill>
                <a:schemeClr val="bg1"/>
              </a:solidFill>
              <a:latin typeface="Arial" panose="020B0604020202020204" pitchFamily="34" charset="0"/>
              <a:ea typeface="方正大黑简体" charset="-122"/>
            </a:endParaRPr>
          </a:p>
          <a:p>
            <a:pPr lvl="0" algn="just">
              <a:lnSpc>
                <a:spcPts val="2000"/>
              </a:lnSpc>
            </a:pPr>
            <a:r>
              <a:rPr lang="en-US" altLang="zh-CN" sz="1200" dirty="0" smtClean="0">
                <a:solidFill>
                  <a:schemeClr val="bg1"/>
                </a:solidFill>
              </a:rPr>
              <a:t>6127221987</a:t>
            </a:r>
            <a:r>
              <a:rPr lang="en-US" sz="1200" dirty="0">
                <a:solidFill>
                  <a:schemeClr val="bg1"/>
                </a:solidFill>
                <a:sym typeface="+mn-ea"/>
              </a:rPr>
              <a:t>****</a:t>
            </a:r>
            <a:r>
              <a:rPr lang="en-US" altLang="zh-CN" sz="1200" dirty="0" smtClean="0">
                <a:solidFill>
                  <a:schemeClr val="bg1"/>
                </a:solidFill>
              </a:rPr>
              <a:t>1111</a:t>
            </a:r>
          </a:p>
          <a:p>
            <a:pPr lvl="0" algn="just">
              <a:lnSpc>
                <a:spcPts val="2000"/>
              </a:lnSpc>
            </a:pPr>
            <a:r>
              <a:rPr lang="zh-CN" altLang="en-US" sz="1200" dirty="0" smtClean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户</a:t>
            </a: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籍所在地：陕西省榆林市神木县</a:t>
            </a:r>
            <a:endParaRPr lang="en-US" altLang="zh-CN" sz="1200" dirty="0">
              <a:solidFill>
                <a:schemeClr val="bg1"/>
              </a:solidFill>
              <a:latin typeface="Arial" panose="020B0604020202020204" pitchFamily="34" charset="0"/>
              <a:ea typeface="方正大黑简体" charset="-122"/>
            </a:endParaRPr>
          </a:p>
          <a:p>
            <a:pPr lvl="0" algn="just">
              <a:lnSpc>
                <a:spcPts val="2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执行标的</a:t>
            </a:r>
            <a:r>
              <a:rPr lang="zh-CN" altLang="en-US" sz="1200" dirty="0" smtClean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：</a:t>
            </a:r>
            <a:r>
              <a:rPr lang="zh-CN" altLang="en-US" sz="1200" dirty="0" smtClean="0">
                <a:solidFill>
                  <a:schemeClr val="bg1"/>
                </a:solidFill>
              </a:rPr>
              <a:t> </a:t>
            </a:r>
            <a:r>
              <a:rPr lang="en-US" altLang="zh-CN" sz="1200" dirty="0" smtClean="0">
                <a:solidFill>
                  <a:schemeClr val="bg1"/>
                </a:solidFill>
              </a:rPr>
              <a:t>12.14</a:t>
            </a:r>
            <a:r>
              <a:rPr lang="zh-CN" altLang="en-US" sz="1200" dirty="0" smtClean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万</a:t>
            </a: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元</a:t>
            </a:r>
          </a:p>
          <a:p>
            <a:pPr lvl="0" algn="just">
              <a:lnSpc>
                <a:spcPts val="2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执行案号</a:t>
            </a:r>
            <a:r>
              <a:rPr lang="en-US" altLang="zh-CN" sz="1200" dirty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:</a:t>
            </a: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r>
              <a:rPr lang="zh-CN" altLang="en-US" sz="1200" dirty="0" smtClean="0">
                <a:solidFill>
                  <a:schemeClr val="bg1"/>
                </a:solidFill>
              </a:rPr>
              <a:t>（</a:t>
            </a:r>
            <a:r>
              <a:rPr lang="en-US" altLang="zh-CN" sz="1200" dirty="0" smtClean="0">
                <a:solidFill>
                  <a:schemeClr val="bg1"/>
                </a:solidFill>
              </a:rPr>
              <a:t>2015</a:t>
            </a:r>
            <a:r>
              <a:rPr lang="zh-CN" altLang="en-US" sz="1200" dirty="0" smtClean="0">
                <a:solidFill>
                  <a:schemeClr val="bg1"/>
                </a:solidFill>
              </a:rPr>
              <a:t>）神执字第</a:t>
            </a:r>
            <a:r>
              <a:rPr lang="en-US" altLang="zh-CN" sz="1200" dirty="0" smtClean="0">
                <a:solidFill>
                  <a:schemeClr val="bg1"/>
                </a:solidFill>
              </a:rPr>
              <a:t>02778</a:t>
            </a:r>
            <a:r>
              <a:rPr lang="zh-CN" altLang="en-US" sz="1200" dirty="0" smtClean="0">
                <a:solidFill>
                  <a:schemeClr val="bg1"/>
                </a:solidFill>
              </a:rPr>
              <a:t>号</a:t>
            </a:r>
            <a:endParaRPr lang="zh-CN" altLang="en-US" sz="1200" dirty="0">
              <a:solidFill>
                <a:schemeClr val="bg1"/>
              </a:solidFill>
              <a:latin typeface="Arial" panose="020B0604020202020204" pitchFamily="34" charset="0"/>
              <a:ea typeface="方正大黑简体" charset="-122"/>
            </a:endParaRPr>
          </a:p>
        </p:txBody>
      </p:sp>
      <p:pic>
        <p:nvPicPr>
          <p:cNvPr id="9" name="图片 8" descr="张钊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30338" y="1430338"/>
            <a:ext cx="2366962" cy="2841625"/>
          </a:xfrm>
          <a:prstGeom prst="rect">
            <a:avLst/>
          </a:prstGeom>
        </p:spPr>
      </p:pic>
      <p:pic>
        <p:nvPicPr>
          <p:cNvPr id="10" name="图片 9" descr="谢利斌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16525" y="1430337"/>
            <a:ext cx="2274888" cy="2841626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2"/>
          <p:cNvSpPr>
            <a:spLocks noGrp="1"/>
          </p:cNvSpPr>
          <p:nvPr>
            <p:ph type="ctrTitle"/>
          </p:nvPr>
        </p:nvSpPr>
        <p:spPr>
          <a:xfrm>
            <a:off x="1598613" y="144463"/>
            <a:ext cx="7545387" cy="1349375"/>
          </a:xfrm>
        </p:spPr>
        <p:txBody>
          <a:bodyPr wrap="square" lIns="91440" tIns="45720" rIns="91440" bIns="45720" anchor="ctr"/>
          <a:lstStyle>
            <a:lvl1pPr lvl="0">
              <a:defRPr/>
            </a:lvl1pPr>
          </a:lstStyle>
          <a:p>
            <a:pPr lvl="0" eaLnBrk="1" hangingPunct="1"/>
            <a:r>
              <a:rPr lang="zh-CN" altLang="en-US" sz="2800" dirty="0">
                <a:solidFill>
                  <a:schemeClr val="bg1"/>
                </a:solidFill>
                <a:ea typeface="方正大黑简体" charset="-122"/>
              </a:rPr>
              <a:t>榆林市中级人民法院</a:t>
            </a:r>
            <a:r>
              <a:rPr lang="zh-CN" altLang="en-US" sz="2800" dirty="0" smtClean="0">
                <a:solidFill>
                  <a:schemeClr val="bg1"/>
                </a:solidFill>
                <a:ea typeface="方正大黑简体" charset="-122"/>
              </a:rPr>
              <a:t>第九批</a:t>
            </a:r>
            <a:r>
              <a:rPr lang="zh-CN" altLang="en-US" sz="2800" dirty="0">
                <a:solidFill>
                  <a:schemeClr val="bg1"/>
                </a:solidFill>
                <a:ea typeface="方正大黑简体" charset="-122"/>
              </a:rPr>
              <a:t>失信</a:t>
            </a:r>
            <a:r>
              <a:rPr lang="zh-CN" altLang="en-US" sz="2400" b="1" dirty="0">
                <a:solidFill>
                  <a:srgbClr val="FFFF00"/>
                </a:solidFill>
                <a:ea typeface="方正大黑简体" charset="-122"/>
              </a:rPr>
              <a:t>被 执 行 人 </a:t>
            </a:r>
            <a:r>
              <a:rPr lang="zh-CN" altLang="en-US" sz="2800" dirty="0">
                <a:solidFill>
                  <a:schemeClr val="bg1"/>
                </a:solidFill>
                <a:ea typeface="方正大黑简体" charset="-122"/>
              </a:rPr>
              <a:t>名单</a:t>
            </a:r>
            <a:r>
              <a:rPr lang="zh-CN" altLang="en-US" sz="3200" dirty="0">
                <a:solidFill>
                  <a:schemeClr val="bg1"/>
                </a:solidFill>
                <a:ea typeface="方正大黑简体" charset="-122"/>
              </a:rPr>
              <a:t/>
            </a:r>
            <a:br>
              <a:rPr lang="zh-CN" altLang="en-US" sz="3200" dirty="0">
                <a:solidFill>
                  <a:schemeClr val="bg1"/>
                </a:solidFill>
                <a:ea typeface="方正大黑简体" charset="-122"/>
              </a:rPr>
            </a:br>
            <a:r>
              <a:rPr lang="zh-CN" altLang="en-US" sz="2200" b="1" dirty="0">
                <a:solidFill>
                  <a:schemeClr val="folHlink"/>
                </a:solidFill>
                <a:ea typeface="仿宋" panose="02010609060101010101" pitchFamily="1" charset="-122"/>
              </a:rPr>
              <a:t>严厉打击老赖</a:t>
            </a:r>
            <a:r>
              <a:rPr lang="zh-CN" altLang="en-US" sz="2200" b="1" dirty="0">
                <a:solidFill>
                  <a:schemeClr val="folHlink"/>
                </a:solidFill>
                <a:latin typeface="仿宋" panose="02010609060101010101" pitchFamily="1" charset="-122"/>
                <a:ea typeface="仿宋" panose="02010609060101010101" pitchFamily="1" charset="-122"/>
              </a:rPr>
              <a:t>   </a:t>
            </a:r>
            <a:r>
              <a:rPr lang="en-US" altLang="zh-CN" sz="2200" b="1" dirty="0">
                <a:solidFill>
                  <a:schemeClr val="folHlink"/>
                </a:solidFill>
                <a:latin typeface="仿宋" panose="02010609060101010101" pitchFamily="1" charset="-122"/>
                <a:ea typeface="仿宋" panose="02010609060101010101" pitchFamily="1" charset="-122"/>
              </a:rPr>
              <a:t>           </a:t>
            </a:r>
            <a:r>
              <a:rPr lang="zh-CN" altLang="en-US" sz="2200" b="1" dirty="0">
                <a:solidFill>
                  <a:schemeClr val="folHlink"/>
                </a:solidFill>
                <a:latin typeface="仿宋" panose="02010609060101010101" pitchFamily="1" charset="-122"/>
                <a:ea typeface="仿宋" panose="02010609060101010101" pitchFamily="1" charset="-122"/>
              </a:rPr>
              <a:t>  重塑诚信榆林</a:t>
            </a:r>
          </a:p>
        </p:txBody>
      </p:sp>
      <p:sp>
        <p:nvSpPr>
          <p:cNvPr id="59394" name="Rectangle 3"/>
          <p:cNvSpPr>
            <a:spLocks noGrp="1"/>
          </p:cNvSpPr>
          <p:nvPr>
            <p:ph type="subTitle"/>
          </p:nvPr>
        </p:nvSpPr>
        <p:spPr>
          <a:xfrm>
            <a:off x="1316038" y="4271963"/>
            <a:ext cx="2903537" cy="1928812"/>
          </a:xfrm>
        </p:spPr>
        <p:txBody>
          <a:bodyPr wrap="square" lIns="91440" tIns="45720" rIns="91440" bIns="45720" anchor="t"/>
          <a:lstStyle>
            <a:lvl1pPr marL="0" lvl="0" indent="0" algn="ctr">
              <a:defRPr/>
            </a:lvl1pPr>
            <a:lvl2pPr marL="457200" lvl="1" indent="0" algn="ctr">
              <a:defRPr/>
            </a:lvl2pPr>
            <a:lvl3pPr marL="914400" lvl="2" indent="0" algn="ctr">
              <a:defRPr/>
            </a:lvl3pPr>
            <a:lvl4pPr marL="1371600" lvl="3" indent="0" algn="ctr">
              <a:defRPr/>
            </a:lvl4pPr>
            <a:lvl5pPr marL="1828800" lvl="4" indent="0" algn="ctr">
              <a:defRPr/>
            </a:lvl5pPr>
          </a:lstStyle>
          <a:p>
            <a:pPr lvl="0" algn="just" eaLnBrk="1" hangingPunct="1">
              <a:spcBef>
                <a:spcPct val="80000"/>
              </a:spcBef>
              <a:buNone/>
            </a:pPr>
            <a:r>
              <a:rPr lang="zh-CN" altLang="en-US" sz="1200" dirty="0">
                <a:solidFill>
                  <a:schemeClr val="bg1"/>
                </a:solidFill>
                <a:ea typeface="方正大黑简体" charset="-122"/>
              </a:rPr>
              <a:t>执行法院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：神木县人民法院</a:t>
            </a:r>
            <a:endParaRPr lang="zh-CN" altLang="en-US" sz="1200" dirty="0">
              <a:solidFill>
                <a:schemeClr val="bg1"/>
              </a:solidFill>
              <a:ea typeface="方正大黑简体" charset="-122"/>
            </a:endParaRPr>
          </a:p>
          <a:p>
            <a:pPr lvl="0" algn="just" eaLnBrk="1" hangingPunct="1">
              <a:buNone/>
            </a:pPr>
            <a:r>
              <a:rPr lang="zh-CN" altLang="en-US" sz="1200" dirty="0">
                <a:solidFill>
                  <a:schemeClr val="bg1"/>
                </a:solidFill>
                <a:ea typeface="方正大黑简体" charset="-122"/>
              </a:rPr>
              <a:t>被执行人姓名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：</a:t>
            </a:r>
            <a:r>
              <a:rPr lang="zh-CN" altLang="en-US" sz="1800" b="1" dirty="0" smtClean="0">
                <a:solidFill>
                  <a:srgbClr val="92D050"/>
                </a:solidFill>
              </a:rPr>
              <a:t>乔飞雄</a:t>
            </a:r>
            <a:endParaRPr lang="zh-CN" altLang="en-US" sz="1200" b="1" dirty="0">
              <a:solidFill>
                <a:srgbClr val="92D050"/>
              </a:solidFill>
              <a:ea typeface="方正大黑简体" charset="-122"/>
            </a:endParaRPr>
          </a:p>
          <a:p>
            <a:pPr marL="0" lvl="0" indent="0" algn="just" eaLnBrk="1" hangingPunct="1">
              <a:buNone/>
            </a:pPr>
            <a:r>
              <a:rPr lang="zh-CN" altLang="en-US" sz="1200" dirty="0">
                <a:solidFill>
                  <a:schemeClr val="bg1"/>
                </a:solidFill>
                <a:ea typeface="方正大黑简体" charset="-122"/>
              </a:rPr>
              <a:t>身份证号码：</a:t>
            </a:r>
            <a:endParaRPr lang="en-US" altLang="zh-CN" sz="1200" dirty="0">
              <a:solidFill>
                <a:schemeClr val="bg1"/>
              </a:solidFill>
              <a:ea typeface="方正大黑简体" charset="-122"/>
            </a:endParaRPr>
          </a:p>
          <a:p>
            <a:pPr lvl="0" algn="just" eaLnBrk="1" hangingPunct="1">
              <a:buNone/>
            </a:pPr>
            <a:r>
              <a:rPr lang="en-US" altLang="zh-CN" sz="1200" dirty="0" smtClean="0">
                <a:solidFill>
                  <a:schemeClr val="bg1"/>
                </a:solidFill>
              </a:rPr>
              <a:t>6127221981</a:t>
            </a:r>
            <a:r>
              <a:rPr lang="en-US" sz="1200" dirty="0">
                <a:solidFill>
                  <a:schemeClr val="bg1"/>
                </a:solidFill>
                <a:sym typeface="+mn-ea"/>
              </a:rPr>
              <a:t>****</a:t>
            </a:r>
            <a:r>
              <a:rPr lang="en-US" altLang="zh-CN" sz="1200" dirty="0" smtClean="0">
                <a:solidFill>
                  <a:schemeClr val="bg1"/>
                </a:solidFill>
              </a:rPr>
              <a:t>1876</a:t>
            </a:r>
          </a:p>
          <a:p>
            <a:pPr lvl="0" algn="just" eaLnBrk="1" hangingPunct="1">
              <a:buNone/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户</a:t>
            </a:r>
            <a:r>
              <a:rPr lang="zh-CN" altLang="en-US" sz="1200" dirty="0">
                <a:solidFill>
                  <a:schemeClr val="bg1"/>
                </a:solidFill>
                <a:ea typeface="方正大黑简体" charset="-122"/>
              </a:rPr>
              <a:t>籍所在地：陕西省榆林市神木县</a:t>
            </a:r>
            <a:endParaRPr lang="en-US" altLang="zh-CN" sz="1200" dirty="0">
              <a:solidFill>
                <a:schemeClr val="bg1"/>
              </a:solidFill>
              <a:ea typeface="方正大黑简体" charset="-122"/>
            </a:endParaRPr>
          </a:p>
          <a:p>
            <a:pPr lvl="0" algn="just" eaLnBrk="1" hangingPunct="1">
              <a:buNone/>
            </a:pPr>
            <a:r>
              <a:rPr lang="zh-CN" altLang="en-US" sz="1200" dirty="0">
                <a:solidFill>
                  <a:schemeClr val="bg1"/>
                </a:solidFill>
                <a:ea typeface="方正大黑简体" charset="-122"/>
              </a:rPr>
              <a:t>执行标的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：</a:t>
            </a:r>
            <a:r>
              <a:rPr lang="zh-CN" altLang="en-US" sz="1200" dirty="0" smtClean="0">
                <a:solidFill>
                  <a:schemeClr val="bg1"/>
                </a:solidFill>
              </a:rPr>
              <a:t> </a:t>
            </a:r>
            <a:r>
              <a:rPr lang="en-US" altLang="zh-CN" sz="1200" dirty="0" smtClean="0">
                <a:solidFill>
                  <a:schemeClr val="bg1"/>
                </a:solidFill>
              </a:rPr>
              <a:t>13.223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万</a:t>
            </a:r>
            <a:r>
              <a:rPr lang="zh-CN" altLang="en-US" sz="1200" dirty="0">
                <a:solidFill>
                  <a:schemeClr val="bg1"/>
                </a:solidFill>
                <a:ea typeface="方正大黑简体" charset="-122"/>
              </a:rPr>
              <a:t>元</a:t>
            </a:r>
          </a:p>
          <a:p>
            <a:pPr lvl="0" algn="just" eaLnBrk="1" hangingPunct="1">
              <a:buNone/>
            </a:pPr>
            <a:r>
              <a:rPr lang="zh-CN" altLang="en-US" sz="1200" dirty="0">
                <a:solidFill>
                  <a:schemeClr val="bg1"/>
                </a:solidFill>
                <a:ea typeface="方正大黑简体" charset="-122"/>
              </a:rPr>
              <a:t>执行案号</a:t>
            </a:r>
            <a:r>
              <a:rPr lang="en-US" altLang="zh-CN" sz="1200" dirty="0">
                <a:solidFill>
                  <a:schemeClr val="bg1"/>
                </a:solidFill>
                <a:ea typeface="方正大黑简体" charset="-122"/>
              </a:rPr>
              <a:t>:</a:t>
            </a:r>
            <a:r>
              <a:rPr lang="zh-CN" altLang="en-US" sz="1200" dirty="0">
                <a:solidFill>
                  <a:schemeClr val="bg1"/>
                </a:solidFill>
              </a:rPr>
              <a:t> </a:t>
            </a:r>
            <a:r>
              <a:rPr lang="zh-CN" altLang="en-US" sz="1200" dirty="0" smtClean="0">
                <a:solidFill>
                  <a:schemeClr val="bg1"/>
                </a:solidFill>
              </a:rPr>
              <a:t>（</a:t>
            </a:r>
            <a:r>
              <a:rPr lang="en-US" altLang="zh-CN" sz="1200" dirty="0" smtClean="0">
                <a:solidFill>
                  <a:schemeClr val="bg1"/>
                </a:solidFill>
              </a:rPr>
              <a:t>2016</a:t>
            </a:r>
            <a:r>
              <a:rPr lang="zh-CN" altLang="en-US" sz="1200" dirty="0" smtClean="0">
                <a:solidFill>
                  <a:schemeClr val="bg1"/>
                </a:solidFill>
              </a:rPr>
              <a:t>）陕</a:t>
            </a:r>
            <a:r>
              <a:rPr lang="en-US" altLang="zh-CN" sz="1200" dirty="0" smtClean="0">
                <a:solidFill>
                  <a:schemeClr val="bg1"/>
                </a:solidFill>
              </a:rPr>
              <a:t>0821</a:t>
            </a:r>
            <a:r>
              <a:rPr lang="zh-CN" altLang="en-US" sz="1200" dirty="0" smtClean="0">
                <a:solidFill>
                  <a:schemeClr val="bg1"/>
                </a:solidFill>
              </a:rPr>
              <a:t>执恢</a:t>
            </a:r>
            <a:r>
              <a:rPr lang="en-US" altLang="zh-CN" sz="1200" dirty="0" smtClean="0">
                <a:solidFill>
                  <a:schemeClr val="bg1"/>
                </a:solidFill>
              </a:rPr>
              <a:t>387</a:t>
            </a:r>
            <a:r>
              <a:rPr lang="zh-CN" altLang="en-US" sz="1200" dirty="0" smtClean="0">
                <a:solidFill>
                  <a:schemeClr val="bg1"/>
                </a:solidFill>
              </a:rPr>
              <a:t>号</a:t>
            </a:r>
            <a:endParaRPr lang="zh-CN" altLang="en-US" sz="1200" dirty="0">
              <a:solidFill>
                <a:schemeClr val="bg1"/>
              </a:solidFill>
              <a:ea typeface="方正大黑简体" charset="-122"/>
            </a:endParaRPr>
          </a:p>
        </p:txBody>
      </p:sp>
      <p:sp>
        <p:nvSpPr>
          <p:cNvPr id="59395" name="Rectangle 4"/>
          <p:cNvSpPr/>
          <p:nvPr/>
        </p:nvSpPr>
        <p:spPr>
          <a:xfrm>
            <a:off x="1430338" y="1439863"/>
            <a:ext cx="2366962" cy="28321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lstStyle/>
          <a:p>
            <a:pPr lvl="0" indent="0"/>
            <a:endParaRPr lang="zh-CN" altLang="en-US" sz="1200" dirty="0">
              <a:latin typeface="Arial" panose="020B0604020202020204" pitchFamily="34" charset="0"/>
              <a:ea typeface="方正大黑简体" charset="-122"/>
            </a:endParaRPr>
          </a:p>
        </p:txBody>
      </p:sp>
      <p:pic>
        <p:nvPicPr>
          <p:cNvPr id="59396" name="Picture 5" descr="fh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1638" y="339725"/>
            <a:ext cx="914400" cy="914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9397" name="Rectangle 16"/>
          <p:cNvSpPr>
            <a:spLocks noGrp="1"/>
          </p:cNvSpPr>
          <p:nvPr/>
        </p:nvSpPr>
        <p:spPr>
          <a:xfrm>
            <a:off x="512763" y="6503988"/>
            <a:ext cx="8012112" cy="354012"/>
          </a:xfrm>
          <a:prstGeom prst="rect">
            <a:avLst/>
          </a:prstGeom>
          <a:noFill/>
          <a:ln w="9525">
            <a:noFill/>
          </a:ln>
        </p:spPr>
        <p:txBody>
          <a:bodyPr lIns="90170" tIns="46990" rIns="90170" bIns="46990" anchor="t"/>
          <a:lstStyle/>
          <a:p>
            <a:pPr lvl="0" indent="0" algn="ctr">
              <a:lnSpc>
                <a:spcPct val="80000"/>
              </a:lnSpc>
              <a:spcBef>
                <a:spcPct val="80000"/>
              </a:spcBef>
            </a:pPr>
            <a:r>
              <a:rPr lang="zh-CN" altLang="en-US" sz="2000" dirty="0">
                <a:solidFill>
                  <a:srgbClr val="FFFF00"/>
                </a:solidFill>
                <a:latin typeface="Arial" panose="020B0604020202020204" pitchFamily="34" charset="0"/>
                <a:ea typeface="方正美黑简体" charset="-122"/>
              </a:rPr>
              <a:t>榆林市中级人民法院举报电话：0912-3260553       </a:t>
            </a:r>
          </a:p>
        </p:txBody>
      </p:sp>
      <p:sp>
        <p:nvSpPr>
          <p:cNvPr id="59398" name="Rectangle 4"/>
          <p:cNvSpPr/>
          <p:nvPr/>
        </p:nvSpPr>
        <p:spPr>
          <a:xfrm>
            <a:off x="5216525" y="1430338"/>
            <a:ext cx="2274888" cy="2841625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lstStyle/>
          <a:p>
            <a:pPr lvl="0" indent="0"/>
            <a:endParaRPr lang="zh-CN" altLang="en-US" sz="1200" dirty="0">
              <a:latin typeface="Arial" panose="020B0604020202020204" pitchFamily="34" charset="0"/>
              <a:ea typeface="方正大黑简体" charset="-122"/>
            </a:endParaRPr>
          </a:p>
        </p:txBody>
      </p:sp>
      <p:sp>
        <p:nvSpPr>
          <p:cNvPr id="59399" name="Rectangle 3"/>
          <p:cNvSpPr txBox="1"/>
          <p:nvPr/>
        </p:nvSpPr>
        <p:spPr>
          <a:xfrm>
            <a:off x="5121275" y="4271963"/>
            <a:ext cx="2903538" cy="1928812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 algn="just">
              <a:lnSpc>
                <a:spcPts val="2000"/>
              </a:lnSpc>
              <a:spcBef>
                <a:spcPct val="80000"/>
              </a:spcBef>
            </a:pP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执行法院</a:t>
            </a:r>
            <a:r>
              <a:rPr lang="zh-CN" altLang="en-US" sz="1200" dirty="0" smtClean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：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神木县人民法院</a:t>
            </a:r>
            <a:endParaRPr lang="zh-CN" altLang="en-US" sz="1200" dirty="0">
              <a:solidFill>
                <a:schemeClr val="bg1"/>
              </a:solidFill>
              <a:latin typeface="Arial" panose="020B0604020202020204" pitchFamily="34" charset="0"/>
              <a:ea typeface="方正大黑简体" charset="-122"/>
            </a:endParaRPr>
          </a:p>
          <a:p>
            <a:pPr lvl="0" algn="just">
              <a:lnSpc>
                <a:spcPts val="2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被执行人姓名</a:t>
            </a:r>
            <a:r>
              <a:rPr lang="en-US" altLang="zh-CN" sz="1200" dirty="0" smtClean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:</a:t>
            </a:r>
            <a:r>
              <a:rPr lang="zh-CN" altLang="en-US" b="1" dirty="0" smtClean="0">
                <a:solidFill>
                  <a:srgbClr val="92D050"/>
                </a:solidFill>
              </a:rPr>
              <a:t>刘永</a:t>
            </a:r>
            <a:endParaRPr lang="zh-CN" altLang="en-US" b="1" dirty="0">
              <a:solidFill>
                <a:srgbClr val="92D05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lvl="0" indent="0" algn="just">
              <a:lnSpc>
                <a:spcPts val="2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身份证号码：</a:t>
            </a:r>
            <a:endParaRPr lang="en-US" altLang="zh-CN" sz="1200" dirty="0">
              <a:solidFill>
                <a:schemeClr val="bg1"/>
              </a:solidFill>
              <a:latin typeface="Arial" panose="020B0604020202020204" pitchFamily="34" charset="0"/>
              <a:ea typeface="方正大黑简体" charset="-122"/>
            </a:endParaRPr>
          </a:p>
          <a:p>
            <a:pPr lvl="0" algn="just">
              <a:lnSpc>
                <a:spcPts val="2000"/>
              </a:lnSpc>
            </a:pPr>
            <a:r>
              <a:rPr lang="en-US" altLang="zh-CN" sz="1200" dirty="0" smtClean="0">
                <a:solidFill>
                  <a:schemeClr val="bg1"/>
                </a:solidFill>
              </a:rPr>
              <a:t>1528221985</a:t>
            </a:r>
            <a:r>
              <a:rPr lang="en-US" sz="1200" dirty="0" smtClean="0">
                <a:solidFill>
                  <a:schemeClr val="bg1"/>
                </a:solidFill>
                <a:sym typeface="+mn-ea"/>
              </a:rPr>
              <a:t>****</a:t>
            </a:r>
            <a:r>
              <a:rPr lang="en-US" altLang="zh-CN" sz="1200" dirty="0" smtClean="0">
                <a:solidFill>
                  <a:schemeClr val="bg1"/>
                </a:solidFill>
              </a:rPr>
              <a:t>6014</a:t>
            </a:r>
          </a:p>
          <a:p>
            <a:pPr lvl="0" algn="just">
              <a:lnSpc>
                <a:spcPts val="2000"/>
              </a:lnSpc>
            </a:pPr>
            <a:r>
              <a:rPr lang="zh-CN" altLang="en-US" sz="1200" dirty="0" smtClean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户</a:t>
            </a: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籍所在地</a:t>
            </a:r>
            <a:r>
              <a:rPr lang="zh-CN" altLang="en-US" sz="1200" dirty="0" smtClean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：内蒙古自治区巴彦淖尔盟五原县</a:t>
            </a:r>
            <a:endParaRPr lang="en-US" altLang="zh-CN" sz="1200" dirty="0">
              <a:solidFill>
                <a:schemeClr val="bg1"/>
              </a:solidFill>
              <a:latin typeface="Arial" panose="020B0604020202020204" pitchFamily="34" charset="0"/>
              <a:ea typeface="方正大黑简体" charset="-122"/>
            </a:endParaRPr>
          </a:p>
          <a:p>
            <a:pPr lvl="0" algn="just">
              <a:lnSpc>
                <a:spcPts val="2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执行标的：</a:t>
            </a: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r>
              <a:rPr lang="en-US" altLang="zh-CN" sz="1200" dirty="0" smtClean="0">
                <a:solidFill>
                  <a:schemeClr val="bg1"/>
                </a:solidFill>
              </a:rPr>
              <a:t>12.06</a:t>
            </a:r>
            <a:r>
              <a:rPr lang="zh-CN" altLang="en-US" sz="1200" dirty="0" smtClean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万</a:t>
            </a: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元</a:t>
            </a:r>
          </a:p>
          <a:p>
            <a:pPr lvl="0" algn="just">
              <a:lnSpc>
                <a:spcPts val="2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执行案号</a:t>
            </a:r>
            <a:r>
              <a:rPr lang="en-US" altLang="zh-CN" sz="1200" dirty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:</a:t>
            </a: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r>
              <a:rPr lang="zh-CN" altLang="en-US" sz="1200" dirty="0" smtClean="0">
                <a:solidFill>
                  <a:schemeClr val="bg1"/>
                </a:solidFill>
              </a:rPr>
              <a:t>（</a:t>
            </a:r>
            <a:r>
              <a:rPr lang="en-US" altLang="zh-CN" sz="1200" dirty="0" smtClean="0">
                <a:solidFill>
                  <a:schemeClr val="bg1"/>
                </a:solidFill>
              </a:rPr>
              <a:t>2016</a:t>
            </a:r>
            <a:r>
              <a:rPr lang="zh-CN" altLang="en-US" sz="1200" dirty="0" smtClean="0">
                <a:solidFill>
                  <a:schemeClr val="bg1"/>
                </a:solidFill>
              </a:rPr>
              <a:t>）陕</a:t>
            </a:r>
            <a:r>
              <a:rPr lang="en-US" altLang="zh-CN" sz="1200" dirty="0" smtClean="0">
                <a:solidFill>
                  <a:schemeClr val="bg1"/>
                </a:solidFill>
              </a:rPr>
              <a:t>0821</a:t>
            </a:r>
            <a:r>
              <a:rPr lang="zh-CN" altLang="en-US" sz="1200" dirty="0" smtClean="0">
                <a:solidFill>
                  <a:schemeClr val="bg1"/>
                </a:solidFill>
              </a:rPr>
              <a:t>执恢</a:t>
            </a:r>
            <a:r>
              <a:rPr lang="en-US" altLang="zh-CN" sz="1200" dirty="0" smtClean="0">
                <a:solidFill>
                  <a:schemeClr val="bg1"/>
                </a:solidFill>
              </a:rPr>
              <a:t>192</a:t>
            </a:r>
            <a:r>
              <a:rPr lang="zh-CN" altLang="en-US" sz="1200" dirty="0" smtClean="0">
                <a:solidFill>
                  <a:schemeClr val="bg1"/>
                </a:solidFill>
              </a:rPr>
              <a:t>号</a:t>
            </a:r>
            <a:endParaRPr lang="zh-CN" altLang="en-US" sz="1200" dirty="0">
              <a:solidFill>
                <a:schemeClr val="bg1"/>
              </a:solidFill>
              <a:latin typeface="Arial" panose="020B0604020202020204" pitchFamily="34" charset="0"/>
              <a:ea typeface="方正大黑简体" charset="-122"/>
            </a:endParaRPr>
          </a:p>
        </p:txBody>
      </p:sp>
      <p:pic>
        <p:nvPicPr>
          <p:cNvPr id="9" name="图片 8" descr="乔飞雄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30338" y="1430338"/>
            <a:ext cx="2366962" cy="2841625"/>
          </a:xfrm>
          <a:prstGeom prst="rect">
            <a:avLst/>
          </a:prstGeom>
        </p:spPr>
      </p:pic>
      <p:pic>
        <p:nvPicPr>
          <p:cNvPr id="10" name="图片 9" descr="刘永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16525" y="1430337"/>
            <a:ext cx="2274888" cy="2841626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2"/>
          <p:cNvSpPr>
            <a:spLocks noGrp="1"/>
          </p:cNvSpPr>
          <p:nvPr>
            <p:ph type="ctrTitle"/>
          </p:nvPr>
        </p:nvSpPr>
        <p:spPr>
          <a:xfrm>
            <a:off x="1598613" y="144463"/>
            <a:ext cx="7545387" cy="1349375"/>
          </a:xfrm>
        </p:spPr>
        <p:txBody>
          <a:bodyPr wrap="square" lIns="91440" tIns="45720" rIns="91440" bIns="45720" anchor="ctr"/>
          <a:lstStyle>
            <a:lvl1pPr lvl="0">
              <a:defRPr/>
            </a:lvl1pPr>
          </a:lstStyle>
          <a:p>
            <a:pPr lvl="0" eaLnBrk="1" hangingPunct="1"/>
            <a:r>
              <a:rPr lang="zh-CN" altLang="en-US" sz="2800" dirty="0">
                <a:solidFill>
                  <a:schemeClr val="bg1"/>
                </a:solidFill>
                <a:ea typeface="方正大黑简体" charset="-122"/>
              </a:rPr>
              <a:t>榆林市中级人民法院</a:t>
            </a:r>
            <a:r>
              <a:rPr lang="zh-CN" altLang="en-US" sz="2800" dirty="0" smtClean="0">
                <a:solidFill>
                  <a:schemeClr val="bg1"/>
                </a:solidFill>
                <a:ea typeface="方正大黑简体" charset="-122"/>
              </a:rPr>
              <a:t>第九批</a:t>
            </a:r>
            <a:r>
              <a:rPr lang="zh-CN" altLang="en-US" sz="2800" dirty="0">
                <a:solidFill>
                  <a:schemeClr val="bg1"/>
                </a:solidFill>
                <a:ea typeface="方正大黑简体" charset="-122"/>
              </a:rPr>
              <a:t>失信</a:t>
            </a:r>
            <a:r>
              <a:rPr lang="zh-CN" altLang="en-US" sz="2400" b="1" dirty="0">
                <a:solidFill>
                  <a:srgbClr val="FFFF00"/>
                </a:solidFill>
                <a:ea typeface="方正大黑简体" charset="-122"/>
              </a:rPr>
              <a:t>被 执 行 人 </a:t>
            </a:r>
            <a:r>
              <a:rPr lang="zh-CN" altLang="en-US" sz="2800" dirty="0">
                <a:solidFill>
                  <a:schemeClr val="bg1"/>
                </a:solidFill>
                <a:ea typeface="方正大黑简体" charset="-122"/>
              </a:rPr>
              <a:t>名单</a:t>
            </a:r>
            <a:r>
              <a:rPr lang="zh-CN" altLang="en-US" sz="3200" dirty="0">
                <a:solidFill>
                  <a:schemeClr val="bg1"/>
                </a:solidFill>
                <a:ea typeface="方正大黑简体" charset="-122"/>
              </a:rPr>
              <a:t/>
            </a:r>
            <a:br>
              <a:rPr lang="zh-CN" altLang="en-US" sz="3200" dirty="0">
                <a:solidFill>
                  <a:schemeClr val="bg1"/>
                </a:solidFill>
                <a:ea typeface="方正大黑简体" charset="-122"/>
              </a:rPr>
            </a:br>
            <a:r>
              <a:rPr lang="zh-CN" altLang="en-US" sz="2200" b="1" dirty="0">
                <a:solidFill>
                  <a:schemeClr val="folHlink"/>
                </a:solidFill>
                <a:ea typeface="仿宋" panose="02010609060101010101" pitchFamily="1" charset="-122"/>
              </a:rPr>
              <a:t>严厉打击老赖</a:t>
            </a:r>
            <a:r>
              <a:rPr lang="zh-CN" altLang="en-US" sz="2200" b="1" dirty="0">
                <a:solidFill>
                  <a:schemeClr val="folHlink"/>
                </a:solidFill>
                <a:latin typeface="仿宋" panose="02010609060101010101" pitchFamily="1" charset="-122"/>
                <a:ea typeface="仿宋" panose="02010609060101010101" pitchFamily="1" charset="-122"/>
              </a:rPr>
              <a:t>   </a:t>
            </a:r>
            <a:r>
              <a:rPr lang="en-US" altLang="zh-CN" sz="2200" b="1" dirty="0">
                <a:solidFill>
                  <a:schemeClr val="folHlink"/>
                </a:solidFill>
                <a:latin typeface="仿宋" panose="02010609060101010101" pitchFamily="1" charset="-122"/>
                <a:ea typeface="仿宋" panose="02010609060101010101" pitchFamily="1" charset="-122"/>
              </a:rPr>
              <a:t>           </a:t>
            </a:r>
            <a:r>
              <a:rPr lang="zh-CN" altLang="en-US" sz="2200" b="1" dirty="0">
                <a:solidFill>
                  <a:schemeClr val="folHlink"/>
                </a:solidFill>
                <a:latin typeface="仿宋" panose="02010609060101010101" pitchFamily="1" charset="-122"/>
                <a:ea typeface="仿宋" panose="02010609060101010101" pitchFamily="1" charset="-122"/>
              </a:rPr>
              <a:t>  重塑诚信榆林</a:t>
            </a:r>
          </a:p>
        </p:txBody>
      </p:sp>
      <p:sp>
        <p:nvSpPr>
          <p:cNvPr id="60418" name="Rectangle 3"/>
          <p:cNvSpPr>
            <a:spLocks noGrp="1"/>
          </p:cNvSpPr>
          <p:nvPr>
            <p:ph type="subTitle"/>
          </p:nvPr>
        </p:nvSpPr>
        <p:spPr>
          <a:xfrm>
            <a:off x="1316038" y="4271963"/>
            <a:ext cx="2903537" cy="1928812"/>
          </a:xfrm>
        </p:spPr>
        <p:txBody>
          <a:bodyPr wrap="square" lIns="91440" tIns="45720" rIns="91440" bIns="45720" anchor="t"/>
          <a:lstStyle>
            <a:lvl1pPr marL="0" lvl="0" indent="0" algn="ctr">
              <a:defRPr/>
            </a:lvl1pPr>
            <a:lvl2pPr marL="457200" lvl="1" indent="0" algn="ctr">
              <a:defRPr/>
            </a:lvl2pPr>
            <a:lvl3pPr marL="914400" lvl="2" indent="0" algn="ctr">
              <a:defRPr/>
            </a:lvl3pPr>
            <a:lvl4pPr marL="1371600" lvl="3" indent="0" algn="ctr">
              <a:defRPr/>
            </a:lvl4pPr>
            <a:lvl5pPr marL="1828800" lvl="4" indent="0" algn="ctr">
              <a:defRPr/>
            </a:lvl5pPr>
          </a:lstStyle>
          <a:p>
            <a:pPr lvl="0" algn="just" eaLnBrk="1" hangingPunct="1">
              <a:spcBef>
                <a:spcPct val="80000"/>
              </a:spcBef>
              <a:buNone/>
            </a:pPr>
            <a:r>
              <a:rPr lang="zh-CN" altLang="en-US" sz="1200" dirty="0">
                <a:solidFill>
                  <a:schemeClr val="bg1"/>
                </a:solidFill>
                <a:ea typeface="方正大黑简体" charset="-122"/>
              </a:rPr>
              <a:t>执行法院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：神木县人民法院</a:t>
            </a:r>
            <a:endParaRPr lang="zh-CN" altLang="en-US" sz="1200" dirty="0">
              <a:solidFill>
                <a:schemeClr val="bg1"/>
              </a:solidFill>
              <a:ea typeface="方正大黑简体" charset="-122"/>
            </a:endParaRPr>
          </a:p>
          <a:p>
            <a:pPr lvl="0" algn="just" eaLnBrk="1" hangingPunct="1">
              <a:buNone/>
            </a:pPr>
            <a:r>
              <a:rPr lang="zh-CN" altLang="en-US" sz="1200" dirty="0">
                <a:solidFill>
                  <a:schemeClr val="bg1"/>
                </a:solidFill>
                <a:ea typeface="方正大黑简体" charset="-122"/>
              </a:rPr>
              <a:t>被执行人姓名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：</a:t>
            </a:r>
            <a:r>
              <a:rPr lang="zh-CN" altLang="en-US" sz="1800" b="1" dirty="0" smtClean="0">
                <a:solidFill>
                  <a:srgbClr val="92D050"/>
                </a:solidFill>
              </a:rPr>
              <a:t>宋光清</a:t>
            </a:r>
            <a:endParaRPr lang="zh-CN" altLang="en-US" sz="1200" b="1" dirty="0">
              <a:solidFill>
                <a:srgbClr val="92D050"/>
              </a:solidFill>
              <a:ea typeface="方正大黑简体" charset="-122"/>
            </a:endParaRPr>
          </a:p>
          <a:p>
            <a:pPr marL="0" lvl="0" indent="0" algn="just" eaLnBrk="1" hangingPunct="1">
              <a:buNone/>
            </a:pPr>
            <a:r>
              <a:rPr lang="zh-CN" altLang="en-US" sz="1200" dirty="0">
                <a:solidFill>
                  <a:schemeClr val="bg1"/>
                </a:solidFill>
                <a:ea typeface="方正大黑简体" charset="-122"/>
              </a:rPr>
              <a:t>身份证号码：</a:t>
            </a:r>
            <a:endParaRPr lang="en-US" altLang="zh-CN" sz="1200" dirty="0">
              <a:solidFill>
                <a:schemeClr val="bg1"/>
              </a:solidFill>
              <a:ea typeface="方正大黑简体" charset="-122"/>
            </a:endParaRPr>
          </a:p>
          <a:p>
            <a:pPr lvl="0" algn="just" eaLnBrk="1" hangingPunct="1">
              <a:buNone/>
            </a:pPr>
            <a:r>
              <a:rPr lang="en-US" altLang="zh-CN" sz="1200" dirty="0" smtClean="0">
                <a:solidFill>
                  <a:schemeClr val="bg1"/>
                </a:solidFill>
              </a:rPr>
              <a:t>6127221959</a:t>
            </a:r>
            <a:r>
              <a:rPr lang="en-US" sz="1200" dirty="0">
                <a:solidFill>
                  <a:schemeClr val="bg1"/>
                </a:solidFill>
                <a:sym typeface="+mn-ea"/>
              </a:rPr>
              <a:t>****</a:t>
            </a:r>
            <a:r>
              <a:rPr lang="en-US" altLang="zh-CN" sz="1200" dirty="0" smtClean="0">
                <a:solidFill>
                  <a:schemeClr val="bg1"/>
                </a:solidFill>
              </a:rPr>
              <a:t>4170</a:t>
            </a:r>
          </a:p>
          <a:p>
            <a:pPr lvl="0" algn="just" eaLnBrk="1" hangingPunct="1">
              <a:buNone/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户</a:t>
            </a:r>
            <a:r>
              <a:rPr lang="zh-CN" altLang="en-US" sz="1200" dirty="0">
                <a:solidFill>
                  <a:schemeClr val="bg1"/>
                </a:solidFill>
                <a:ea typeface="方正大黑简体" charset="-122"/>
              </a:rPr>
              <a:t>籍所在地：陕西省榆林市神木县</a:t>
            </a:r>
            <a:endParaRPr lang="en-US" altLang="zh-CN" sz="1200" dirty="0">
              <a:solidFill>
                <a:schemeClr val="bg1"/>
              </a:solidFill>
              <a:ea typeface="方正大黑简体" charset="-122"/>
            </a:endParaRPr>
          </a:p>
          <a:p>
            <a:pPr lvl="0" algn="just" eaLnBrk="1" hangingPunct="1">
              <a:buNone/>
            </a:pPr>
            <a:r>
              <a:rPr lang="zh-CN" altLang="en-US" sz="1200" dirty="0">
                <a:solidFill>
                  <a:schemeClr val="bg1"/>
                </a:solidFill>
                <a:ea typeface="方正大黑简体" charset="-122"/>
              </a:rPr>
              <a:t>执行标的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：</a:t>
            </a:r>
            <a:r>
              <a:rPr lang="zh-CN" altLang="en-US" sz="1200" dirty="0" smtClean="0">
                <a:solidFill>
                  <a:schemeClr val="bg1"/>
                </a:solidFill>
              </a:rPr>
              <a:t> </a:t>
            </a:r>
            <a:r>
              <a:rPr lang="en-US" altLang="zh-CN" sz="1200" dirty="0" smtClean="0">
                <a:solidFill>
                  <a:schemeClr val="bg1"/>
                </a:solidFill>
              </a:rPr>
              <a:t>20.3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万</a:t>
            </a:r>
            <a:r>
              <a:rPr lang="zh-CN" altLang="en-US" sz="1200" dirty="0">
                <a:solidFill>
                  <a:schemeClr val="bg1"/>
                </a:solidFill>
                <a:ea typeface="方正大黑简体" charset="-122"/>
              </a:rPr>
              <a:t>元</a:t>
            </a:r>
          </a:p>
          <a:p>
            <a:pPr lvl="0" algn="just" eaLnBrk="1" hangingPunct="1">
              <a:buNone/>
            </a:pPr>
            <a:r>
              <a:rPr lang="zh-CN" altLang="en-US" sz="1200" dirty="0">
                <a:solidFill>
                  <a:schemeClr val="bg1"/>
                </a:solidFill>
                <a:ea typeface="方正大黑简体" charset="-122"/>
              </a:rPr>
              <a:t>执行案号</a:t>
            </a:r>
            <a:r>
              <a:rPr lang="en-US" altLang="zh-CN" sz="1200" dirty="0">
                <a:solidFill>
                  <a:schemeClr val="bg1"/>
                </a:solidFill>
                <a:ea typeface="方正大黑简体" charset="-122"/>
              </a:rPr>
              <a:t>:</a:t>
            </a:r>
            <a:r>
              <a:rPr lang="zh-CN" altLang="en-US" sz="1200" dirty="0">
                <a:solidFill>
                  <a:schemeClr val="bg1"/>
                </a:solidFill>
              </a:rPr>
              <a:t> </a:t>
            </a:r>
            <a:r>
              <a:rPr lang="zh-CN" altLang="en-US" sz="1200" dirty="0" smtClean="0">
                <a:solidFill>
                  <a:schemeClr val="bg1"/>
                </a:solidFill>
              </a:rPr>
              <a:t>（</a:t>
            </a:r>
            <a:r>
              <a:rPr lang="en-US" altLang="zh-CN" sz="1200" dirty="0" smtClean="0">
                <a:solidFill>
                  <a:schemeClr val="bg1"/>
                </a:solidFill>
              </a:rPr>
              <a:t>2016</a:t>
            </a:r>
            <a:r>
              <a:rPr lang="zh-CN" altLang="en-US" sz="1200" dirty="0" smtClean="0">
                <a:solidFill>
                  <a:schemeClr val="bg1"/>
                </a:solidFill>
              </a:rPr>
              <a:t>）陕</a:t>
            </a:r>
            <a:r>
              <a:rPr lang="en-US" altLang="zh-CN" sz="1200" dirty="0" smtClean="0">
                <a:solidFill>
                  <a:schemeClr val="bg1"/>
                </a:solidFill>
              </a:rPr>
              <a:t>0821</a:t>
            </a:r>
            <a:r>
              <a:rPr lang="zh-CN" altLang="en-US" sz="1200" dirty="0" smtClean="0">
                <a:solidFill>
                  <a:schemeClr val="bg1"/>
                </a:solidFill>
              </a:rPr>
              <a:t>执</a:t>
            </a:r>
            <a:r>
              <a:rPr lang="en-US" altLang="zh-CN" sz="1200" dirty="0" smtClean="0">
                <a:solidFill>
                  <a:schemeClr val="bg1"/>
                </a:solidFill>
              </a:rPr>
              <a:t>1621</a:t>
            </a:r>
            <a:r>
              <a:rPr lang="zh-CN" altLang="en-US" sz="1200" dirty="0" smtClean="0">
                <a:solidFill>
                  <a:schemeClr val="bg1"/>
                </a:solidFill>
              </a:rPr>
              <a:t>号</a:t>
            </a:r>
            <a:endParaRPr lang="zh-CN" altLang="en-US" sz="1200" dirty="0">
              <a:solidFill>
                <a:schemeClr val="bg1"/>
              </a:solidFill>
              <a:ea typeface="方正大黑简体" charset="-122"/>
            </a:endParaRPr>
          </a:p>
        </p:txBody>
      </p:sp>
      <p:sp>
        <p:nvSpPr>
          <p:cNvPr id="60419" name="Rectangle 4"/>
          <p:cNvSpPr/>
          <p:nvPr/>
        </p:nvSpPr>
        <p:spPr>
          <a:xfrm>
            <a:off x="1430338" y="1439863"/>
            <a:ext cx="2366962" cy="28321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lstStyle/>
          <a:p>
            <a:pPr lvl="0" indent="0"/>
            <a:endParaRPr lang="zh-CN" altLang="en-US" sz="1200" dirty="0">
              <a:latin typeface="Arial" panose="020B0604020202020204" pitchFamily="34" charset="0"/>
              <a:ea typeface="方正大黑简体" charset="-122"/>
            </a:endParaRPr>
          </a:p>
        </p:txBody>
      </p:sp>
      <p:pic>
        <p:nvPicPr>
          <p:cNvPr id="60420" name="Picture 5" descr="fh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1638" y="339725"/>
            <a:ext cx="914400" cy="914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0421" name="Rectangle 16"/>
          <p:cNvSpPr>
            <a:spLocks noGrp="1"/>
          </p:cNvSpPr>
          <p:nvPr/>
        </p:nvSpPr>
        <p:spPr>
          <a:xfrm>
            <a:off x="512763" y="6503988"/>
            <a:ext cx="8012112" cy="354012"/>
          </a:xfrm>
          <a:prstGeom prst="rect">
            <a:avLst/>
          </a:prstGeom>
          <a:noFill/>
          <a:ln w="9525">
            <a:noFill/>
          </a:ln>
        </p:spPr>
        <p:txBody>
          <a:bodyPr lIns="90170" tIns="46990" rIns="90170" bIns="46990" anchor="t"/>
          <a:lstStyle/>
          <a:p>
            <a:pPr lvl="0" indent="0" algn="ctr">
              <a:lnSpc>
                <a:spcPct val="80000"/>
              </a:lnSpc>
              <a:spcBef>
                <a:spcPct val="80000"/>
              </a:spcBef>
            </a:pPr>
            <a:r>
              <a:rPr lang="zh-CN" altLang="en-US" sz="2000" dirty="0">
                <a:solidFill>
                  <a:srgbClr val="FFFF00"/>
                </a:solidFill>
                <a:latin typeface="Arial" panose="020B0604020202020204" pitchFamily="34" charset="0"/>
                <a:ea typeface="方正美黑简体" charset="-122"/>
              </a:rPr>
              <a:t>榆林市中级人民法院举报电话：0912-3260553       </a:t>
            </a:r>
          </a:p>
        </p:txBody>
      </p:sp>
      <p:sp>
        <p:nvSpPr>
          <p:cNvPr id="60422" name="Rectangle 4"/>
          <p:cNvSpPr/>
          <p:nvPr/>
        </p:nvSpPr>
        <p:spPr>
          <a:xfrm>
            <a:off x="5216525" y="1430338"/>
            <a:ext cx="2274888" cy="2841625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lstStyle/>
          <a:p>
            <a:pPr lvl="0" indent="0"/>
            <a:endParaRPr lang="zh-CN" altLang="en-US" sz="1200" dirty="0">
              <a:latin typeface="Arial" panose="020B0604020202020204" pitchFamily="34" charset="0"/>
              <a:ea typeface="方正大黑简体" charset="-122"/>
            </a:endParaRPr>
          </a:p>
        </p:txBody>
      </p:sp>
      <p:sp>
        <p:nvSpPr>
          <p:cNvPr id="60423" name="Rectangle 3"/>
          <p:cNvSpPr txBox="1"/>
          <p:nvPr/>
        </p:nvSpPr>
        <p:spPr>
          <a:xfrm>
            <a:off x="5121275" y="4271963"/>
            <a:ext cx="2903538" cy="1928812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 algn="just">
              <a:lnSpc>
                <a:spcPts val="2000"/>
              </a:lnSpc>
              <a:spcBef>
                <a:spcPct val="80000"/>
              </a:spcBef>
            </a:pP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执行法院</a:t>
            </a:r>
            <a:r>
              <a:rPr lang="zh-CN" altLang="en-US" sz="1200" dirty="0" smtClean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：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神木县人民法院</a:t>
            </a:r>
            <a:endParaRPr lang="zh-CN" altLang="en-US" sz="1200" dirty="0">
              <a:solidFill>
                <a:schemeClr val="bg1"/>
              </a:solidFill>
              <a:latin typeface="Arial" panose="020B0604020202020204" pitchFamily="34" charset="0"/>
              <a:ea typeface="方正大黑简体" charset="-122"/>
            </a:endParaRPr>
          </a:p>
          <a:p>
            <a:pPr lvl="0" algn="just">
              <a:lnSpc>
                <a:spcPts val="2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被执行人姓名</a:t>
            </a:r>
            <a:r>
              <a:rPr lang="en-US" altLang="zh-CN" sz="1200" dirty="0" smtClean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:</a:t>
            </a:r>
            <a:r>
              <a:rPr lang="zh-CN" altLang="en-US" b="1" dirty="0" smtClean="0">
                <a:solidFill>
                  <a:srgbClr val="92D050"/>
                </a:solidFill>
              </a:rPr>
              <a:t>刘增亮</a:t>
            </a:r>
            <a:endParaRPr lang="zh-CN" altLang="en-US" b="1" dirty="0">
              <a:solidFill>
                <a:srgbClr val="92D05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lvl="0" indent="0" algn="just">
              <a:lnSpc>
                <a:spcPts val="2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身份证号码：</a:t>
            </a:r>
            <a:endParaRPr lang="en-US" altLang="zh-CN" sz="1200" dirty="0">
              <a:solidFill>
                <a:schemeClr val="bg1"/>
              </a:solidFill>
              <a:latin typeface="Arial" panose="020B0604020202020204" pitchFamily="34" charset="0"/>
              <a:ea typeface="方正大黑简体" charset="-122"/>
            </a:endParaRPr>
          </a:p>
          <a:p>
            <a:pPr lvl="0" algn="just">
              <a:lnSpc>
                <a:spcPts val="2000"/>
              </a:lnSpc>
            </a:pPr>
            <a:r>
              <a:rPr lang="en-US" altLang="zh-CN" sz="1200" dirty="0" smtClean="0">
                <a:solidFill>
                  <a:schemeClr val="bg1"/>
                </a:solidFill>
              </a:rPr>
              <a:t>6127221966</a:t>
            </a:r>
            <a:r>
              <a:rPr lang="en-US" sz="1200" dirty="0">
                <a:solidFill>
                  <a:schemeClr val="bg1"/>
                </a:solidFill>
                <a:sym typeface="+mn-ea"/>
              </a:rPr>
              <a:t>****</a:t>
            </a:r>
            <a:r>
              <a:rPr lang="en-US" altLang="zh-CN" sz="1200" dirty="0" smtClean="0">
                <a:solidFill>
                  <a:schemeClr val="bg1"/>
                </a:solidFill>
              </a:rPr>
              <a:t>1878</a:t>
            </a:r>
          </a:p>
          <a:p>
            <a:pPr lvl="0" algn="just">
              <a:lnSpc>
                <a:spcPts val="2000"/>
              </a:lnSpc>
            </a:pPr>
            <a:r>
              <a:rPr lang="zh-CN" altLang="en-US" sz="1200" dirty="0" smtClean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户</a:t>
            </a: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籍所在地：陕西省榆林市神木县</a:t>
            </a:r>
            <a:endParaRPr lang="en-US" altLang="zh-CN" sz="1200" dirty="0">
              <a:solidFill>
                <a:schemeClr val="bg1"/>
              </a:solidFill>
              <a:latin typeface="Arial" panose="020B0604020202020204" pitchFamily="34" charset="0"/>
              <a:ea typeface="方正大黑简体" charset="-122"/>
            </a:endParaRPr>
          </a:p>
          <a:p>
            <a:pPr lvl="0" algn="just">
              <a:lnSpc>
                <a:spcPts val="2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执行标的：</a:t>
            </a: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r>
              <a:rPr lang="en-US" altLang="zh-CN" sz="1200" dirty="0" smtClean="0">
                <a:solidFill>
                  <a:schemeClr val="bg1"/>
                </a:solidFill>
              </a:rPr>
              <a:t>30.29</a:t>
            </a:r>
            <a:r>
              <a:rPr lang="zh-CN" altLang="en-US" sz="1200" dirty="0" smtClean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万</a:t>
            </a: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元</a:t>
            </a:r>
          </a:p>
          <a:p>
            <a:pPr lvl="0" algn="just">
              <a:lnSpc>
                <a:spcPts val="2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执行案号</a:t>
            </a:r>
            <a:r>
              <a:rPr lang="en-US" altLang="zh-CN" sz="1200" dirty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:</a:t>
            </a: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r>
              <a:rPr lang="zh-CN" altLang="en-US" sz="1200" dirty="0" smtClean="0">
                <a:solidFill>
                  <a:schemeClr val="bg1"/>
                </a:solidFill>
              </a:rPr>
              <a:t>（</a:t>
            </a:r>
            <a:r>
              <a:rPr lang="en-US" altLang="zh-CN" sz="1200" dirty="0" smtClean="0">
                <a:solidFill>
                  <a:schemeClr val="bg1"/>
                </a:solidFill>
              </a:rPr>
              <a:t>2016</a:t>
            </a:r>
            <a:r>
              <a:rPr lang="zh-CN" altLang="en-US" sz="1200" dirty="0" smtClean="0">
                <a:solidFill>
                  <a:schemeClr val="bg1"/>
                </a:solidFill>
              </a:rPr>
              <a:t>）陕</a:t>
            </a:r>
            <a:r>
              <a:rPr lang="en-US" altLang="zh-CN" sz="1200" dirty="0" smtClean="0">
                <a:solidFill>
                  <a:schemeClr val="bg1"/>
                </a:solidFill>
              </a:rPr>
              <a:t>0821</a:t>
            </a:r>
            <a:r>
              <a:rPr lang="zh-CN" altLang="en-US" sz="1200" dirty="0" smtClean="0">
                <a:solidFill>
                  <a:schemeClr val="bg1"/>
                </a:solidFill>
              </a:rPr>
              <a:t>执</a:t>
            </a:r>
            <a:r>
              <a:rPr lang="en-US" altLang="zh-CN" sz="1200" dirty="0" smtClean="0">
                <a:solidFill>
                  <a:schemeClr val="bg1"/>
                </a:solidFill>
              </a:rPr>
              <a:t>1689</a:t>
            </a:r>
            <a:r>
              <a:rPr lang="zh-CN" altLang="en-US" sz="1200" dirty="0" smtClean="0">
                <a:solidFill>
                  <a:schemeClr val="bg1"/>
                </a:solidFill>
              </a:rPr>
              <a:t>号</a:t>
            </a:r>
            <a:endParaRPr lang="zh-CN" altLang="en-US" sz="1200" dirty="0">
              <a:solidFill>
                <a:schemeClr val="bg1"/>
              </a:solidFill>
              <a:latin typeface="Arial" panose="020B0604020202020204" pitchFamily="34" charset="0"/>
              <a:ea typeface="方正大黑简体" charset="-122"/>
            </a:endParaRPr>
          </a:p>
        </p:txBody>
      </p:sp>
      <p:pic>
        <p:nvPicPr>
          <p:cNvPr id="9" name="图片 8" descr="宋光清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30338" y="1430338"/>
            <a:ext cx="2366962" cy="2841625"/>
          </a:xfrm>
          <a:prstGeom prst="rect">
            <a:avLst/>
          </a:prstGeom>
        </p:spPr>
      </p:pic>
      <p:pic>
        <p:nvPicPr>
          <p:cNvPr id="10" name="图片 9" descr="刘增亮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16525" y="1439863"/>
            <a:ext cx="2299075" cy="2832100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2"/>
          <p:cNvSpPr>
            <a:spLocks noGrp="1"/>
          </p:cNvSpPr>
          <p:nvPr>
            <p:ph type="ctrTitle"/>
          </p:nvPr>
        </p:nvSpPr>
        <p:spPr>
          <a:xfrm>
            <a:off x="1598613" y="144463"/>
            <a:ext cx="7545387" cy="1349375"/>
          </a:xfrm>
        </p:spPr>
        <p:txBody>
          <a:bodyPr wrap="square" lIns="91440" tIns="45720" rIns="91440" bIns="45720" anchor="ctr"/>
          <a:lstStyle>
            <a:lvl1pPr lvl="0">
              <a:defRPr/>
            </a:lvl1pPr>
          </a:lstStyle>
          <a:p>
            <a:pPr lvl="0" eaLnBrk="1" hangingPunct="1"/>
            <a:r>
              <a:rPr lang="zh-CN" altLang="en-US" sz="2800" dirty="0">
                <a:solidFill>
                  <a:schemeClr val="bg1"/>
                </a:solidFill>
                <a:ea typeface="方正大黑简体" charset="-122"/>
              </a:rPr>
              <a:t>榆林市中级人民法院</a:t>
            </a:r>
            <a:r>
              <a:rPr lang="zh-CN" altLang="en-US" sz="2800" dirty="0" smtClean="0">
                <a:solidFill>
                  <a:schemeClr val="bg1"/>
                </a:solidFill>
                <a:ea typeface="方正大黑简体" charset="-122"/>
              </a:rPr>
              <a:t>第九批</a:t>
            </a:r>
            <a:r>
              <a:rPr lang="zh-CN" altLang="en-US" sz="2800" dirty="0">
                <a:solidFill>
                  <a:schemeClr val="bg1"/>
                </a:solidFill>
                <a:ea typeface="方正大黑简体" charset="-122"/>
              </a:rPr>
              <a:t>失信</a:t>
            </a:r>
            <a:r>
              <a:rPr lang="zh-CN" altLang="en-US" sz="2400" b="1" dirty="0">
                <a:solidFill>
                  <a:srgbClr val="FFFF00"/>
                </a:solidFill>
                <a:ea typeface="方正大黑简体" charset="-122"/>
              </a:rPr>
              <a:t>被 执 行 人 </a:t>
            </a:r>
            <a:r>
              <a:rPr lang="zh-CN" altLang="en-US" sz="2800" dirty="0">
                <a:solidFill>
                  <a:schemeClr val="bg1"/>
                </a:solidFill>
                <a:ea typeface="方正大黑简体" charset="-122"/>
              </a:rPr>
              <a:t>名单</a:t>
            </a:r>
            <a:r>
              <a:rPr lang="zh-CN" altLang="en-US" sz="3200" dirty="0">
                <a:solidFill>
                  <a:schemeClr val="bg1"/>
                </a:solidFill>
                <a:ea typeface="方正大黑简体" charset="-122"/>
              </a:rPr>
              <a:t/>
            </a:r>
            <a:br>
              <a:rPr lang="zh-CN" altLang="en-US" sz="3200" dirty="0">
                <a:solidFill>
                  <a:schemeClr val="bg1"/>
                </a:solidFill>
                <a:ea typeface="方正大黑简体" charset="-122"/>
              </a:rPr>
            </a:br>
            <a:r>
              <a:rPr lang="zh-CN" altLang="en-US" sz="2200" b="1" dirty="0">
                <a:solidFill>
                  <a:schemeClr val="folHlink"/>
                </a:solidFill>
                <a:ea typeface="仿宋" panose="02010609060101010101" pitchFamily="1" charset="-122"/>
              </a:rPr>
              <a:t>严厉打击老赖</a:t>
            </a:r>
            <a:r>
              <a:rPr lang="zh-CN" altLang="en-US" sz="2200" b="1" dirty="0">
                <a:solidFill>
                  <a:schemeClr val="folHlink"/>
                </a:solidFill>
                <a:latin typeface="仿宋" panose="02010609060101010101" pitchFamily="1" charset="-122"/>
                <a:ea typeface="仿宋" panose="02010609060101010101" pitchFamily="1" charset="-122"/>
              </a:rPr>
              <a:t>   </a:t>
            </a:r>
            <a:r>
              <a:rPr lang="en-US" altLang="zh-CN" sz="2200" b="1" dirty="0">
                <a:solidFill>
                  <a:schemeClr val="folHlink"/>
                </a:solidFill>
                <a:latin typeface="仿宋" panose="02010609060101010101" pitchFamily="1" charset="-122"/>
                <a:ea typeface="仿宋" panose="02010609060101010101" pitchFamily="1" charset="-122"/>
              </a:rPr>
              <a:t>           </a:t>
            </a:r>
            <a:r>
              <a:rPr lang="zh-CN" altLang="en-US" sz="2200" b="1" dirty="0">
                <a:solidFill>
                  <a:schemeClr val="folHlink"/>
                </a:solidFill>
                <a:latin typeface="仿宋" panose="02010609060101010101" pitchFamily="1" charset="-122"/>
                <a:ea typeface="仿宋" panose="02010609060101010101" pitchFamily="1" charset="-122"/>
              </a:rPr>
              <a:t>  重塑诚信榆林</a:t>
            </a:r>
          </a:p>
        </p:txBody>
      </p:sp>
      <p:sp>
        <p:nvSpPr>
          <p:cNvPr id="61442" name="Rectangle 3"/>
          <p:cNvSpPr>
            <a:spLocks noGrp="1"/>
          </p:cNvSpPr>
          <p:nvPr>
            <p:ph type="subTitle"/>
          </p:nvPr>
        </p:nvSpPr>
        <p:spPr>
          <a:xfrm>
            <a:off x="1316038" y="4271963"/>
            <a:ext cx="2903537" cy="1928812"/>
          </a:xfrm>
        </p:spPr>
        <p:txBody>
          <a:bodyPr wrap="square" lIns="91440" tIns="45720" rIns="91440" bIns="45720" anchor="t"/>
          <a:lstStyle>
            <a:lvl1pPr marL="0" lvl="0" indent="0" algn="ctr">
              <a:defRPr/>
            </a:lvl1pPr>
            <a:lvl2pPr marL="457200" lvl="1" indent="0" algn="ctr">
              <a:defRPr/>
            </a:lvl2pPr>
            <a:lvl3pPr marL="914400" lvl="2" indent="0" algn="ctr">
              <a:defRPr/>
            </a:lvl3pPr>
            <a:lvl4pPr marL="1371600" lvl="3" indent="0" algn="ctr">
              <a:defRPr/>
            </a:lvl4pPr>
            <a:lvl5pPr marL="1828800" lvl="4" indent="0" algn="ctr">
              <a:defRPr/>
            </a:lvl5pPr>
          </a:lstStyle>
          <a:p>
            <a:pPr lvl="0" algn="just" eaLnBrk="1" hangingPunct="1">
              <a:spcBef>
                <a:spcPct val="80000"/>
              </a:spcBef>
              <a:buNone/>
            </a:pPr>
            <a:r>
              <a:rPr lang="zh-CN" altLang="en-US" sz="1200" dirty="0">
                <a:solidFill>
                  <a:schemeClr val="bg1"/>
                </a:solidFill>
                <a:ea typeface="方正大黑简体" charset="-122"/>
              </a:rPr>
              <a:t>执行法院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：神木县人民法院</a:t>
            </a:r>
            <a:endParaRPr lang="zh-CN" altLang="en-US" sz="1200" dirty="0">
              <a:solidFill>
                <a:schemeClr val="bg1"/>
              </a:solidFill>
              <a:ea typeface="方正大黑简体" charset="-122"/>
            </a:endParaRPr>
          </a:p>
          <a:p>
            <a:pPr lvl="0" algn="just" eaLnBrk="1" hangingPunct="1">
              <a:buNone/>
            </a:pPr>
            <a:r>
              <a:rPr lang="zh-CN" altLang="en-US" sz="1200" dirty="0">
                <a:solidFill>
                  <a:schemeClr val="bg1"/>
                </a:solidFill>
                <a:ea typeface="方正大黑简体" charset="-122"/>
              </a:rPr>
              <a:t>被执行人姓名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：</a:t>
            </a:r>
            <a:r>
              <a:rPr lang="zh-CN" altLang="en-US" sz="1800" b="1" dirty="0" smtClean="0">
                <a:solidFill>
                  <a:srgbClr val="92D050"/>
                </a:solidFill>
              </a:rPr>
              <a:t>刘增明</a:t>
            </a:r>
            <a:endParaRPr lang="zh-CN" altLang="en-US" sz="1200" b="1" dirty="0">
              <a:solidFill>
                <a:srgbClr val="92D050"/>
              </a:solidFill>
              <a:ea typeface="方正大黑简体" charset="-122"/>
            </a:endParaRPr>
          </a:p>
          <a:p>
            <a:pPr marL="0" lvl="0" indent="0" algn="just" eaLnBrk="1" hangingPunct="1">
              <a:buNone/>
            </a:pPr>
            <a:r>
              <a:rPr lang="zh-CN" altLang="en-US" sz="1200" dirty="0">
                <a:solidFill>
                  <a:schemeClr val="bg1"/>
                </a:solidFill>
                <a:ea typeface="方正大黑简体" charset="-122"/>
              </a:rPr>
              <a:t>身份证号码：</a:t>
            </a:r>
            <a:endParaRPr lang="en-US" altLang="zh-CN" sz="1200" dirty="0">
              <a:solidFill>
                <a:schemeClr val="bg1"/>
              </a:solidFill>
              <a:ea typeface="方正大黑简体" charset="-122"/>
            </a:endParaRPr>
          </a:p>
          <a:p>
            <a:pPr lvl="0" algn="just" eaLnBrk="1" hangingPunct="1">
              <a:buNone/>
            </a:pPr>
            <a:r>
              <a:rPr lang="en-US" altLang="zh-CN" sz="1200" dirty="0" smtClean="0">
                <a:solidFill>
                  <a:schemeClr val="bg1"/>
                </a:solidFill>
              </a:rPr>
              <a:t>6127221969</a:t>
            </a:r>
            <a:r>
              <a:rPr lang="en-US" sz="1200" dirty="0">
                <a:solidFill>
                  <a:schemeClr val="bg1"/>
                </a:solidFill>
                <a:sym typeface="+mn-ea"/>
              </a:rPr>
              <a:t>****</a:t>
            </a:r>
            <a:r>
              <a:rPr lang="en-US" altLang="zh-CN" sz="1200" dirty="0" smtClean="0">
                <a:solidFill>
                  <a:schemeClr val="bg1"/>
                </a:solidFill>
              </a:rPr>
              <a:t>1875</a:t>
            </a:r>
          </a:p>
          <a:p>
            <a:pPr lvl="0" algn="just" eaLnBrk="1" hangingPunct="1">
              <a:buNone/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户</a:t>
            </a:r>
            <a:r>
              <a:rPr lang="zh-CN" altLang="en-US" sz="1200" dirty="0">
                <a:solidFill>
                  <a:schemeClr val="bg1"/>
                </a:solidFill>
                <a:ea typeface="方正大黑简体" charset="-122"/>
              </a:rPr>
              <a:t>籍所在地：陕西省榆林市神木县</a:t>
            </a:r>
            <a:endParaRPr lang="en-US" altLang="zh-CN" sz="1200" dirty="0">
              <a:solidFill>
                <a:schemeClr val="bg1"/>
              </a:solidFill>
              <a:ea typeface="方正大黑简体" charset="-122"/>
            </a:endParaRPr>
          </a:p>
          <a:p>
            <a:pPr lvl="0" algn="just" eaLnBrk="1" hangingPunct="1">
              <a:buNone/>
            </a:pPr>
            <a:r>
              <a:rPr lang="zh-CN" altLang="en-US" sz="1200" dirty="0">
                <a:solidFill>
                  <a:schemeClr val="bg1"/>
                </a:solidFill>
                <a:ea typeface="方正大黑简体" charset="-122"/>
              </a:rPr>
              <a:t>执行标的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：</a:t>
            </a:r>
            <a:r>
              <a:rPr lang="zh-CN" altLang="en-US" sz="1200" dirty="0" smtClean="0">
                <a:solidFill>
                  <a:schemeClr val="bg1"/>
                </a:solidFill>
              </a:rPr>
              <a:t> </a:t>
            </a:r>
            <a:r>
              <a:rPr lang="en-US" altLang="zh-CN" sz="1200" dirty="0" smtClean="0">
                <a:solidFill>
                  <a:schemeClr val="bg1"/>
                </a:solidFill>
              </a:rPr>
              <a:t>30.29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万</a:t>
            </a:r>
            <a:r>
              <a:rPr lang="zh-CN" altLang="en-US" sz="1200" dirty="0">
                <a:solidFill>
                  <a:schemeClr val="bg1"/>
                </a:solidFill>
                <a:ea typeface="方正大黑简体" charset="-122"/>
              </a:rPr>
              <a:t>元</a:t>
            </a:r>
          </a:p>
          <a:p>
            <a:pPr lvl="0" algn="just" eaLnBrk="1" hangingPunct="1">
              <a:buNone/>
            </a:pPr>
            <a:r>
              <a:rPr lang="zh-CN" altLang="en-US" sz="1200" dirty="0">
                <a:solidFill>
                  <a:schemeClr val="bg1"/>
                </a:solidFill>
                <a:ea typeface="方正大黑简体" charset="-122"/>
              </a:rPr>
              <a:t>执行案号</a:t>
            </a:r>
            <a:r>
              <a:rPr lang="en-US" altLang="zh-CN" sz="1200" dirty="0">
                <a:solidFill>
                  <a:schemeClr val="bg1"/>
                </a:solidFill>
                <a:ea typeface="方正大黑简体" charset="-122"/>
              </a:rPr>
              <a:t>:</a:t>
            </a:r>
            <a:r>
              <a:rPr lang="zh-CN" altLang="en-US" sz="1200" dirty="0">
                <a:solidFill>
                  <a:schemeClr val="bg1"/>
                </a:solidFill>
              </a:rPr>
              <a:t> </a:t>
            </a:r>
            <a:r>
              <a:rPr lang="zh-CN" altLang="en-US" sz="1200" dirty="0" smtClean="0">
                <a:solidFill>
                  <a:schemeClr val="bg1"/>
                </a:solidFill>
              </a:rPr>
              <a:t>（</a:t>
            </a:r>
            <a:r>
              <a:rPr lang="en-US" altLang="zh-CN" sz="1200" dirty="0" smtClean="0">
                <a:solidFill>
                  <a:schemeClr val="bg1"/>
                </a:solidFill>
              </a:rPr>
              <a:t>2016</a:t>
            </a:r>
            <a:r>
              <a:rPr lang="zh-CN" altLang="en-US" sz="1200" dirty="0" smtClean="0">
                <a:solidFill>
                  <a:schemeClr val="bg1"/>
                </a:solidFill>
              </a:rPr>
              <a:t>）陕</a:t>
            </a:r>
            <a:r>
              <a:rPr lang="en-US" altLang="zh-CN" sz="1200" dirty="0" smtClean="0">
                <a:solidFill>
                  <a:schemeClr val="bg1"/>
                </a:solidFill>
              </a:rPr>
              <a:t>0821</a:t>
            </a:r>
            <a:r>
              <a:rPr lang="zh-CN" altLang="en-US" sz="1200" dirty="0" smtClean="0">
                <a:solidFill>
                  <a:schemeClr val="bg1"/>
                </a:solidFill>
              </a:rPr>
              <a:t>执</a:t>
            </a:r>
            <a:r>
              <a:rPr lang="en-US" altLang="zh-CN" sz="1200" dirty="0" smtClean="0">
                <a:solidFill>
                  <a:schemeClr val="bg1"/>
                </a:solidFill>
              </a:rPr>
              <a:t>1689</a:t>
            </a:r>
            <a:r>
              <a:rPr lang="zh-CN" altLang="en-US" sz="1200" dirty="0" smtClean="0">
                <a:solidFill>
                  <a:schemeClr val="bg1"/>
                </a:solidFill>
              </a:rPr>
              <a:t>号</a:t>
            </a:r>
            <a:endParaRPr lang="zh-CN" altLang="en-US" sz="1200" dirty="0">
              <a:solidFill>
                <a:schemeClr val="bg1"/>
              </a:solidFill>
              <a:ea typeface="方正大黑简体" charset="-122"/>
            </a:endParaRPr>
          </a:p>
        </p:txBody>
      </p:sp>
      <p:sp>
        <p:nvSpPr>
          <p:cNvPr id="61443" name="Rectangle 4"/>
          <p:cNvSpPr/>
          <p:nvPr/>
        </p:nvSpPr>
        <p:spPr>
          <a:xfrm>
            <a:off x="1430338" y="1439863"/>
            <a:ext cx="2366962" cy="28321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lstStyle/>
          <a:p>
            <a:pPr lvl="0" indent="0"/>
            <a:endParaRPr lang="zh-CN" altLang="en-US" sz="1200" dirty="0">
              <a:latin typeface="Arial" panose="020B0604020202020204" pitchFamily="34" charset="0"/>
              <a:ea typeface="方正大黑简体" charset="-122"/>
            </a:endParaRPr>
          </a:p>
        </p:txBody>
      </p:sp>
      <p:pic>
        <p:nvPicPr>
          <p:cNvPr id="61444" name="Picture 5" descr="fh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1638" y="339725"/>
            <a:ext cx="914400" cy="914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1445" name="Rectangle 16"/>
          <p:cNvSpPr>
            <a:spLocks noGrp="1"/>
          </p:cNvSpPr>
          <p:nvPr/>
        </p:nvSpPr>
        <p:spPr>
          <a:xfrm>
            <a:off x="512763" y="6503988"/>
            <a:ext cx="8012112" cy="354012"/>
          </a:xfrm>
          <a:prstGeom prst="rect">
            <a:avLst/>
          </a:prstGeom>
          <a:noFill/>
          <a:ln w="9525">
            <a:noFill/>
          </a:ln>
        </p:spPr>
        <p:txBody>
          <a:bodyPr lIns="90170" tIns="46990" rIns="90170" bIns="46990" anchor="t"/>
          <a:lstStyle/>
          <a:p>
            <a:pPr lvl="0" indent="0" algn="ctr">
              <a:lnSpc>
                <a:spcPct val="80000"/>
              </a:lnSpc>
              <a:spcBef>
                <a:spcPct val="80000"/>
              </a:spcBef>
            </a:pPr>
            <a:r>
              <a:rPr lang="zh-CN" altLang="en-US" sz="2000" dirty="0">
                <a:solidFill>
                  <a:srgbClr val="FFFF00"/>
                </a:solidFill>
                <a:latin typeface="Arial" panose="020B0604020202020204" pitchFamily="34" charset="0"/>
                <a:ea typeface="方正美黑简体" charset="-122"/>
              </a:rPr>
              <a:t>榆林市中级人民法院举报电话：0912-3260553       </a:t>
            </a:r>
          </a:p>
        </p:txBody>
      </p:sp>
      <p:sp>
        <p:nvSpPr>
          <p:cNvPr id="61446" name="Rectangle 4"/>
          <p:cNvSpPr/>
          <p:nvPr/>
        </p:nvSpPr>
        <p:spPr>
          <a:xfrm>
            <a:off x="5216525" y="1430338"/>
            <a:ext cx="2274888" cy="2841625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lstStyle/>
          <a:p>
            <a:pPr lvl="0" indent="0"/>
            <a:endParaRPr lang="zh-CN" altLang="en-US" sz="1200" dirty="0">
              <a:latin typeface="Arial" panose="020B0604020202020204" pitchFamily="34" charset="0"/>
              <a:ea typeface="方正大黑简体" charset="-122"/>
            </a:endParaRPr>
          </a:p>
        </p:txBody>
      </p:sp>
      <p:sp>
        <p:nvSpPr>
          <p:cNvPr id="61447" name="Rectangle 3"/>
          <p:cNvSpPr txBox="1"/>
          <p:nvPr/>
        </p:nvSpPr>
        <p:spPr>
          <a:xfrm>
            <a:off x="5121275" y="4271963"/>
            <a:ext cx="2903538" cy="1928812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 algn="just">
              <a:lnSpc>
                <a:spcPts val="2000"/>
              </a:lnSpc>
              <a:spcBef>
                <a:spcPct val="80000"/>
              </a:spcBef>
            </a:pP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执行法院</a:t>
            </a:r>
            <a:r>
              <a:rPr lang="zh-CN" altLang="en-US" sz="1200" dirty="0" smtClean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：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神木县人民法院</a:t>
            </a:r>
            <a:endParaRPr lang="zh-CN" altLang="en-US" sz="1200" dirty="0">
              <a:solidFill>
                <a:schemeClr val="bg1"/>
              </a:solidFill>
              <a:latin typeface="Arial" panose="020B0604020202020204" pitchFamily="34" charset="0"/>
              <a:ea typeface="方正大黑简体" charset="-122"/>
            </a:endParaRPr>
          </a:p>
          <a:p>
            <a:pPr lvl="0" algn="just">
              <a:lnSpc>
                <a:spcPts val="2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被执行人姓名</a:t>
            </a:r>
            <a:r>
              <a:rPr lang="en-US" altLang="zh-CN" sz="1200" dirty="0" smtClean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:</a:t>
            </a:r>
            <a:r>
              <a:rPr lang="zh-CN" altLang="en-US" b="1" dirty="0" smtClean="0">
                <a:solidFill>
                  <a:srgbClr val="92D050"/>
                </a:solidFill>
              </a:rPr>
              <a:t>刘勇</a:t>
            </a:r>
            <a:endParaRPr lang="zh-CN" altLang="en-US" b="1" dirty="0">
              <a:solidFill>
                <a:srgbClr val="92D05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lvl="0" indent="0" algn="just">
              <a:lnSpc>
                <a:spcPts val="2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身份证号码：</a:t>
            </a:r>
            <a:endParaRPr lang="en-US" altLang="zh-CN" sz="1200" dirty="0">
              <a:solidFill>
                <a:schemeClr val="bg1"/>
              </a:solidFill>
              <a:latin typeface="Arial" panose="020B0604020202020204" pitchFamily="34" charset="0"/>
              <a:ea typeface="方正大黑简体" charset="-122"/>
            </a:endParaRPr>
          </a:p>
          <a:p>
            <a:pPr lvl="0" algn="just">
              <a:lnSpc>
                <a:spcPts val="2000"/>
              </a:lnSpc>
            </a:pPr>
            <a:r>
              <a:rPr lang="en-US" altLang="zh-CN" sz="1200" dirty="0" smtClean="0">
                <a:solidFill>
                  <a:schemeClr val="bg1"/>
                </a:solidFill>
              </a:rPr>
              <a:t>6127221982</a:t>
            </a:r>
            <a:r>
              <a:rPr lang="en-US" sz="1200" dirty="0">
                <a:solidFill>
                  <a:schemeClr val="bg1"/>
                </a:solidFill>
                <a:sym typeface="+mn-ea"/>
              </a:rPr>
              <a:t>****</a:t>
            </a:r>
            <a:r>
              <a:rPr lang="en-US" altLang="zh-CN" sz="1200" dirty="0" smtClean="0">
                <a:solidFill>
                  <a:schemeClr val="bg1"/>
                </a:solidFill>
              </a:rPr>
              <a:t>1616</a:t>
            </a:r>
          </a:p>
          <a:p>
            <a:pPr lvl="0" algn="just">
              <a:lnSpc>
                <a:spcPts val="2000"/>
              </a:lnSpc>
            </a:pPr>
            <a:r>
              <a:rPr lang="zh-CN" altLang="en-US" sz="1200" dirty="0" smtClean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户</a:t>
            </a: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籍所在地</a:t>
            </a:r>
            <a:r>
              <a:rPr lang="zh-CN" altLang="en-US" sz="1200" dirty="0" smtClean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：</a:t>
            </a:r>
            <a:r>
              <a:rPr lang="zh-CN" altLang="en-US" sz="1200" dirty="0">
                <a:solidFill>
                  <a:schemeClr val="bg1"/>
                </a:solidFill>
                <a:ea typeface="方正大黑简体" charset="-122"/>
                <a:sym typeface="+mn-ea"/>
              </a:rPr>
              <a:t>陕西省榆林市神木县</a:t>
            </a:r>
            <a:endParaRPr lang="en-US" altLang="zh-CN" sz="1200" dirty="0">
              <a:solidFill>
                <a:schemeClr val="bg1"/>
              </a:solidFill>
              <a:latin typeface="Arial" panose="020B0604020202020204" pitchFamily="34" charset="0"/>
              <a:ea typeface="方正大黑简体" charset="-122"/>
            </a:endParaRPr>
          </a:p>
          <a:p>
            <a:pPr lvl="0" algn="just">
              <a:lnSpc>
                <a:spcPts val="2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执行标的</a:t>
            </a:r>
            <a:r>
              <a:rPr lang="zh-CN" altLang="en-US" sz="1200" dirty="0" smtClean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：</a:t>
            </a:r>
            <a:r>
              <a:rPr lang="zh-CN" altLang="en-US" sz="1200" dirty="0" smtClean="0">
                <a:solidFill>
                  <a:schemeClr val="bg1"/>
                </a:solidFill>
              </a:rPr>
              <a:t> </a:t>
            </a:r>
            <a:r>
              <a:rPr lang="en-US" altLang="zh-CN" sz="1200" dirty="0" smtClean="0">
                <a:solidFill>
                  <a:schemeClr val="bg1"/>
                </a:solidFill>
              </a:rPr>
              <a:t>15.17</a:t>
            </a:r>
            <a:r>
              <a:rPr lang="zh-CN" altLang="en-US" sz="1200" dirty="0" smtClean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万</a:t>
            </a: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元</a:t>
            </a:r>
          </a:p>
          <a:p>
            <a:pPr lvl="0" algn="just">
              <a:lnSpc>
                <a:spcPts val="2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执行案号</a:t>
            </a:r>
            <a:r>
              <a:rPr lang="en-US" altLang="zh-CN" sz="1200" dirty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:</a:t>
            </a: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r>
              <a:rPr lang="zh-CN" altLang="en-US" sz="1200" dirty="0" smtClean="0">
                <a:solidFill>
                  <a:schemeClr val="bg1"/>
                </a:solidFill>
              </a:rPr>
              <a:t>（</a:t>
            </a:r>
            <a:r>
              <a:rPr lang="en-US" altLang="zh-CN" sz="1200" dirty="0" smtClean="0">
                <a:solidFill>
                  <a:schemeClr val="bg1"/>
                </a:solidFill>
              </a:rPr>
              <a:t>2016</a:t>
            </a:r>
            <a:r>
              <a:rPr lang="zh-CN" altLang="en-US" sz="1200" dirty="0" smtClean="0">
                <a:solidFill>
                  <a:schemeClr val="bg1"/>
                </a:solidFill>
              </a:rPr>
              <a:t>）陕</a:t>
            </a:r>
            <a:r>
              <a:rPr lang="en-US" altLang="zh-CN" sz="1200" dirty="0" smtClean="0">
                <a:solidFill>
                  <a:schemeClr val="bg1"/>
                </a:solidFill>
              </a:rPr>
              <a:t>0821</a:t>
            </a:r>
            <a:r>
              <a:rPr lang="zh-CN" altLang="en-US" sz="1200" dirty="0" smtClean="0">
                <a:solidFill>
                  <a:schemeClr val="bg1"/>
                </a:solidFill>
              </a:rPr>
              <a:t>执</a:t>
            </a:r>
            <a:r>
              <a:rPr lang="en-US" altLang="zh-CN" sz="1200" dirty="0" smtClean="0">
                <a:solidFill>
                  <a:schemeClr val="bg1"/>
                </a:solidFill>
              </a:rPr>
              <a:t>1521</a:t>
            </a:r>
            <a:r>
              <a:rPr lang="zh-CN" altLang="en-US" sz="1200" dirty="0" smtClean="0">
                <a:solidFill>
                  <a:schemeClr val="bg1"/>
                </a:solidFill>
              </a:rPr>
              <a:t>号</a:t>
            </a:r>
            <a:endParaRPr lang="zh-CN" altLang="en-US" sz="1200" dirty="0">
              <a:solidFill>
                <a:schemeClr val="bg1"/>
              </a:solidFill>
              <a:latin typeface="Arial" panose="020B0604020202020204" pitchFamily="34" charset="0"/>
              <a:ea typeface="方正大黑简体" charset="-122"/>
            </a:endParaRPr>
          </a:p>
        </p:txBody>
      </p:sp>
      <p:pic>
        <p:nvPicPr>
          <p:cNvPr id="9" name="图片 8" descr="刘增明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30338" y="1430338"/>
            <a:ext cx="2366962" cy="2841625"/>
          </a:xfrm>
          <a:prstGeom prst="rect">
            <a:avLst/>
          </a:prstGeom>
        </p:spPr>
      </p:pic>
      <p:pic>
        <p:nvPicPr>
          <p:cNvPr id="10" name="图片 9" descr="刘勇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16525" y="1430337"/>
            <a:ext cx="2274888" cy="2841626"/>
          </a:xfrm>
          <a:prstGeom prst="rect">
            <a:avLst/>
          </a:prstGeo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2"/>
          <p:cNvSpPr>
            <a:spLocks noGrp="1"/>
          </p:cNvSpPr>
          <p:nvPr>
            <p:ph type="ctrTitle"/>
          </p:nvPr>
        </p:nvSpPr>
        <p:spPr>
          <a:xfrm>
            <a:off x="1598613" y="144463"/>
            <a:ext cx="7545387" cy="1349375"/>
          </a:xfrm>
        </p:spPr>
        <p:txBody>
          <a:bodyPr wrap="square" lIns="91440" tIns="45720" rIns="91440" bIns="45720" anchor="ctr"/>
          <a:lstStyle>
            <a:lvl1pPr lvl="0">
              <a:defRPr/>
            </a:lvl1pPr>
          </a:lstStyle>
          <a:p>
            <a:pPr lvl="0" eaLnBrk="1" hangingPunct="1"/>
            <a:r>
              <a:rPr lang="zh-CN" altLang="en-US" sz="2800" dirty="0">
                <a:solidFill>
                  <a:schemeClr val="bg1"/>
                </a:solidFill>
                <a:ea typeface="方正大黑简体" charset="-122"/>
              </a:rPr>
              <a:t>榆林市中级人民法院</a:t>
            </a:r>
            <a:r>
              <a:rPr lang="zh-CN" altLang="en-US" sz="2800" dirty="0" smtClean="0">
                <a:solidFill>
                  <a:schemeClr val="bg1"/>
                </a:solidFill>
                <a:ea typeface="方正大黑简体" charset="-122"/>
              </a:rPr>
              <a:t>第九批</a:t>
            </a:r>
            <a:r>
              <a:rPr lang="zh-CN" altLang="en-US" sz="2800" dirty="0">
                <a:solidFill>
                  <a:schemeClr val="bg1"/>
                </a:solidFill>
                <a:ea typeface="方正大黑简体" charset="-122"/>
              </a:rPr>
              <a:t>失信</a:t>
            </a:r>
            <a:r>
              <a:rPr lang="zh-CN" altLang="en-US" sz="2400" b="1" dirty="0">
                <a:solidFill>
                  <a:srgbClr val="FFFF00"/>
                </a:solidFill>
                <a:ea typeface="方正大黑简体" charset="-122"/>
              </a:rPr>
              <a:t>被 执 行 人 </a:t>
            </a:r>
            <a:r>
              <a:rPr lang="zh-CN" altLang="en-US" sz="2800" dirty="0">
                <a:solidFill>
                  <a:schemeClr val="bg1"/>
                </a:solidFill>
                <a:ea typeface="方正大黑简体" charset="-122"/>
              </a:rPr>
              <a:t>名单</a:t>
            </a:r>
            <a:r>
              <a:rPr lang="zh-CN" altLang="en-US" sz="3200" dirty="0">
                <a:solidFill>
                  <a:schemeClr val="bg1"/>
                </a:solidFill>
                <a:ea typeface="方正大黑简体" charset="-122"/>
              </a:rPr>
              <a:t/>
            </a:r>
            <a:br>
              <a:rPr lang="zh-CN" altLang="en-US" sz="3200" dirty="0">
                <a:solidFill>
                  <a:schemeClr val="bg1"/>
                </a:solidFill>
                <a:ea typeface="方正大黑简体" charset="-122"/>
              </a:rPr>
            </a:br>
            <a:r>
              <a:rPr lang="zh-CN" altLang="en-US" sz="2200" b="1" dirty="0">
                <a:solidFill>
                  <a:schemeClr val="folHlink"/>
                </a:solidFill>
                <a:ea typeface="仿宋" panose="02010609060101010101" pitchFamily="1" charset="-122"/>
              </a:rPr>
              <a:t>严厉打击老赖</a:t>
            </a:r>
            <a:r>
              <a:rPr lang="zh-CN" altLang="en-US" sz="2200" b="1" dirty="0">
                <a:solidFill>
                  <a:schemeClr val="folHlink"/>
                </a:solidFill>
                <a:latin typeface="仿宋" panose="02010609060101010101" pitchFamily="1" charset="-122"/>
                <a:ea typeface="仿宋" panose="02010609060101010101" pitchFamily="1" charset="-122"/>
              </a:rPr>
              <a:t>   </a:t>
            </a:r>
            <a:r>
              <a:rPr lang="en-US" altLang="zh-CN" sz="2200" b="1" dirty="0">
                <a:solidFill>
                  <a:schemeClr val="folHlink"/>
                </a:solidFill>
                <a:latin typeface="仿宋" panose="02010609060101010101" pitchFamily="1" charset="-122"/>
                <a:ea typeface="仿宋" panose="02010609060101010101" pitchFamily="1" charset="-122"/>
              </a:rPr>
              <a:t>           </a:t>
            </a:r>
            <a:r>
              <a:rPr lang="zh-CN" altLang="en-US" sz="2200" b="1" dirty="0">
                <a:solidFill>
                  <a:schemeClr val="folHlink"/>
                </a:solidFill>
                <a:latin typeface="仿宋" panose="02010609060101010101" pitchFamily="1" charset="-122"/>
                <a:ea typeface="仿宋" panose="02010609060101010101" pitchFamily="1" charset="-122"/>
              </a:rPr>
              <a:t>  重塑诚信榆林</a:t>
            </a:r>
          </a:p>
        </p:txBody>
      </p:sp>
      <p:sp>
        <p:nvSpPr>
          <p:cNvPr id="62466" name="Rectangle 3"/>
          <p:cNvSpPr>
            <a:spLocks noGrp="1"/>
          </p:cNvSpPr>
          <p:nvPr>
            <p:ph type="subTitle"/>
          </p:nvPr>
        </p:nvSpPr>
        <p:spPr>
          <a:xfrm>
            <a:off x="1316038" y="4271963"/>
            <a:ext cx="2903537" cy="1928812"/>
          </a:xfrm>
        </p:spPr>
        <p:txBody>
          <a:bodyPr wrap="square" lIns="91440" tIns="45720" rIns="91440" bIns="45720" anchor="t"/>
          <a:lstStyle>
            <a:lvl1pPr marL="0" lvl="0" indent="0" algn="ctr">
              <a:defRPr/>
            </a:lvl1pPr>
            <a:lvl2pPr marL="457200" lvl="1" indent="0" algn="ctr">
              <a:defRPr/>
            </a:lvl2pPr>
            <a:lvl3pPr marL="914400" lvl="2" indent="0" algn="ctr">
              <a:defRPr/>
            </a:lvl3pPr>
            <a:lvl4pPr marL="1371600" lvl="3" indent="0" algn="ctr">
              <a:defRPr/>
            </a:lvl4pPr>
            <a:lvl5pPr marL="1828800" lvl="4" indent="0" algn="ctr">
              <a:defRPr/>
            </a:lvl5pPr>
          </a:lstStyle>
          <a:p>
            <a:pPr lvl="0" algn="just" eaLnBrk="1" hangingPunct="1">
              <a:spcBef>
                <a:spcPct val="80000"/>
              </a:spcBef>
              <a:buNone/>
            </a:pPr>
            <a:r>
              <a:rPr lang="zh-CN" altLang="en-US" sz="1200" dirty="0">
                <a:solidFill>
                  <a:schemeClr val="bg1"/>
                </a:solidFill>
                <a:ea typeface="方正大黑简体" charset="-122"/>
              </a:rPr>
              <a:t>执行法院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：神木县人民法院</a:t>
            </a:r>
            <a:endParaRPr lang="zh-CN" altLang="en-US" sz="1200" dirty="0">
              <a:solidFill>
                <a:schemeClr val="bg1"/>
              </a:solidFill>
              <a:ea typeface="方正大黑简体" charset="-122"/>
            </a:endParaRPr>
          </a:p>
          <a:p>
            <a:pPr lvl="0" algn="just" eaLnBrk="1" hangingPunct="1">
              <a:buNone/>
            </a:pPr>
            <a:r>
              <a:rPr lang="zh-CN" altLang="en-US" sz="1200" dirty="0">
                <a:solidFill>
                  <a:schemeClr val="bg1"/>
                </a:solidFill>
                <a:ea typeface="方正大黑简体" charset="-122"/>
              </a:rPr>
              <a:t>被执行人姓名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：</a:t>
            </a:r>
            <a:r>
              <a:rPr lang="zh-CN" altLang="en-US" sz="1800" b="1" dirty="0" smtClean="0">
                <a:solidFill>
                  <a:srgbClr val="92D050"/>
                </a:solidFill>
              </a:rPr>
              <a:t>王长清</a:t>
            </a:r>
            <a:endParaRPr lang="zh-CN" altLang="en-US" sz="1200" b="1" dirty="0">
              <a:solidFill>
                <a:schemeClr val="bg1"/>
              </a:solidFill>
              <a:ea typeface="方正大黑简体" charset="-122"/>
            </a:endParaRPr>
          </a:p>
          <a:p>
            <a:pPr marL="0" lvl="0" indent="0" algn="just" eaLnBrk="1" hangingPunct="1">
              <a:buNone/>
            </a:pPr>
            <a:r>
              <a:rPr lang="zh-CN" altLang="en-US" sz="1200" dirty="0">
                <a:solidFill>
                  <a:schemeClr val="bg1"/>
                </a:solidFill>
                <a:ea typeface="方正大黑简体" charset="-122"/>
              </a:rPr>
              <a:t>身份证号码：</a:t>
            </a:r>
            <a:endParaRPr lang="en-US" altLang="zh-CN" sz="1200" dirty="0">
              <a:solidFill>
                <a:schemeClr val="bg1"/>
              </a:solidFill>
              <a:ea typeface="方正大黑简体" charset="-122"/>
            </a:endParaRPr>
          </a:p>
          <a:p>
            <a:pPr lvl="0" algn="just" eaLnBrk="1" hangingPunct="1">
              <a:buNone/>
            </a:pPr>
            <a:r>
              <a:rPr lang="en-US" altLang="zh-CN" sz="1200" dirty="0" smtClean="0">
                <a:solidFill>
                  <a:schemeClr val="bg1"/>
                </a:solidFill>
              </a:rPr>
              <a:t>6127221962</a:t>
            </a:r>
            <a:r>
              <a:rPr lang="en-US" sz="1200" dirty="0">
                <a:solidFill>
                  <a:schemeClr val="bg1"/>
                </a:solidFill>
                <a:sym typeface="+mn-ea"/>
              </a:rPr>
              <a:t>****</a:t>
            </a:r>
            <a:r>
              <a:rPr lang="en-US" altLang="zh-CN" sz="1200" dirty="0" smtClean="0">
                <a:solidFill>
                  <a:schemeClr val="bg1"/>
                </a:solidFill>
              </a:rPr>
              <a:t>2770</a:t>
            </a:r>
          </a:p>
          <a:p>
            <a:pPr lvl="0" algn="just" eaLnBrk="1" hangingPunct="1">
              <a:buNone/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户</a:t>
            </a:r>
            <a:r>
              <a:rPr lang="zh-CN" altLang="en-US" sz="1200" dirty="0">
                <a:solidFill>
                  <a:schemeClr val="bg1"/>
                </a:solidFill>
                <a:ea typeface="方正大黑简体" charset="-122"/>
              </a:rPr>
              <a:t>籍所在地：陕西省榆林市神木县</a:t>
            </a:r>
            <a:endParaRPr lang="en-US" altLang="zh-CN" sz="1200" dirty="0">
              <a:solidFill>
                <a:schemeClr val="bg1"/>
              </a:solidFill>
              <a:ea typeface="方正大黑简体" charset="-122"/>
            </a:endParaRPr>
          </a:p>
          <a:p>
            <a:pPr lvl="0" algn="just" eaLnBrk="1" hangingPunct="1">
              <a:buNone/>
            </a:pPr>
            <a:r>
              <a:rPr lang="zh-CN" altLang="en-US" sz="1200" dirty="0">
                <a:solidFill>
                  <a:schemeClr val="bg1"/>
                </a:solidFill>
                <a:ea typeface="方正大黑简体" charset="-122"/>
              </a:rPr>
              <a:t>执行标的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：</a:t>
            </a:r>
            <a:r>
              <a:rPr lang="zh-CN" altLang="en-US" sz="1200" dirty="0" smtClean="0">
                <a:solidFill>
                  <a:schemeClr val="bg1"/>
                </a:solidFill>
              </a:rPr>
              <a:t> </a:t>
            </a:r>
            <a:r>
              <a:rPr lang="en-US" altLang="zh-CN" sz="1200" dirty="0" smtClean="0">
                <a:solidFill>
                  <a:schemeClr val="bg1"/>
                </a:solidFill>
              </a:rPr>
              <a:t>236.8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万</a:t>
            </a:r>
            <a:r>
              <a:rPr lang="zh-CN" altLang="en-US" sz="1200" dirty="0">
                <a:solidFill>
                  <a:schemeClr val="bg1"/>
                </a:solidFill>
                <a:ea typeface="方正大黑简体" charset="-122"/>
              </a:rPr>
              <a:t>元</a:t>
            </a:r>
          </a:p>
          <a:p>
            <a:pPr lvl="0" algn="just" eaLnBrk="1" hangingPunct="1">
              <a:buNone/>
            </a:pPr>
            <a:r>
              <a:rPr lang="zh-CN" altLang="en-US" sz="1200" dirty="0">
                <a:solidFill>
                  <a:schemeClr val="bg1"/>
                </a:solidFill>
                <a:ea typeface="方正大黑简体" charset="-122"/>
              </a:rPr>
              <a:t>执行案号</a:t>
            </a:r>
            <a:r>
              <a:rPr lang="en-US" altLang="zh-CN" sz="1200" dirty="0">
                <a:solidFill>
                  <a:schemeClr val="bg1"/>
                </a:solidFill>
                <a:ea typeface="方正大黑简体" charset="-122"/>
              </a:rPr>
              <a:t>:</a:t>
            </a:r>
            <a:r>
              <a:rPr lang="zh-CN" altLang="en-US" sz="1200" dirty="0">
                <a:solidFill>
                  <a:schemeClr val="bg1"/>
                </a:solidFill>
              </a:rPr>
              <a:t> </a:t>
            </a:r>
            <a:r>
              <a:rPr lang="zh-CN" altLang="en-US" sz="1200" dirty="0" smtClean="0">
                <a:solidFill>
                  <a:schemeClr val="bg1"/>
                </a:solidFill>
              </a:rPr>
              <a:t>（</a:t>
            </a:r>
            <a:r>
              <a:rPr lang="en-US" altLang="zh-CN" sz="1200" dirty="0" smtClean="0">
                <a:solidFill>
                  <a:schemeClr val="bg1"/>
                </a:solidFill>
              </a:rPr>
              <a:t>2016</a:t>
            </a:r>
            <a:r>
              <a:rPr lang="zh-CN" altLang="en-US" sz="1200" dirty="0" smtClean="0">
                <a:solidFill>
                  <a:schemeClr val="bg1"/>
                </a:solidFill>
              </a:rPr>
              <a:t>）陕</a:t>
            </a:r>
            <a:r>
              <a:rPr lang="en-US" altLang="zh-CN" sz="1200" dirty="0" smtClean="0">
                <a:solidFill>
                  <a:schemeClr val="bg1"/>
                </a:solidFill>
              </a:rPr>
              <a:t>0821</a:t>
            </a:r>
            <a:r>
              <a:rPr lang="zh-CN" altLang="en-US" sz="1200" dirty="0" smtClean="0">
                <a:solidFill>
                  <a:schemeClr val="bg1"/>
                </a:solidFill>
              </a:rPr>
              <a:t>执恢</a:t>
            </a:r>
            <a:r>
              <a:rPr lang="en-US" altLang="zh-CN" sz="1200" dirty="0" smtClean="0">
                <a:solidFill>
                  <a:schemeClr val="bg1"/>
                </a:solidFill>
              </a:rPr>
              <a:t>508</a:t>
            </a:r>
            <a:r>
              <a:rPr lang="zh-CN" altLang="en-US" sz="1200" dirty="0" smtClean="0">
                <a:solidFill>
                  <a:schemeClr val="bg1"/>
                </a:solidFill>
              </a:rPr>
              <a:t>号</a:t>
            </a:r>
            <a:endParaRPr lang="zh-CN" altLang="en-US" sz="1200" dirty="0">
              <a:solidFill>
                <a:schemeClr val="bg1"/>
              </a:solidFill>
              <a:ea typeface="方正大黑简体" charset="-122"/>
            </a:endParaRPr>
          </a:p>
        </p:txBody>
      </p:sp>
      <p:sp>
        <p:nvSpPr>
          <p:cNvPr id="62467" name="Rectangle 4"/>
          <p:cNvSpPr/>
          <p:nvPr/>
        </p:nvSpPr>
        <p:spPr>
          <a:xfrm>
            <a:off x="1430338" y="1439863"/>
            <a:ext cx="2366962" cy="28321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lstStyle/>
          <a:p>
            <a:pPr lvl="0" indent="0"/>
            <a:endParaRPr lang="zh-CN" altLang="en-US" sz="1200" dirty="0">
              <a:latin typeface="Arial" panose="020B0604020202020204" pitchFamily="34" charset="0"/>
              <a:ea typeface="方正大黑简体" charset="-122"/>
            </a:endParaRPr>
          </a:p>
        </p:txBody>
      </p:sp>
      <p:pic>
        <p:nvPicPr>
          <p:cNvPr id="62468" name="Picture 5" descr="fh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1638" y="339725"/>
            <a:ext cx="914400" cy="914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2469" name="Rectangle 16"/>
          <p:cNvSpPr>
            <a:spLocks noGrp="1"/>
          </p:cNvSpPr>
          <p:nvPr/>
        </p:nvSpPr>
        <p:spPr>
          <a:xfrm>
            <a:off x="512763" y="6503988"/>
            <a:ext cx="8012112" cy="354012"/>
          </a:xfrm>
          <a:prstGeom prst="rect">
            <a:avLst/>
          </a:prstGeom>
          <a:noFill/>
          <a:ln w="9525">
            <a:noFill/>
          </a:ln>
        </p:spPr>
        <p:txBody>
          <a:bodyPr lIns="90170" tIns="46990" rIns="90170" bIns="46990" anchor="t"/>
          <a:lstStyle/>
          <a:p>
            <a:pPr lvl="0" indent="0" algn="ctr">
              <a:lnSpc>
                <a:spcPct val="80000"/>
              </a:lnSpc>
              <a:spcBef>
                <a:spcPct val="80000"/>
              </a:spcBef>
            </a:pPr>
            <a:r>
              <a:rPr lang="zh-CN" altLang="en-US" sz="2000" dirty="0">
                <a:solidFill>
                  <a:srgbClr val="FFFF00"/>
                </a:solidFill>
                <a:latin typeface="Arial" panose="020B0604020202020204" pitchFamily="34" charset="0"/>
                <a:ea typeface="方正美黑简体" charset="-122"/>
              </a:rPr>
              <a:t>榆林市中级人民法院举报电话：0912-3260553       </a:t>
            </a:r>
          </a:p>
        </p:txBody>
      </p:sp>
      <p:sp>
        <p:nvSpPr>
          <p:cNvPr id="62470" name="Rectangle 4"/>
          <p:cNvSpPr/>
          <p:nvPr/>
        </p:nvSpPr>
        <p:spPr>
          <a:xfrm>
            <a:off x="5216525" y="1430338"/>
            <a:ext cx="2274888" cy="2841625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lstStyle/>
          <a:p>
            <a:pPr lvl="0" indent="0"/>
            <a:endParaRPr lang="zh-CN" altLang="en-US" sz="1200" dirty="0">
              <a:latin typeface="Arial" panose="020B0604020202020204" pitchFamily="34" charset="0"/>
              <a:ea typeface="方正大黑简体" charset="-122"/>
            </a:endParaRPr>
          </a:p>
        </p:txBody>
      </p:sp>
      <p:sp>
        <p:nvSpPr>
          <p:cNvPr id="62471" name="Rectangle 3"/>
          <p:cNvSpPr txBox="1"/>
          <p:nvPr/>
        </p:nvSpPr>
        <p:spPr>
          <a:xfrm>
            <a:off x="5121275" y="4271963"/>
            <a:ext cx="2903538" cy="1928812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 algn="just">
              <a:lnSpc>
                <a:spcPts val="2000"/>
              </a:lnSpc>
              <a:spcBef>
                <a:spcPct val="80000"/>
              </a:spcBef>
            </a:pP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执行法院</a:t>
            </a:r>
            <a:r>
              <a:rPr lang="zh-CN" altLang="en-US" sz="1200" dirty="0" smtClean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：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神木县人民法院</a:t>
            </a:r>
            <a:endParaRPr lang="zh-CN" altLang="en-US" sz="1200" dirty="0">
              <a:solidFill>
                <a:schemeClr val="bg1"/>
              </a:solidFill>
              <a:latin typeface="Arial" panose="020B0604020202020204" pitchFamily="34" charset="0"/>
              <a:ea typeface="方正大黑简体" charset="-122"/>
            </a:endParaRPr>
          </a:p>
          <a:p>
            <a:pPr lvl="0" algn="just">
              <a:lnSpc>
                <a:spcPts val="2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被执行人姓</a:t>
            </a:r>
            <a:r>
              <a:rPr lang="zh-CN" altLang="en-US" sz="1200" dirty="0" smtClean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名</a:t>
            </a:r>
            <a:r>
              <a:rPr lang="en-US" altLang="zh-CN" sz="1200" dirty="0" smtClean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:</a:t>
            </a:r>
            <a:r>
              <a:rPr lang="zh-CN" altLang="en-US" b="1" dirty="0" smtClean="0">
                <a:solidFill>
                  <a:srgbClr val="92D050"/>
                </a:solidFill>
              </a:rPr>
              <a:t>张彦飞</a:t>
            </a:r>
            <a:endParaRPr lang="zh-CN" altLang="en-US" b="1" dirty="0">
              <a:solidFill>
                <a:srgbClr val="92D05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lvl="0" indent="0" algn="just">
              <a:lnSpc>
                <a:spcPts val="2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身份证号码：</a:t>
            </a:r>
            <a:endParaRPr lang="en-US" altLang="zh-CN" sz="1200" dirty="0">
              <a:solidFill>
                <a:schemeClr val="bg1"/>
              </a:solidFill>
              <a:latin typeface="Arial" panose="020B0604020202020204" pitchFamily="34" charset="0"/>
              <a:ea typeface="方正大黑简体" charset="-122"/>
            </a:endParaRPr>
          </a:p>
          <a:p>
            <a:pPr lvl="0" algn="just">
              <a:lnSpc>
                <a:spcPts val="2000"/>
              </a:lnSpc>
            </a:pPr>
            <a:r>
              <a:rPr lang="en-US" altLang="zh-CN" sz="1200" dirty="0" smtClean="0">
                <a:solidFill>
                  <a:schemeClr val="bg1"/>
                </a:solidFill>
              </a:rPr>
              <a:t>6127221962</a:t>
            </a:r>
            <a:r>
              <a:rPr lang="en-US" sz="1200" dirty="0">
                <a:solidFill>
                  <a:schemeClr val="bg1"/>
                </a:solidFill>
                <a:sym typeface="+mn-ea"/>
              </a:rPr>
              <a:t>****</a:t>
            </a:r>
            <a:r>
              <a:rPr lang="en-US" altLang="zh-CN" sz="1200" dirty="0" smtClean="0">
                <a:solidFill>
                  <a:schemeClr val="bg1"/>
                </a:solidFill>
              </a:rPr>
              <a:t>0292</a:t>
            </a:r>
          </a:p>
          <a:p>
            <a:pPr lvl="0" algn="just">
              <a:lnSpc>
                <a:spcPts val="2000"/>
              </a:lnSpc>
            </a:pPr>
            <a:r>
              <a:rPr lang="zh-CN" altLang="en-US" sz="1200" dirty="0" smtClean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户</a:t>
            </a: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籍所在地：陕西省榆林市神木县</a:t>
            </a:r>
            <a:endParaRPr lang="en-US" altLang="zh-CN" sz="1200" dirty="0">
              <a:solidFill>
                <a:schemeClr val="bg1"/>
              </a:solidFill>
              <a:latin typeface="Arial" panose="020B0604020202020204" pitchFamily="34" charset="0"/>
              <a:ea typeface="方正大黑简体" charset="-122"/>
            </a:endParaRPr>
          </a:p>
          <a:p>
            <a:pPr lvl="0" algn="just">
              <a:lnSpc>
                <a:spcPts val="2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执行标的</a:t>
            </a:r>
            <a:r>
              <a:rPr lang="zh-CN" altLang="en-US" sz="1200" dirty="0" smtClean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：</a:t>
            </a:r>
            <a:r>
              <a:rPr lang="zh-CN" altLang="en-US" sz="1200" dirty="0" smtClean="0">
                <a:solidFill>
                  <a:schemeClr val="bg1"/>
                </a:solidFill>
              </a:rPr>
              <a:t> </a:t>
            </a:r>
            <a:r>
              <a:rPr lang="en-US" altLang="zh-CN" sz="1200" dirty="0" smtClean="0">
                <a:solidFill>
                  <a:schemeClr val="bg1"/>
                </a:solidFill>
              </a:rPr>
              <a:t>236.8</a:t>
            </a:r>
            <a:r>
              <a:rPr lang="zh-CN" altLang="en-US" sz="1200" dirty="0" smtClean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万</a:t>
            </a: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元</a:t>
            </a:r>
          </a:p>
          <a:p>
            <a:pPr lvl="0" algn="just">
              <a:lnSpc>
                <a:spcPts val="2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执行案号</a:t>
            </a:r>
            <a:r>
              <a:rPr lang="en-US" altLang="zh-CN" sz="1200" dirty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:</a:t>
            </a: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r>
              <a:rPr lang="zh-CN" altLang="en-US" sz="1200" dirty="0" smtClean="0">
                <a:solidFill>
                  <a:schemeClr val="bg1"/>
                </a:solidFill>
              </a:rPr>
              <a:t>（</a:t>
            </a:r>
            <a:r>
              <a:rPr lang="en-US" altLang="zh-CN" sz="1200" dirty="0" smtClean="0">
                <a:solidFill>
                  <a:schemeClr val="bg1"/>
                </a:solidFill>
              </a:rPr>
              <a:t>2016</a:t>
            </a:r>
            <a:r>
              <a:rPr lang="zh-CN" altLang="en-US" sz="1200" dirty="0" smtClean="0">
                <a:solidFill>
                  <a:schemeClr val="bg1"/>
                </a:solidFill>
              </a:rPr>
              <a:t>）陕</a:t>
            </a:r>
            <a:r>
              <a:rPr lang="en-US" altLang="zh-CN" sz="1200" dirty="0" smtClean="0">
                <a:solidFill>
                  <a:schemeClr val="bg1"/>
                </a:solidFill>
              </a:rPr>
              <a:t>0821</a:t>
            </a:r>
            <a:r>
              <a:rPr lang="zh-CN" altLang="en-US" sz="1200" dirty="0" smtClean="0">
                <a:solidFill>
                  <a:schemeClr val="bg1"/>
                </a:solidFill>
              </a:rPr>
              <a:t>执恢</a:t>
            </a:r>
            <a:r>
              <a:rPr lang="en-US" altLang="zh-CN" sz="1200" dirty="0" smtClean="0">
                <a:solidFill>
                  <a:schemeClr val="bg1"/>
                </a:solidFill>
              </a:rPr>
              <a:t>508</a:t>
            </a:r>
            <a:r>
              <a:rPr lang="zh-CN" altLang="en-US" sz="1200" dirty="0" smtClean="0">
                <a:solidFill>
                  <a:schemeClr val="bg1"/>
                </a:solidFill>
              </a:rPr>
              <a:t>号</a:t>
            </a:r>
            <a:endParaRPr lang="zh-CN" altLang="en-US" sz="1200" dirty="0">
              <a:solidFill>
                <a:schemeClr val="bg1"/>
              </a:solidFill>
              <a:latin typeface="Arial" panose="020B0604020202020204" pitchFamily="34" charset="0"/>
              <a:ea typeface="方正大黑简体" charset="-122"/>
            </a:endParaRPr>
          </a:p>
        </p:txBody>
      </p:sp>
      <p:pic>
        <p:nvPicPr>
          <p:cNvPr id="9" name="图片 8" descr="王长清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30338" y="1430338"/>
            <a:ext cx="2366962" cy="2841625"/>
          </a:xfrm>
          <a:prstGeom prst="rect">
            <a:avLst/>
          </a:prstGeom>
        </p:spPr>
      </p:pic>
      <p:pic>
        <p:nvPicPr>
          <p:cNvPr id="10" name="图片 9" descr="张彦飞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16525" y="1430337"/>
            <a:ext cx="2274888" cy="2841626"/>
          </a:xfrm>
          <a:prstGeom prst="rect">
            <a:avLst/>
          </a:prstGeo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2"/>
          <p:cNvSpPr>
            <a:spLocks noGrp="1"/>
          </p:cNvSpPr>
          <p:nvPr>
            <p:ph type="ctrTitle"/>
          </p:nvPr>
        </p:nvSpPr>
        <p:spPr>
          <a:xfrm>
            <a:off x="1598613" y="144463"/>
            <a:ext cx="7545387" cy="1349375"/>
          </a:xfrm>
        </p:spPr>
        <p:txBody>
          <a:bodyPr wrap="square" lIns="91440" tIns="45720" rIns="91440" bIns="45720" anchor="ctr"/>
          <a:lstStyle>
            <a:lvl1pPr lvl="0">
              <a:defRPr/>
            </a:lvl1pPr>
          </a:lstStyle>
          <a:p>
            <a:pPr lvl="0" eaLnBrk="1" hangingPunct="1"/>
            <a:r>
              <a:rPr lang="zh-CN" altLang="en-US" sz="2800" dirty="0">
                <a:solidFill>
                  <a:schemeClr val="bg1"/>
                </a:solidFill>
                <a:ea typeface="方正大黑简体" charset="-122"/>
              </a:rPr>
              <a:t>榆林市中级人民法院</a:t>
            </a:r>
            <a:r>
              <a:rPr lang="zh-CN" altLang="en-US" sz="2800" dirty="0" smtClean="0">
                <a:solidFill>
                  <a:schemeClr val="bg1"/>
                </a:solidFill>
                <a:ea typeface="方正大黑简体" charset="-122"/>
              </a:rPr>
              <a:t>第九批</a:t>
            </a:r>
            <a:r>
              <a:rPr lang="zh-CN" altLang="en-US" sz="2800" dirty="0">
                <a:solidFill>
                  <a:schemeClr val="bg1"/>
                </a:solidFill>
                <a:ea typeface="方正大黑简体" charset="-122"/>
              </a:rPr>
              <a:t>失信</a:t>
            </a:r>
            <a:r>
              <a:rPr lang="zh-CN" altLang="en-US" sz="2400" b="1" dirty="0">
                <a:solidFill>
                  <a:srgbClr val="FFFF00"/>
                </a:solidFill>
                <a:ea typeface="方正大黑简体" charset="-122"/>
              </a:rPr>
              <a:t>被 执 行 人 </a:t>
            </a:r>
            <a:r>
              <a:rPr lang="zh-CN" altLang="en-US" sz="2800" dirty="0">
                <a:solidFill>
                  <a:schemeClr val="bg1"/>
                </a:solidFill>
                <a:ea typeface="方正大黑简体" charset="-122"/>
              </a:rPr>
              <a:t>名单</a:t>
            </a:r>
            <a:r>
              <a:rPr lang="zh-CN" altLang="en-US" sz="3200" dirty="0">
                <a:solidFill>
                  <a:schemeClr val="bg1"/>
                </a:solidFill>
                <a:ea typeface="方正大黑简体" charset="-122"/>
              </a:rPr>
              <a:t/>
            </a:r>
            <a:br>
              <a:rPr lang="zh-CN" altLang="en-US" sz="3200" dirty="0">
                <a:solidFill>
                  <a:schemeClr val="bg1"/>
                </a:solidFill>
                <a:ea typeface="方正大黑简体" charset="-122"/>
              </a:rPr>
            </a:br>
            <a:r>
              <a:rPr lang="zh-CN" altLang="en-US" sz="2200" b="1" dirty="0">
                <a:solidFill>
                  <a:schemeClr val="folHlink"/>
                </a:solidFill>
                <a:ea typeface="仿宋" panose="02010609060101010101" pitchFamily="1" charset="-122"/>
              </a:rPr>
              <a:t>严厉打击老赖</a:t>
            </a:r>
            <a:r>
              <a:rPr lang="zh-CN" altLang="en-US" sz="2200" b="1" dirty="0">
                <a:solidFill>
                  <a:schemeClr val="folHlink"/>
                </a:solidFill>
                <a:latin typeface="仿宋" panose="02010609060101010101" pitchFamily="1" charset="-122"/>
                <a:ea typeface="仿宋" panose="02010609060101010101" pitchFamily="1" charset="-122"/>
              </a:rPr>
              <a:t>   </a:t>
            </a:r>
            <a:r>
              <a:rPr lang="en-US" altLang="zh-CN" sz="2200" b="1" dirty="0">
                <a:solidFill>
                  <a:schemeClr val="folHlink"/>
                </a:solidFill>
                <a:latin typeface="仿宋" panose="02010609060101010101" pitchFamily="1" charset="-122"/>
                <a:ea typeface="仿宋" panose="02010609060101010101" pitchFamily="1" charset="-122"/>
              </a:rPr>
              <a:t>           </a:t>
            </a:r>
            <a:r>
              <a:rPr lang="zh-CN" altLang="en-US" sz="2200" b="1" dirty="0">
                <a:solidFill>
                  <a:schemeClr val="folHlink"/>
                </a:solidFill>
                <a:latin typeface="仿宋" panose="02010609060101010101" pitchFamily="1" charset="-122"/>
                <a:ea typeface="仿宋" panose="02010609060101010101" pitchFamily="1" charset="-122"/>
              </a:rPr>
              <a:t>  重塑诚信榆林</a:t>
            </a:r>
          </a:p>
        </p:txBody>
      </p:sp>
      <p:sp>
        <p:nvSpPr>
          <p:cNvPr id="63490" name="Rectangle 3"/>
          <p:cNvSpPr>
            <a:spLocks noGrp="1"/>
          </p:cNvSpPr>
          <p:nvPr>
            <p:ph type="subTitle"/>
          </p:nvPr>
        </p:nvSpPr>
        <p:spPr>
          <a:xfrm>
            <a:off x="1316038" y="4271963"/>
            <a:ext cx="2903537" cy="1928812"/>
          </a:xfrm>
        </p:spPr>
        <p:txBody>
          <a:bodyPr wrap="square" lIns="91440" tIns="45720" rIns="91440" bIns="45720" anchor="t"/>
          <a:lstStyle>
            <a:lvl1pPr marL="0" lvl="0" indent="0" algn="ctr">
              <a:defRPr/>
            </a:lvl1pPr>
            <a:lvl2pPr marL="457200" lvl="1" indent="0" algn="ctr">
              <a:defRPr/>
            </a:lvl2pPr>
            <a:lvl3pPr marL="914400" lvl="2" indent="0" algn="ctr">
              <a:defRPr/>
            </a:lvl3pPr>
            <a:lvl4pPr marL="1371600" lvl="3" indent="0" algn="ctr">
              <a:defRPr/>
            </a:lvl4pPr>
            <a:lvl5pPr marL="1828800" lvl="4" indent="0" algn="ctr">
              <a:defRPr/>
            </a:lvl5pPr>
          </a:lstStyle>
          <a:p>
            <a:pPr lvl="0" algn="just" eaLnBrk="1" hangingPunct="1">
              <a:spcBef>
                <a:spcPct val="80000"/>
              </a:spcBef>
              <a:buNone/>
            </a:pPr>
            <a:r>
              <a:rPr lang="zh-CN" altLang="en-US" sz="1200" dirty="0">
                <a:solidFill>
                  <a:schemeClr val="bg1"/>
                </a:solidFill>
                <a:ea typeface="方正大黑简体" charset="-122"/>
              </a:rPr>
              <a:t>执行法院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：神木县人民法院</a:t>
            </a:r>
            <a:endParaRPr lang="zh-CN" altLang="en-US" sz="1200" dirty="0">
              <a:solidFill>
                <a:schemeClr val="bg1"/>
              </a:solidFill>
              <a:ea typeface="方正大黑简体" charset="-122"/>
            </a:endParaRPr>
          </a:p>
          <a:p>
            <a:pPr lvl="0" algn="just" eaLnBrk="1" hangingPunct="1">
              <a:buNone/>
            </a:pPr>
            <a:r>
              <a:rPr lang="zh-CN" altLang="en-US" sz="1200" dirty="0">
                <a:solidFill>
                  <a:schemeClr val="bg1"/>
                </a:solidFill>
                <a:ea typeface="方正大黑简体" charset="-122"/>
              </a:rPr>
              <a:t>被执行人姓名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：</a:t>
            </a:r>
            <a:r>
              <a:rPr lang="zh-CN" altLang="en-US" sz="1800" b="1" dirty="0" smtClean="0">
                <a:solidFill>
                  <a:srgbClr val="92D050"/>
                </a:solidFill>
              </a:rPr>
              <a:t>冯长胜</a:t>
            </a:r>
            <a:endParaRPr lang="zh-CN" altLang="en-US" sz="1200" b="1" dirty="0">
              <a:solidFill>
                <a:srgbClr val="92D050"/>
              </a:solidFill>
              <a:ea typeface="方正大黑简体" charset="-122"/>
            </a:endParaRPr>
          </a:p>
          <a:p>
            <a:pPr marL="0" lvl="0" indent="0" algn="just" eaLnBrk="1" hangingPunct="1">
              <a:buNone/>
            </a:pPr>
            <a:r>
              <a:rPr lang="zh-CN" altLang="en-US" sz="1200" dirty="0">
                <a:solidFill>
                  <a:schemeClr val="bg1"/>
                </a:solidFill>
                <a:ea typeface="方正大黑简体" charset="-122"/>
              </a:rPr>
              <a:t>身份证号码：</a:t>
            </a:r>
            <a:endParaRPr lang="en-US" altLang="zh-CN" sz="1200" dirty="0">
              <a:solidFill>
                <a:schemeClr val="bg1"/>
              </a:solidFill>
              <a:ea typeface="方正大黑简体" charset="-122"/>
            </a:endParaRPr>
          </a:p>
          <a:p>
            <a:pPr lvl="0" algn="just" eaLnBrk="1" hangingPunct="1">
              <a:buNone/>
            </a:pPr>
            <a:r>
              <a:rPr lang="en-US" altLang="zh-CN" sz="1200" dirty="0" smtClean="0">
                <a:solidFill>
                  <a:schemeClr val="bg1"/>
                </a:solidFill>
              </a:rPr>
              <a:t>6127221958</a:t>
            </a:r>
            <a:r>
              <a:rPr lang="en-US" sz="1200" dirty="0">
                <a:solidFill>
                  <a:schemeClr val="bg1"/>
                </a:solidFill>
                <a:sym typeface="+mn-ea"/>
              </a:rPr>
              <a:t>****</a:t>
            </a:r>
            <a:r>
              <a:rPr lang="en-US" altLang="zh-CN" sz="1200" dirty="0" smtClean="0">
                <a:solidFill>
                  <a:schemeClr val="bg1"/>
                </a:solidFill>
              </a:rPr>
              <a:t>211X</a:t>
            </a:r>
          </a:p>
          <a:p>
            <a:pPr lvl="0" algn="just" eaLnBrk="1" hangingPunct="1">
              <a:buNone/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户</a:t>
            </a:r>
            <a:r>
              <a:rPr lang="zh-CN" altLang="en-US" sz="1200" dirty="0">
                <a:solidFill>
                  <a:schemeClr val="bg1"/>
                </a:solidFill>
                <a:ea typeface="方正大黑简体" charset="-122"/>
              </a:rPr>
              <a:t>籍所在地：陕西省榆林市神木县</a:t>
            </a:r>
            <a:endParaRPr lang="en-US" altLang="zh-CN" sz="1200" dirty="0">
              <a:solidFill>
                <a:schemeClr val="bg1"/>
              </a:solidFill>
              <a:ea typeface="方正大黑简体" charset="-122"/>
            </a:endParaRPr>
          </a:p>
          <a:p>
            <a:pPr lvl="0" algn="just" eaLnBrk="1" hangingPunct="1">
              <a:buNone/>
            </a:pPr>
            <a:r>
              <a:rPr lang="zh-CN" altLang="en-US" sz="1200" dirty="0">
                <a:solidFill>
                  <a:schemeClr val="bg1"/>
                </a:solidFill>
                <a:ea typeface="方正大黑简体" charset="-122"/>
              </a:rPr>
              <a:t>执行标的：</a:t>
            </a:r>
            <a:r>
              <a:rPr lang="zh-CN" altLang="en-US" sz="1200" dirty="0">
                <a:solidFill>
                  <a:schemeClr val="bg1"/>
                </a:solidFill>
              </a:rPr>
              <a:t> </a:t>
            </a:r>
            <a:r>
              <a:rPr lang="en-US" altLang="zh-CN" sz="1200" dirty="0" smtClean="0">
                <a:solidFill>
                  <a:schemeClr val="bg1"/>
                </a:solidFill>
              </a:rPr>
              <a:t>236.8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万</a:t>
            </a:r>
            <a:r>
              <a:rPr lang="zh-CN" altLang="en-US" sz="1200" dirty="0">
                <a:solidFill>
                  <a:schemeClr val="bg1"/>
                </a:solidFill>
                <a:ea typeface="方正大黑简体" charset="-122"/>
              </a:rPr>
              <a:t>元</a:t>
            </a:r>
          </a:p>
          <a:p>
            <a:pPr lvl="0" algn="just" eaLnBrk="1" hangingPunct="1">
              <a:buNone/>
            </a:pPr>
            <a:r>
              <a:rPr lang="zh-CN" altLang="en-US" sz="1200" dirty="0">
                <a:solidFill>
                  <a:schemeClr val="bg1"/>
                </a:solidFill>
                <a:ea typeface="方正大黑简体" charset="-122"/>
              </a:rPr>
              <a:t>执行案号</a:t>
            </a:r>
            <a:r>
              <a:rPr lang="en-US" altLang="zh-CN" sz="1200" dirty="0">
                <a:solidFill>
                  <a:schemeClr val="bg1"/>
                </a:solidFill>
                <a:ea typeface="方正大黑简体" charset="-122"/>
              </a:rPr>
              <a:t>:</a:t>
            </a:r>
            <a:r>
              <a:rPr lang="zh-CN" altLang="en-US" sz="1200" dirty="0">
                <a:solidFill>
                  <a:schemeClr val="bg1"/>
                </a:solidFill>
              </a:rPr>
              <a:t> </a:t>
            </a:r>
            <a:r>
              <a:rPr lang="zh-CN" altLang="en-US" sz="1200" dirty="0" smtClean="0">
                <a:solidFill>
                  <a:schemeClr val="bg1"/>
                </a:solidFill>
              </a:rPr>
              <a:t>（</a:t>
            </a:r>
            <a:r>
              <a:rPr lang="en-US" altLang="zh-CN" sz="1200" dirty="0" smtClean="0">
                <a:solidFill>
                  <a:schemeClr val="bg1"/>
                </a:solidFill>
              </a:rPr>
              <a:t>2016</a:t>
            </a:r>
            <a:r>
              <a:rPr lang="zh-CN" altLang="en-US" sz="1200" dirty="0" smtClean="0">
                <a:solidFill>
                  <a:schemeClr val="bg1"/>
                </a:solidFill>
              </a:rPr>
              <a:t>）陕</a:t>
            </a:r>
            <a:r>
              <a:rPr lang="en-US" altLang="zh-CN" sz="1200" dirty="0" smtClean="0">
                <a:solidFill>
                  <a:schemeClr val="bg1"/>
                </a:solidFill>
              </a:rPr>
              <a:t>0821</a:t>
            </a:r>
            <a:r>
              <a:rPr lang="zh-CN" altLang="en-US" sz="1200" dirty="0" smtClean="0">
                <a:solidFill>
                  <a:schemeClr val="bg1"/>
                </a:solidFill>
              </a:rPr>
              <a:t>执恢</a:t>
            </a:r>
            <a:r>
              <a:rPr lang="en-US" altLang="zh-CN" sz="1200" dirty="0" smtClean="0">
                <a:solidFill>
                  <a:schemeClr val="bg1"/>
                </a:solidFill>
              </a:rPr>
              <a:t>508</a:t>
            </a:r>
            <a:r>
              <a:rPr lang="zh-CN" altLang="en-US" sz="1200" dirty="0" smtClean="0">
                <a:solidFill>
                  <a:schemeClr val="bg1"/>
                </a:solidFill>
              </a:rPr>
              <a:t>号</a:t>
            </a:r>
            <a:endParaRPr lang="zh-CN" altLang="en-US" sz="1200" dirty="0">
              <a:solidFill>
                <a:schemeClr val="bg1"/>
              </a:solidFill>
              <a:ea typeface="方正大黑简体" charset="-122"/>
            </a:endParaRPr>
          </a:p>
        </p:txBody>
      </p:sp>
      <p:sp>
        <p:nvSpPr>
          <p:cNvPr id="63491" name="Rectangle 4"/>
          <p:cNvSpPr/>
          <p:nvPr/>
        </p:nvSpPr>
        <p:spPr>
          <a:xfrm>
            <a:off x="1430338" y="1439863"/>
            <a:ext cx="2366962" cy="28321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lstStyle/>
          <a:p>
            <a:pPr lvl="0" indent="0"/>
            <a:endParaRPr lang="zh-CN" altLang="en-US" sz="1200" dirty="0">
              <a:latin typeface="Arial" panose="020B0604020202020204" pitchFamily="34" charset="0"/>
              <a:ea typeface="方正大黑简体" charset="-122"/>
            </a:endParaRPr>
          </a:p>
        </p:txBody>
      </p:sp>
      <p:pic>
        <p:nvPicPr>
          <p:cNvPr id="63492" name="Picture 5" descr="fh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1638" y="339725"/>
            <a:ext cx="914400" cy="914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3493" name="Rectangle 16"/>
          <p:cNvSpPr>
            <a:spLocks noGrp="1"/>
          </p:cNvSpPr>
          <p:nvPr/>
        </p:nvSpPr>
        <p:spPr>
          <a:xfrm>
            <a:off x="512763" y="6503988"/>
            <a:ext cx="8012112" cy="354012"/>
          </a:xfrm>
          <a:prstGeom prst="rect">
            <a:avLst/>
          </a:prstGeom>
          <a:noFill/>
          <a:ln w="9525">
            <a:noFill/>
          </a:ln>
        </p:spPr>
        <p:txBody>
          <a:bodyPr lIns="90170" tIns="46990" rIns="90170" bIns="46990" anchor="t"/>
          <a:lstStyle/>
          <a:p>
            <a:pPr lvl="0" indent="0" algn="ctr">
              <a:lnSpc>
                <a:spcPct val="80000"/>
              </a:lnSpc>
              <a:spcBef>
                <a:spcPct val="80000"/>
              </a:spcBef>
            </a:pPr>
            <a:r>
              <a:rPr lang="zh-CN" altLang="en-US" sz="2000" dirty="0">
                <a:solidFill>
                  <a:srgbClr val="FFFF00"/>
                </a:solidFill>
                <a:latin typeface="Arial" panose="020B0604020202020204" pitchFamily="34" charset="0"/>
                <a:ea typeface="方正美黑简体" charset="-122"/>
              </a:rPr>
              <a:t>榆林市中级人民法院举报电话：0912-3260553       </a:t>
            </a:r>
          </a:p>
        </p:txBody>
      </p:sp>
      <p:sp>
        <p:nvSpPr>
          <p:cNvPr id="63494" name="Rectangle 4"/>
          <p:cNvSpPr/>
          <p:nvPr/>
        </p:nvSpPr>
        <p:spPr>
          <a:xfrm>
            <a:off x="5216525" y="1430338"/>
            <a:ext cx="2274888" cy="2841625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lstStyle/>
          <a:p>
            <a:pPr lvl="0" indent="0"/>
            <a:endParaRPr lang="zh-CN" altLang="en-US" sz="1200" dirty="0">
              <a:latin typeface="Arial" panose="020B0604020202020204" pitchFamily="34" charset="0"/>
              <a:ea typeface="方正大黑简体" charset="-122"/>
            </a:endParaRPr>
          </a:p>
        </p:txBody>
      </p:sp>
      <p:sp>
        <p:nvSpPr>
          <p:cNvPr id="63495" name="Rectangle 3"/>
          <p:cNvSpPr txBox="1"/>
          <p:nvPr/>
        </p:nvSpPr>
        <p:spPr>
          <a:xfrm>
            <a:off x="5121275" y="4271963"/>
            <a:ext cx="2903538" cy="1928812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 algn="just">
              <a:lnSpc>
                <a:spcPts val="2000"/>
              </a:lnSpc>
              <a:spcBef>
                <a:spcPct val="80000"/>
              </a:spcBef>
            </a:pP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执行法院</a:t>
            </a:r>
            <a:r>
              <a:rPr lang="zh-CN" altLang="en-US" sz="1200" dirty="0" smtClean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：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神木县人民法院</a:t>
            </a:r>
            <a:endParaRPr lang="zh-CN" altLang="en-US" sz="1200" dirty="0">
              <a:solidFill>
                <a:schemeClr val="bg1"/>
              </a:solidFill>
              <a:latin typeface="Arial" panose="020B0604020202020204" pitchFamily="34" charset="0"/>
              <a:ea typeface="方正大黑简体" charset="-122"/>
            </a:endParaRPr>
          </a:p>
          <a:p>
            <a:pPr lvl="0" algn="just">
              <a:lnSpc>
                <a:spcPts val="2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被执行人姓名</a:t>
            </a:r>
            <a:r>
              <a:rPr lang="en-US" altLang="zh-CN" sz="1200" dirty="0" smtClean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:</a:t>
            </a:r>
            <a:r>
              <a:rPr lang="zh-CN" altLang="en-US" b="1" dirty="0" smtClean="0">
                <a:solidFill>
                  <a:srgbClr val="92D050"/>
                </a:solidFill>
              </a:rPr>
              <a:t>高卫林</a:t>
            </a:r>
            <a:endParaRPr lang="zh-CN" altLang="en-US" b="1" dirty="0">
              <a:solidFill>
                <a:srgbClr val="92D05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lvl="0" indent="0" algn="just">
              <a:lnSpc>
                <a:spcPts val="2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身份证号码：</a:t>
            </a:r>
            <a:endParaRPr lang="en-US" altLang="zh-CN" sz="1200" dirty="0">
              <a:solidFill>
                <a:schemeClr val="bg1"/>
              </a:solidFill>
              <a:latin typeface="Arial" panose="020B0604020202020204" pitchFamily="34" charset="0"/>
              <a:ea typeface="方正大黑简体" charset="-122"/>
            </a:endParaRPr>
          </a:p>
          <a:p>
            <a:pPr lvl="0" algn="just">
              <a:lnSpc>
                <a:spcPts val="2000"/>
              </a:lnSpc>
            </a:pPr>
            <a:r>
              <a:rPr lang="en-US" altLang="zh-CN" sz="1200" dirty="0" smtClean="0">
                <a:solidFill>
                  <a:schemeClr val="bg1"/>
                </a:solidFill>
              </a:rPr>
              <a:t>6127221964</a:t>
            </a:r>
            <a:r>
              <a:rPr lang="en-US" sz="1200" dirty="0">
                <a:solidFill>
                  <a:schemeClr val="bg1"/>
                </a:solidFill>
                <a:sym typeface="+mn-ea"/>
              </a:rPr>
              <a:t>****</a:t>
            </a:r>
            <a:r>
              <a:rPr lang="en-US" altLang="zh-CN" sz="1200" dirty="0" smtClean="0">
                <a:solidFill>
                  <a:schemeClr val="bg1"/>
                </a:solidFill>
              </a:rPr>
              <a:t>1879</a:t>
            </a:r>
          </a:p>
          <a:p>
            <a:pPr lvl="0" algn="just">
              <a:lnSpc>
                <a:spcPts val="2000"/>
              </a:lnSpc>
            </a:pPr>
            <a:r>
              <a:rPr lang="zh-CN" altLang="en-US" sz="1200" dirty="0" smtClean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户</a:t>
            </a: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籍所在地：陕西省榆林市神木县</a:t>
            </a:r>
            <a:endParaRPr lang="en-US" altLang="zh-CN" sz="1200" dirty="0">
              <a:solidFill>
                <a:schemeClr val="bg1"/>
              </a:solidFill>
              <a:latin typeface="Arial" panose="020B0604020202020204" pitchFamily="34" charset="0"/>
              <a:ea typeface="方正大黑简体" charset="-122"/>
            </a:endParaRPr>
          </a:p>
          <a:p>
            <a:pPr lvl="0" algn="just">
              <a:lnSpc>
                <a:spcPts val="2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执行标的：</a:t>
            </a: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r>
              <a:rPr lang="en-US" altLang="zh-CN" sz="1200" dirty="0" smtClean="0">
                <a:solidFill>
                  <a:schemeClr val="bg1"/>
                </a:solidFill>
              </a:rPr>
              <a:t>236.8</a:t>
            </a:r>
            <a:r>
              <a:rPr lang="zh-CN" altLang="en-US" sz="1200" dirty="0" smtClean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万</a:t>
            </a: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元</a:t>
            </a:r>
          </a:p>
          <a:p>
            <a:pPr lvl="0" algn="just">
              <a:lnSpc>
                <a:spcPts val="2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执行案号</a:t>
            </a:r>
            <a:r>
              <a:rPr lang="en-US" altLang="zh-CN" sz="1200" dirty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:</a:t>
            </a: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r>
              <a:rPr lang="zh-CN" altLang="en-US" sz="1200" dirty="0" smtClean="0">
                <a:solidFill>
                  <a:schemeClr val="bg1"/>
                </a:solidFill>
              </a:rPr>
              <a:t>（</a:t>
            </a:r>
            <a:r>
              <a:rPr lang="en-US" altLang="zh-CN" sz="1200" dirty="0" smtClean="0">
                <a:solidFill>
                  <a:schemeClr val="bg1"/>
                </a:solidFill>
              </a:rPr>
              <a:t>2016</a:t>
            </a:r>
            <a:r>
              <a:rPr lang="zh-CN" altLang="en-US" sz="1200" dirty="0" smtClean="0">
                <a:solidFill>
                  <a:schemeClr val="bg1"/>
                </a:solidFill>
              </a:rPr>
              <a:t>）陕</a:t>
            </a:r>
            <a:r>
              <a:rPr lang="en-US" altLang="zh-CN" sz="1200" dirty="0" smtClean="0">
                <a:solidFill>
                  <a:schemeClr val="bg1"/>
                </a:solidFill>
              </a:rPr>
              <a:t>0821</a:t>
            </a:r>
            <a:r>
              <a:rPr lang="zh-CN" altLang="en-US" sz="1200" dirty="0" smtClean="0">
                <a:solidFill>
                  <a:schemeClr val="bg1"/>
                </a:solidFill>
              </a:rPr>
              <a:t>执恢</a:t>
            </a:r>
            <a:r>
              <a:rPr lang="en-US" altLang="zh-CN" sz="1200" dirty="0" smtClean="0">
                <a:solidFill>
                  <a:schemeClr val="bg1"/>
                </a:solidFill>
              </a:rPr>
              <a:t>508</a:t>
            </a:r>
            <a:r>
              <a:rPr lang="zh-CN" altLang="en-US" sz="1200" dirty="0" smtClean="0">
                <a:solidFill>
                  <a:schemeClr val="bg1"/>
                </a:solidFill>
              </a:rPr>
              <a:t>号</a:t>
            </a:r>
            <a:endParaRPr lang="zh-CN" altLang="en-US" sz="1200" dirty="0">
              <a:solidFill>
                <a:schemeClr val="bg1"/>
              </a:solidFill>
              <a:latin typeface="Arial" panose="020B0604020202020204" pitchFamily="34" charset="0"/>
              <a:ea typeface="方正大黑简体" charset="-122"/>
            </a:endParaRPr>
          </a:p>
        </p:txBody>
      </p:sp>
      <p:pic>
        <p:nvPicPr>
          <p:cNvPr id="9" name="图片 8" descr="冯长胜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30338" y="1430338"/>
            <a:ext cx="2366962" cy="2841625"/>
          </a:xfrm>
          <a:prstGeom prst="rect">
            <a:avLst/>
          </a:prstGeom>
        </p:spPr>
      </p:pic>
      <p:pic>
        <p:nvPicPr>
          <p:cNvPr id="10" name="图片 9" descr="高卫林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16525" y="1430337"/>
            <a:ext cx="2274888" cy="2841626"/>
          </a:xfrm>
          <a:prstGeom prst="rect">
            <a:avLst/>
          </a:prstGeo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2"/>
          <p:cNvSpPr>
            <a:spLocks noGrp="1"/>
          </p:cNvSpPr>
          <p:nvPr>
            <p:ph type="ctrTitle"/>
          </p:nvPr>
        </p:nvSpPr>
        <p:spPr>
          <a:xfrm>
            <a:off x="1598613" y="144463"/>
            <a:ext cx="7545387" cy="1349375"/>
          </a:xfrm>
        </p:spPr>
        <p:txBody>
          <a:bodyPr wrap="square" lIns="91440" tIns="45720" rIns="91440" bIns="45720" anchor="ctr"/>
          <a:lstStyle>
            <a:lvl1pPr lvl="0">
              <a:defRPr/>
            </a:lvl1pPr>
          </a:lstStyle>
          <a:p>
            <a:pPr lvl="0" eaLnBrk="1" hangingPunct="1"/>
            <a:r>
              <a:rPr lang="zh-CN" altLang="en-US" sz="2800" dirty="0">
                <a:solidFill>
                  <a:schemeClr val="bg1"/>
                </a:solidFill>
                <a:ea typeface="方正大黑简体" charset="-122"/>
              </a:rPr>
              <a:t>榆林市中级人民法院</a:t>
            </a:r>
            <a:r>
              <a:rPr lang="zh-CN" altLang="en-US" sz="2800" dirty="0" smtClean="0">
                <a:solidFill>
                  <a:schemeClr val="bg1"/>
                </a:solidFill>
                <a:ea typeface="方正大黑简体" charset="-122"/>
              </a:rPr>
              <a:t>第九批</a:t>
            </a:r>
            <a:r>
              <a:rPr lang="zh-CN" altLang="en-US" sz="2800" dirty="0">
                <a:solidFill>
                  <a:schemeClr val="bg1"/>
                </a:solidFill>
                <a:ea typeface="方正大黑简体" charset="-122"/>
              </a:rPr>
              <a:t>失信</a:t>
            </a:r>
            <a:r>
              <a:rPr lang="zh-CN" altLang="en-US" sz="2400" b="1" dirty="0">
                <a:solidFill>
                  <a:srgbClr val="FFFF00"/>
                </a:solidFill>
                <a:ea typeface="方正大黑简体" charset="-122"/>
              </a:rPr>
              <a:t>被 执 行 人 </a:t>
            </a:r>
            <a:r>
              <a:rPr lang="zh-CN" altLang="en-US" sz="2800" dirty="0">
                <a:solidFill>
                  <a:schemeClr val="bg1"/>
                </a:solidFill>
                <a:ea typeface="方正大黑简体" charset="-122"/>
              </a:rPr>
              <a:t>名单</a:t>
            </a:r>
            <a:r>
              <a:rPr lang="zh-CN" altLang="en-US" sz="3200" dirty="0">
                <a:solidFill>
                  <a:schemeClr val="bg1"/>
                </a:solidFill>
                <a:ea typeface="方正大黑简体" charset="-122"/>
              </a:rPr>
              <a:t/>
            </a:r>
            <a:br>
              <a:rPr lang="zh-CN" altLang="en-US" sz="3200" dirty="0">
                <a:solidFill>
                  <a:schemeClr val="bg1"/>
                </a:solidFill>
                <a:ea typeface="方正大黑简体" charset="-122"/>
              </a:rPr>
            </a:br>
            <a:r>
              <a:rPr lang="zh-CN" altLang="en-US" sz="2200" b="1" dirty="0">
                <a:solidFill>
                  <a:schemeClr val="folHlink"/>
                </a:solidFill>
                <a:ea typeface="仿宋" panose="02010609060101010101" pitchFamily="1" charset="-122"/>
              </a:rPr>
              <a:t>严厉打击老赖</a:t>
            </a:r>
            <a:r>
              <a:rPr lang="zh-CN" altLang="en-US" sz="2200" b="1" dirty="0">
                <a:solidFill>
                  <a:schemeClr val="folHlink"/>
                </a:solidFill>
                <a:latin typeface="仿宋" panose="02010609060101010101" pitchFamily="1" charset="-122"/>
                <a:ea typeface="仿宋" panose="02010609060101010101" pitchFamily="1" charset="-122"/>
              </a:rPr>
              <a:t>   </a:t>
            </a:r>
            <a:r>
              <a:rPr lang="en-US" altLang="zh-CN" sz="2200" b="1" dirty="0">
                <a:solidFill>
                  <a:schemeClr val="folHlink"/>
                </a:solidFill>
                <a:latin typeface="仿宋" panose="02010609060101010101" pitchFamily="1" charset="-122"/>
                <a:ea typeface="仿宋" panose="02010609060101010101" pitchFamily="1" charset="-122"/>
              </a:rPr>
              <a:t>           </a:t>
            </a:r>
            <a:r>
              <a:rPr lang="zh-CN" altLang="en-US" sz="2200" b="1" dirty="0">
                <a:solidFill>
                  <a:schemeClr val="folHlink"/>
                </a:solidFill>
                <a:latin typeface="仿宋" panose="02010609060101010101" pitchFamily="1" charset="-122"/>
                <a:ea typeface="仿宋" panose="02010609060101010101" pitchFamily="1" charset="-122"/>
              </a:rPr>
              <a:t>  重塑诚信榆林</a:t>
            </a:r>
          </a:p>
        </p:txBody>
      </p:sp>
      <p:sp>
        <p:nvSpPr>
          <p:cNvPr id="64514" name="Rectangle 3"/>
          <p:cNvSpPr>
            <a:spLocks noGrp="1"/>
          </p:cNvSpPr>
          <p:nvPr>
            <p:ph type="subTitle"/>
          </p:nvPr>
        </p:nvSpPr>
        <p:spPr>
          <a:xfrm>
            <a:off x="1316038" y="4271963"/>
            <a:ext cx="2903537" cy="1928812"/>
          </a:xfrm>
        </p:spPr>
        <p:txBody>
          <a:bodyPr wrap="square" lIns="91440" tIns="45720" rIns="91440" bIns="45720" anchor="t"/>
          <a:lstStyle>
            <a:lvl1pPr marL="0" lvl="0" indent="0" algn="ctr">
              <a:defRPr/>
            </a:lvl1pPr>
            <a:lvl2pPr marL="457200" lvl="1" indent="0" algn="ctr">
              <a:defRPr/>
            </a:lvl2pPr>
            <a:lvl3pPr marL="914400" lvl="2" indent="0" algn="ctr">
              <a:defRPr/>
            </a:lvl3pPr>
            <a:lvl4pPr marL="1371600" lvl="3" indent="0" algn="ctr">
              <a:defRPr/>
            </a:lvl4pPr>
            <a:lvl5pPr marL="1828800" lvl="4" indent="0" algn="ctr">
              <a:defRPr/>
            </a:lvl5pPr>
          </a:lstStyle>
          <a:p>
            <a:pPr lvl="0" algn="just" eaLnBrk="1" hangingPunct="1">
              <a:spcBef>
                <a:spcPct val="80000"/>
              </a:spcBef>
              <a:buNone/>
            </a:pPr>
            <a:r>
              <a:rPr lang="zh-CN" altLang="en-US" sz="1200" dirty="0">
                <a:solidFill>
                  <a:schemeClr val="bg1"/>
                </a:solidFill>
                <a:ea typeface="方正大黑简体" charset="-122"/>
              </a:rPr>
              <a:t>执行法院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：神木县人民法院</a:t>
            </a:r>
            <a:endParaRPr lang="zh-CN" altLang="en-US" sz="1200" dirty="0">
              <a:solidFill>
                <a:schemeClr val="bg1"/>
              </a:solidFill>
              <a:ea typeface="方正大黑简体" charset="-122"/>
            </a:endParaRPr>
          </a:p>
          <a:p>
            <a:pPr lvl="0" algn="just" eaLnBrk="1" hangingPunct="1">
              <a:buNone/>
            </a:pPr>
            <a:r>
              <a:rPr lang="zh-CN" altLang="en-US" sz="1200" dirty="0">
                <a:solidFill>
                  <a:schemeClr val="bg1"/>
                </a:solidFill>
                <a:ea typeface="方正大黑简体" charset="-122"/>
              </a:rPr>
              <a:t>被执行人姓名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：</a:t>
            </a:r>
            <a:r>
              <a:rPr lang="zh-CN" altLang="en-US" sz="1800" b="1" dirty="0" smtClean="0">
                <a:solidFill>
                  <a:srgbClr val="92D050"/>
                </a:solidFill>
              </a:rPr>
              <a:t>高治忠</a:t>
            </a:r>
            <a:endParaRPr lang="zh-CN" altLang="en-US" sz="1200" b="1" dirty="0">
              <a:solidFill>
                <a:srgbClr val="92D050"/>
              </a:solidFill>
              <a:ea typeface="方正大黑简体" charset="-122"/>
            </a:endParaRPr>
          </a:p>
          <a:p>
            <a:pPr marL="0" lvl="0" indent="0" algn="just" eaLnBrk="1" hangingPunct="1">
              <a:buNone/>
            </a:pPr>
            <a:r>
              <a:rPr lang="zh-CN" altLang="en-US" sz="1200" dirty="0">
                <a:solidFill>
                  <a:schemeClr val="bg1"/>
                </a:solidFill>
                <a:ea typeface="方正大黑简体" charset="-122"/>
              </a:rPr>
              <a:t>身份证号码：</a:t>
            </a:r>
            <a:endParaRPr lang="en-US" altLang="zh-CN" sz="1200" dirty="0">
              <a:solidFill>
                <a:schemeClr val="bg1"/>
              </a:solidFill>
              <a:ea typeface="方正大黑简体" charset="-122"/>
            </a:endParaRPr>
          </a:p>
          <a:p>
            <a:pPr lvl="0" algn="just" eaLnBrk="1" hangingPunct="1">
              <a:buNone/>
            </a:pPr>
            <a:r>
              <a:rPr lang="en-US" altLang="zh-CN" sz="1200" dirty="0" smtClean="0">
                <a:solidFill>
                  <a:schemeClr val="bg1"/>
                </a:solidFill>
              </a:rPr>
              <a:t>6127221970</a:t>
            </a:r>
            <a:r>
              <a:rPr lang="en-US" sz="1200" dirty="0">
                <a:solidFill>
                  <a:schemeClr val="bg1"/>
                </a:solidFill>
                <a:sym typeface="+mn-ea"/>
              </a:rPr>
              <a:t>****</a:t>
            </a:r>
            <a:r>
              <a:rPr lang="en-US" altLang="zh-CN" sz="1200" dirty="0" smtClean="0">
                <a:solidFill>
                  <a:schemeClr val="bg1"/>
                </a:solidFill>
              </a:rPr>
              <a:t>2773</a:t>
            </a:r>
          </a:p>
          <a:p>
            <a:pPr lvl="0" algn="just" eaLnBrk="1" hangingPunct="1">
              <a:buNone/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户</a:t>
            </a:r>
            <a:r>
              <a:rPr lang="zh-CN" altLang="en-US" sz="1200" dirty="0">
                <a:solidFill>
                  <a:schemeClr val="bg1"/>
                </a:solidFill>
                <a:ea typeface="方正大黑简体" charset="-122"/>
              </a:rPr>
              <a:t>籍所在地：陕西省榆林市神木县</a:t>
            </a:r>
            <a:endParaRPr lang="en-US" altLang="zh-CN" sz="1200" dirty="0">
              <a:solidFill>
                <a:schemeClr val="bg1"/>
              </a:solidFill>
              <a:ea typeface="方正大黑简体" charset="-122"/>
            </a:endParaRPr>
          </a:p>
          <a:p>
            <a:pPr lvl="0" algn="just" eaLnBrk="1" hangingPunct="1">
              <a:buNone/>
            </a:pPr>
            <a:r>
              <a:rPr lang="zh-CN" altLang="en-US" sz="1200" dirty="0">
                <a:solidFill>
                  <a:schemeClr val="bg1"/>
                </a:solidFill>
                <a:ea typeface="方正大黑简体" charset="-122"/>
              </a:rPr>
              <a:t>执行标的：</a:t>
            </a:r>
            <a:r>
              <a:rPr lang="zh-CN" altLang="en-US" sz="1200" dirty="0">
                <a:solidFill>
                  <a:schemeClr val="bg1"/>
                </a:solidFill>
              </a:rPr>
              <a:t> </a:t>
            </a:r>
            <a:r>
              <a:rPr lang="en-US" altLang="zh-CN" sz="1200" dirty="0" smtClean="0">
                <a:solidFill>
                  <a:schemeClr val="bg1"/>
                </a:solidFill>
              </a:rPr>
              <a:t>236.8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万</a:t>
            </a:r>
            <a:r>
              <a:rPr lang="zh-CN" altLang="en-US" sz="1200" dirty="0">
                <a:solidFill>
                  <a:schemeClr val="bg1"/>
                </a:solidFill>
                <a:ea typeface="方正大黑简体" charset="-122"/>
              </a:rPr>
              <a:t>元</a:t>
            </a:r>
          </a:p>
          <a:p>
            <a:pPr lvl="0" algn="just" eaLnBrk="1" hangingPunct="1">
              <a:buNone/>
            </a:pPr>
            <a:r>
              <a:rPr lang="zh-CN" altLang="en-US" sz="1200" dirty="0">
                <a:solidFill>
                  <a:schemeClr val="bg1"/>
                </a:solidFill>
                <a:ea typeface="方正大黑简体" charset="-122"/>
              </a:rPr>
              <a:t>执行案号</a:t>
            </a:r>
            <a:r>
              <a:rPr lang="en-US" altLang="zh-CN" sz="1200" dirty="0">
                <a:solidFill>
                  <a:schemeClr val="bg1"/>
                </a:solidFill>
                <a:ea typeface="方正大黑简体" charset="-122"/>
              </a:rPr>
              <a:t>:</a:t>
            </a:r>
            <a:r>
              <a:rPr lang="zh-CN" altLang="en-US" sz="1200" dirty="0">
                <a:solidFill>
                  <a:schemeClr val="bg1"/>
                </a:solidFill>
              </a:rPr>
              <a:t> </a:t>
            </a:r>
            <a:r>
              <a:rPr lang="zh-CN" altLang="en-US" sz="1200" dirty="0" smtClean="0">
                <a:solidFill>
                  <a:schemeClr val="bg1"/>
                </a:solidFill>
              </a:rPr>
              <a:t>（</a:t>
            </a:r>
            <a:r>
              <a:rPr lang="en-US" altLang="zh-CN" sz="1200" dirty="0" smtClean="0">
                <a:solidFill>
                  <a:schemeClr val="bg1"/>
                </a:solidFill>
              </a:rPr>
              <a:t>2016</a:t>
            </a:r>
            <a:r>
              <a:rPr lang="zh-CN" altLang="en-US" sz="1200" dirty="0" smtClean="0">
                <a:solidFill>
                  <a:schemeClr val="bg1"/>
                </a:solidFill>
              </a:rPr>
              <a:t>）陕</a:t>
            </a:r>
            <a:r>
              <a:rPr lang="en-US" altLang="zh-CN" sz="1200" dirty="0" smtClean="0">
                <a:solidFill>
                  <a:schemeClr val="bg1"/>
                </a:solidFill>
              </a:rPr>
              <a:t>0821</a:t>
            </a:r>
            <a:r>
              <a:rPr lang="zh-CN" altLang="en-US" sz="1200" dirty="0" smtClean="0">
                <a:solidFill>
                  <a:schemeClr val="bg1"/>
                </a:solidFill>
              </a:rPr>
              <a:t>执恢</a:t>
            </a:r>
            <a:r>
              <a:rPr lang="en-US" altLang="zh-CN" sz="1200" dirty="0" smtClean="0">
                <a:solidFill>
                  <a:schemeClr val="bg1"/>
                </a:solidFill>
              </a:rPr>
              <a:t>508</a:t>
            </a:r>
            <a:r>
              <a:rPr lang="zh-CN" altLang="en-US" sz="1200" dirty="0" smtClean="0">
                <a:solidFill>
                  <a:schemeClr val="bg1"/>
                </a:solidFill>
              </a:rPr>
              <a:t>号</a:t>
            </a:r>
            <a:endParaRPr lang="zh-CN" altLang="en-US" sz="1200" dirty="0">
              <a:solidFill>
                <a:schemeClr val="bg1"/>
              </a:solidFill>
              <a:ea typeface="方正大黑简体" charset="-122"/>
            </a:endParaRPr>
          </a:p>
        </p:txBody>
      </p:sp>
      <p:sp>
        <p:nvSpPr>
          <p:cNvPr id="64515" name="Rectangle 4"/>
          <p:cNvSpPr/>
          <p:nvPr/>
        </p:nvSpPr>
        <p:spPr>
          <a:xfrm>
            <a:off x="1430338" y="1439863"/>
            <a:ext cx="2366962" cy="28321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lstStyle/>
          <a:p>
            <a:pPr lvl="0" indent="0"/>
            <a:endParaRPr lang="zh-CN" altLang="en-US" sz="1200" dirty="0">
              <a:latin typeface="Arial" panose="020B0604020202020204" pitchFamily="34" charset="0"/>
              <a:ea typeface="方正大黑简体" charset="-122"/>
            </a:endParaRPr>
          </a:p>
        </p:txBody>
      </p:sp>
      <p:pic>
        <p:nvPicPr>
          <p:cNvPr id="64516" name="Picture 5" descr="fh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1638" y="339725"/>
            <a:ext cx="914400" cy="914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4517" name="Rectangle 16"/>
          <p:cNvSpPr>
            <a:spLocks noGrp="1"/>
          </p:cNvSpPr>
          <p:nvPr/>
        </p:nvSpPr>
        <p:spPr>
          <a:xfrm>
            <a:off x="512763" y="6503988"/>
            <a:ext cx="8012112" cy="354012"/>
          </a:xfrm>
          <a:prstGeom prst="rect">
            <a:avLst/>
          </a:prstGeom>
          <a:noFill/>
          <a:ln w="9525">
            <a:noFill/>
          </a:ln>
        </p:spPr>
        <p:txBody>
          <a:bodyPr lIns="90170" tIns="46990" rIns="90170" bIns="46990" anchor="t"/>
          <a:lstStyle/>
          <a:p>
            <a:pPr lvl="0" indent="0" algn="ctr">
              <a:lnSpc>
                <a:spcPct val="80000"/>
              </a:lnSpc>
              <a:spcBef>
                <a:spcPct val="80000"/>
              </a:spcBef>
            </a:pPr>
            <a:r>
              <a:rPr lang="zh-CN" altLang="en-US" sz="2000" dirty="0">
                <a:solidFill>
                  <a:srgbClr val="FFFF00"/>
                </a:solidFill>
                <a:latin typeface="Arial" panose="020B0604020202020204" pitchFamily="34" charset="0"/>
                <a:ea typeface="方正美黑简体" charset="-122"/>
              </a:rPr>
              <a:t>榆林市中级人民法院举报电话：0912-3260553       </a:t>
            </a:r>
          </a:p>
        </p:txBody>
      </p:sp>
      <p:sp>
        <p:nvSpPr>
          <p:cNvPr id="64518" name="Rectangle 4"/>
          <p:cNvSpPr/>
          <p:nvPr/>
        </p:nvSpPr>
        <p:spPr>
          <a:xfrm>
            <a:off x="5216525" y="1430338"/>
            <a:ext cx="2274888" cy="2841625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lstStyle/>
          <a:p>
            <a:pPr lvl="0" indent="0"/>
            <a:endParaRPr lang="zh-CN" altLang="en-US" sz="1200" dirty="0">
              <a:latin typeface="Arial" panose="020B0604020202020204" pitchFamily="34" charset="0"/>
              <a:ea typeface="方正大黑简体" charset="-122"/>
            </a:endParaRPr>
          </a:p>
        </p:txBody>
      </p:sp>
      <p:sp>
        <p:nvSpPr>
          <p:cNvPr id="64519" name="Rectangle 3"/>
          <p:cNvSpPr txBox="1"/>
          <p:nvPr/>
        </p:nvSpPr>
        <p:spPr>
          <a:xfrm>
            <a:off x="5121275" y="4271963"/>
            <a:ext cx="2903538" cy="1928812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 algn="just">
              <a:lnSpc>
                <a:spcPts val="2000"/>
              </a:lnSpc>
              <a:spcBef>
                <a:spcPct val="80000"/>
              </a:spcBef>
            </a:pP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执行法院</a:t>
            </a:r>
            <a:r>
              <a:rPr lang="zh-CN" altLang="en-US" sz="1200" dirty="0" smtClean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：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神木县人民法院</a:t>
            </a:r>
            <a:endParaRPr lang="zh-CN" altLang="en-US" sz="1200" dirty="0">
              <a:solidFill>
                <a:schemeClr val="bg1"/>
              </a:solidFill>
              <a:latin typeface="Arial" panose="020B0604020202020204" pitchFamily="34" charset="0"/>
              <a:ea typeface="方正大黑简体" charset="-122"/>
            </a:endParaRPr>
          </a:p>
          <a:p>
            <a:pPr lvl="0" algn="just">
              <a:lnSpc>
                <a:spcPts val="2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被执行人姓名</a:t>
            </a:r>
            <a:r>
              <a:rPr lang="en-US" altLang="zh-CN" sz="1200" dirty="0" smtClean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:</a:t>
            </a:r>
            <a:r>
              <a:rPr lang="zh-CN" altLang="en-US" b="1" dirty="0" smtClean="0">
                <a:solidFill>
                  <a:srgbClr val="92D050"/>
                </a:solidFill>
              </a:rPr>
              <a:t>孙军</a:t>
            </a:r>
            <a:endParaRPr lang="zh-CN" altLang="en-US" b="1" dirty="0">
              <a:solidFill>
                <a:srgbClr val="92D05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lvl="0" indent="0" algn="just">
              <a:lnSpc>
                <a:spcPts val="2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身份证号码：</a:t>
            </a:r>
            <a:endParaRPr lang="en-US" altLang="zh-CN" sz="1200" dirty="0">
              <a:solidFill>
                <a:schemeClr val="bg1"/>
              </a:solidFill>
              <a:latin typeface="Arial" panose="020B0604020202020204" pitchFamily="34" charset="0"/>
              <a:ea typeface="方正大黑简体" charset="-122"/>
            </a:endParaRPr>
          </a:p>
          <a:p>
            <a:pPr lvl="0" algn="just">
              <a:lnSpc>
                <a:spcPts val="2000"/>
              </a:lnSpc>
            </a:pPr>
            <a:r>
              <a:rPr lang="en-US" altLang="zh-CN" sz="1200" dirty="0" smtClean="0">
                <a:solidFill>
                  <a:schemeClr val="bg1"/>
                </a:solidFill>
              </a:rPr>
              <a:t>6127221971</a:t>
            </a:r>
            <a:r>
              <a:rPr lang="en-US" sz="1200" dirty="0">
                <a:solidFill>
                  <a:schemeClr val="bg1"/>
                </a:solidFill>
                <a:sym typeface="+mn-ea"/>
              </a:rPr>
              <a:t>****</a:t>
            </a:r>
            <a:r>
              <a:rPr lang="en-US" altLang="zh-CN" sz="1200" dirty="0" smtClean="0">
                <a:solidFill>
                  <a:schemeClr val="bg1"/>
                </a:solidFill>
              </a:rPr>
              <a:t>0295</a:t>
            </a:r>
          </a:p>
          <a:p>
            <a:pPr lvl="0" algn="just">
              <a:lnSpc>
                <a:spcPts val="2000"/>
              </a:lnSpc>
            </a:pPr>
            <a:r>
              <a:rPr lang="zh-CN" altLang="en-US" sz="1200" dirty="0" smtClean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户</a:t>
            </a: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籍所在地：陕西省榆林市神木县</a:t>
            </a:r>
            <a:endParaRPr lang="en-US" altLang="zh-CN" sz="1200" dirty="0">
              <a:solidFill>
                <a:schemeClr val="bg1"/>
              </a:solidFill>
              <a:latin typeface="Arial" panose="020B0604020202020204" pitchFamily="34" charset="0"/>
              <a:ea typeface="方正大黑简体" charset="-122"/>
            </a:endParaRPr>
          </a:p>
          <a:p>
            <a:pPr lvl="0" algn="just">
              <a:lnSpc>
                <a:spcPts val="2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执行标的：</a:t>
            </a: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r>
              <a:rPr lang="en-US" altLang="zh-CN" sz="1200" dirty="0" smtClean="0">
                <a:solidFill>
                  <a:schemeClr val="bg1"/>
                </a:solidFill>
              </a:rPr>
              <a:t>26</a:t>
            </a:r>
            <a:r>
              <a:rPr lang="zh-CN" altLang="en-US" sz="1200" dirty="0" smtClean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万</a:t>
            </a: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元</a:t>
            </a:r>
          </a:p>
          <a:p>
            <a:pPr lvl="0" algn="just">
              <a:lnSpc>
                <a:spcPts val="2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执行案号</a:t>
            </a:r>
            <a:r>
              <a:rPr lang="en-US" altLang="zh-CN" sz="1200" dirty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:</a:t>
            </a: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r>
              <a:rPr lang="zh-CN" altLang="en-US" sz="1200" dirty="0" smtClean="0">
                <a:solidFill>
                  <a:schemeClr val="bg1"/>
                </a:solidFill>
              </a:rPr>
              <a:t>（</a:t>
            </a:r>
            <a:r>
              <a:rPr lang="en-US" altLang="zh-CN" sz="1200" dirty="0" smtClean="0">
                <a:solidFill>
                  <a:schemeClr val="bg1"/>
                </a:solidFill>
              </a:rPr>
              <a:t>2016</a:t>
            </a:r>
            <a:r>
              <a:rPr lang="zh-CN" altLang="en-US" sz="1200" dirty="0" smtClean="0">
                <a:solidFill>
                  <a:schemeClr val="bg1"/>
                </a:solidFill>
              </a:rPr>
              <a:t>）陕</a:t>
            </a:r>
            <a:r>
              <a:rPr lang="en-US" altLang="zh-CN" sz="1200" dirty="0" smtClean="0">
                <a:solidFill>
                  <a:schemeClr val="bg1"/>
                </a:solidFill>
              </a:rPr>
              <a:t>0821</a:t>
            </a:r>
            <a:r>
              <a:rPr lang="zh-CN" altLang="en-US" sz="1200" dirty="0" smtClean="0">
                <a:solidFill>
                  <a:schemeClr val="bg1"/>
                </a:solidFill>
              </a:rPr>
              <a:t>执</a:t>
            </a:r>
            <a:r>
              <a:rPr lang="en-US" altLang="zh-CN" sz="1200" dirty="0" smtClean="0">
                <a:solidFill>
                  <a:schemeClr val="bg1"/>
                </a:solidFill>
              </a:rPr>
              <a:t>2514</a:t>
            </a:r>
            <a:r>
              <a:rPr lang="zh-CN" altLang="en-US" sz="1200" dirty="0" smtClean="0">
                <a:solidFill>
                  <a:schemeClr val="bg1"/>
                </a:solidFill>
              </a:rPr>
              <a:t>号</a:t>
            </a:r>
            <a:endParaRPr lang="zh-CN" altLang="en-US" sz="1200" dirty="0">
              <a:solidFill>
                <a:schemeClr val="bg1"/>
              </a:solidFill>
              <a:latin typeface="Arial" panose="020B0604020202020204" pitchFamily="34" charset="0"/>
              <a:ea typeface="方正大黑简体" charset="-122"/>
            </a:endParaRPr>
          </a:p>
        </p:txBody>
      </p:sp>
      <p:pic>
        <p:nvPicPr>
          <p:cNvPr id="9" name="图片 8" descr="高治忠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30338" y="1439863"/>
            <a:ext cx="2366962" cy="2832100"/>
          </a:xfrm>
          <a:prstGeom prst="rect">
            <a:avLst/>
          </a:prstGeom>
        </p:spPr>
      </p:pic>
      <p:pic>
        <p:nvPicPr>
          <p:cNvPr id="10" name="图片 9" descr="孙军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16525" y="1430337"/>
            <a:ext cx="2274888" cy="2841626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/>
          </p:cNvSpPr>
          <p:nvPr>
            <p:ph type="ctrTitle"/>
          </p:nvPr>
        </p:nvSpPr>
        <p:spPr>
          <a:xfrm>
            <a:off x="1598613" y="144463"/>
            <a:ext cx="7545387" cy="1349375"/>
          </a:xfrm>
        </p:spPr>
        <p:txBody>
          <a:bodyPr wrap="square" lIns="91440" tIns="45720" rIns="91440" bIns="45720" anchor="ctr"/>
          <a:lstStyle>
            <a:lvl1pPr lvl="0">
              <a:defRPr/>
            </a:lvl1pPr>
          </a:lstStyle>
          <a:p>
            <a:pPr lvl="0" eaLnBrk="1" hangingPunct="1"/>
            <a:r>
              <a:rPr lang="zh-CN" altLang="en-US" sz="2800" dirty="0">
                <a:solidFill>
                  <a:schemeClr val="bg1"/>
                </a:solidFill>
                <a:ea typeface="方正大黑简体" charset="-122"/>
              </a:rPr>
              <a:t>榆林市中级人民法院</a:t>
            </a:r>
            <a:r>
              <a:rPr lang="zh-CN" altLang="en-US" sz="2800" dirty="0" smtClean="0">
                <a:solidFill>
                  <a:schemeClr val="bg1"/>
                </a:solidFill>
                <a:ea typeface="方正大黑简体" charset="-122"/>
              </a:rPr>
              <a:t>第九批</a:t>
            </a:r>
            <a:r>
              <a:rPr lang="zh-CN" altLang="en-US" sz="2800" dirty="0">
                <a:solidFill>
                  <a:schemeClr val="bg1"/>
                </a:solidFill>
                <a:ea typeface="方正大黑简体" charset="-122"/>
              </a:rPr>
              <a:t>失信</a:t>
            </a:r>
            <a:r>
              <a:rPr lang="zh-CN" altLang="en-US" sz="2400" b="1" dirty="0">
                <a:solidFill>
                  <a:srgbClr val="FFFF00"/>
                </a:solidFill>
                <a:ea typeface="方正大黑简体" charset="-122"/>
              </a:rPr>
              <a:t>被 执 行 人 </a:t>
            </a:r>
            <a:r>
              <a:rPr lang="zh-CN" altLang="en-US" sz="2800" dirty="0">
                <a:solidFill>
                  <a:schemeClr val="bg1"/>
                </a:solidFill>
                <a:ea typeface="方正大黑简体" charset="-122"/>
              </a:rPr>
              <a:t>名单</a:t>
            </a:r>
            <a:r>
              <a:rPr lang="zh-CN" altLang="en-US" sz="3200" dirty="0">
                <a:solidFill>
                  <a:schemeClr val="bg1"/>
                </a:solidFill>
                <a:ea typeface="方正大黑简体" charset="-122"/>
              </a:rPr>
              <a:t/>
            </a:r>
            <a:br>
              <a:rPr lang="zh-CN" altLang="en-US" sz="3200" dirty="0">
                <a:solidFill>
                  <a:schemeClr val="bg1"/>
                </a:solidFill>
                <a:ea typeface="方正大黑简体" charset="-122"/>
              </a:rPr>
            </a:br>
            <a:r>
              <a:rPr lang="zh-CN" altLang="en-US" sz="2200" b="1" dirty="0">
                <a:solidFill>
                  <a:schemeClr val="folHlink"/>
                </a:solidFill>
                <a:ea typeface="仿宋" panose="02010609060101010101" pitchFamily="1" charset="-122"/>
              </a:rPr>
              <a:t>严厉打击老赖</a:t>
            </a:r>
            <a:r>
              <a:rPr lang="zh-CN" altLang="en-US" sz="2200" b="1" dirty="0">
                <a:solidFill>
                  <a:schemeClr val="folHlink"/>
                </a:solidFill>
                <a:latin typeface="仿宋" panose="02010609060101010101" pitchFamily="1" charset="-122"/>
                <a:ea typeface="仿宋" panose="02010609060101010101" pitchFamily="1" charset="-122"/>
              </a:rPr>
              <a:t>   </a:t>
            </a:r>
            <a:r>
              <a:rPr lang="en-US" altLang="zh-CN" sz="2200" b="1" dirty="0">
                <a:solidFill>
                  <a:schemeClr val="folHlink"/>
                </a:solidFill>
                <a:latin typeface="仿宋" panose="02010609060101010101" pitchFamily="1" charset="-122"/>
                <a:ea typeface="仿宋" panose="02010609060101010101" pitchFamily="1" charset="-122"/>
              </a:rPr>
              <a:t>           </a:t>
            </a:r>
            <a:r>
              <a:rPr lang="zh-CN" altLang="en-US" sz="2200" b="1" dirty="0">
                <a:solidFill>
                  <a:schemeClr val="folHlink"/>
                </a:solidFill>
                <a:latin typeface="仿宋" panose="02010609060101010101" pitchFamily="1" charset="-122"/>
                <a:ea typeface="仿宋" panose="02010609060101010101" pitchFamily="1" charset="-122"/>
              </a:rPr>
              <a:t>  重塑诚信榆林</a:t>
            </a:r>
          </a:p>
        </p:txBody>
      </p:sp>
      <p:sp>
        <p:nvSpPr>
          <p:cNvPr id="19458" name="Rectangle 3"/>
          <p:cNvSpPr>
            <a:spLocks noGrp="1"/>
          </p:cNvSpPr>
          <p:nvPr>
            <p:ph type="subTitle"/>
          </p:nvPr>
        </p:nvSpPr>
        <p:spPr>
          <a:xfrm>
            <a:off x="1316038" y="4271963"/>
            <a:ext cx="2903537" cy="1928812"/>
          </a:xfrm>
        </p:spPr>
        <p:txBody>
          <a:bodyPr wrap="square" lIns="91440" tIns="45720" rIns="91440" bIns="45720" anchor="t"/>
          <a:lstStyle>
            <a:lvl1pPr marL="0" lvl="0" indent="0" algn="ctr">
              <a:defRPr/>
            </a:lvl1pPr>
            <a:lvl2pPr marL="457200" lvl="1" indent="0" algn="ctr">
              <a:defRPr/>
            </a:lvl2pPr>
            <a:lvl3pPr marL="914400" lvl="2" indent="0" algn="ctr">
              <a:defRPr/>
            </a:lvl3pPr>
            <a:lvl4pPr marL="1371600" lvl="3" indent="0" algn="ctr">
              <a:defRPr/>
            </a:lvl4pPr>
            <a:lvl5pPr marL="1828800" lvl="4" indent="0" algn="ctr">
              <a:defRPr/>
            </a:lvl5pPr>
          </a:lstStyle>
          <a:p>
            <a:pPr marL="0" lvl="0" indent="0" algn="just" eaLnBrk="1" hangingPunct="1">
              <a:spcBef>
                <a:spcPct val="80000"/>
              </a:spcBef>
              <a:buNone/>
            </a:pPr>
            <a:r>
              <a:rPr lang="zh-CN" altLang="en-US" sz="1200" dirty="0">
                <a:solidFill>
                  <a:schemeClr val="bg1"/>
                </a:solidFill>
                <a:ea typeface="方正大黑简体" charset="-122"/>
              </a:rPr>
              <a:t>执行法院：</a:t>
            </a:r>
            <a:r>
              <a:rPr lang="zh-CN" altLang="en-US" sz="1200" dirty="0">
                <a:solidFill>
                  <a:schemeClr val="bg1"/>
                </a:solidFill>
                <a:ea typeface="方正大黑简体" charset="-122"/>
                <a:sym typeface="+mn-ea"/>
              </a:rPr>
              <a:t>榆林市中级人民法院</a:t>
            </a:r>
            <a:r>
              <a:rPr lang="zh-CN" altLang="en-US" sz="1200" dirty="0">
                <a:solidFill>
                  <a:schemeClr val="bg1"/>
                </a:solidFill>
              </a:rPr>
              <a:t> </a:t>
            </a:r>
            <a:endParaRPr lang="zh-CN" altLang="en-US" sz="1200" dirty="0">
              <a:solidFill>
                <a:schemeClr val="bg1"/>
              </a:solidFill>
              <a:ea typeface="方正大黑简体" charset="-122"/>
            </a:endParaRPr>
          </a:p>
          <a:p>
            <a:pPr marL="0" lvl="0" indent="0" algn="just" eaLnBrk="1" hangingPunct="1">
              <a:buNone/>
            </a:pPr>
            <a:r>
              <a:rPr lang="zh-CN" altLang="en-US" sz="1200" dirty="0">
                <a:solidFill>
                  <a:schemeClr val="bg1"/>
                </a:solidFill>
                <a:ea typeface="方正大黑简体" charset="-122"/>
              </a:rPr>
              <a:t>被执行人姓名：</a:t>
            </a:r>
            <a:r>
              <a:rPr lang="zh-CN" altLang="en-US" sz="1800" b="1" dirty="0">
                <a:solidFill>
                  <a:srgbClr val="92D050"/>
                </a:solidFill>
              </a:rPr>
              <a:t>思永成</a:t>
            </a:r>
            <a:r>
              <a:rPr lang="zh-CN" altLang="en-US" sz="1800" dirty="0">
                <a:solidFill>
                  <a:srgbClr val="92D050"/>
                </a:solidFill>
              </a:rPr>
              <a:t> </a:t>
            </a:r>
            <a:endParaRPr lang="zh-CN" altLang="en-US" sz="1200" b="1" dirty="0">
              <a:solidFill>
                <a:srgbClr val="92D050"/>
              </a:solidFill>
              <a:ea typeface="方正大黑简体" charset="-122"/>
            </a:endParaRPr>
          </a:p>
          <a:p>
            <a:pPr marL="0" lvl="0" indent="0" algn="just" eaLnBrk="1" hangingPunct="1">
              <a:buNone/>
            </a:pPr>
            <a:r>
              <a:rPr lang="zh-CN" altLang="en-US" sz="1200" dirty="0">
                <a:solidFill>
                  <a:schemeClr val="bg1"/>
                </a:solidFill>
                <a:ea typeface="方正大黑简体" charset="-122"/>
              </a:rPr>
              <a:t>身份证号码：</a:t>
            </a:r>
            <a:endParaRPr lang="en-US" altLang="zh-CN" sz="1200" dirty="0">
              <a:solidFill>
                <a:schemeClr val="bg1"/>
              </a:solidFill>
              <a:ea typeface="方正大黑简体" charset="-122"/>
            </a:endParaRPr>
          </a:p>
          <a:p>
            <a:pPr marL="0" lvl="0" indent="0" algn="just" eaLnBrk="1" hangingPunct="1">
              <a:buNone/>
            </a:pPr>
            <a:r>
              <a:rPr sz="1200" dirty="0">
                <a:solidFill>
                  <a:schemeClr val="bg1"/>
                </a:solidFill>
              </a:rPr>
              <a:t>6127241969</a:t>
            </a:r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****</a:t>
            </a:r>
            <a:r>
              <a:rPr sz="1200" dirty="0">
                <a:solidFill>
                  <a:schemeClr val="bg1"/>
                </a:solidFill>
              </a:rPr>
              <a:t>0417</a:t>
            </a:r>
          </a:p>
          <a:p>
            <a:pPr marL="0" lvl="0" indent="0" algn="just" eaLnBrk="1" hangingPunct="1">
              <a:buNone/>
            </a:pPr>
            <a:r>
              <a:rPr lang="zh-CN" altLang="en-US" sz="1200" dirty="0">
                <a:solidFill>
                  <a:schemeClr val="bg1"/>
                </a:solidFill>
                <a:ea typeface="方正大黑简体" charset="-122"/>
              </a:rPr>
              <a:t>户籍所在地：陕西省榆林市横山县</a:t>
            </a:r>
          </a:p>
          <a:p>
            <a:pPr marL="0" lvl="0" indent="0" algn="just" eaLnBrk="1" hangingPunct="1">
              <a:buNone/>
            </a:pPr>
            <a:r>
              <a:rPr lang="zh-CN" altLang="en-US" sz="1200" dirty="0">
                <a:solidFill>
                  <a:schemeClr val="bg1"/>
                </a:solidFill>
                <a:ea typeface="方正大黑简体" charset="-122"/>
              </a:rPr>
              <a:t>执行标的：</a:t>
            </a:r>
            <a:r>
              <a:rPr lang="en-US" altLang="zh-CN" sz="1200" dirty="0">
                <a:solidFill>
                  <a:schemeClr val="bg1"/>
                </a:solidFill>
              </a:rPr>
              <a:t>1302</a:t>
            </a:r>
            <a:r>
              <a:rPr lang="zh-CN" altLang="en-US" sz="1200" dirty="0">
                <a:solidFill>
                  <a:schemeClr val="bg1"/>
                </a:solidFill>
                <a:ea typeface="方正大黑简体" charset="-122"/>
              </a:rPr>
              <a:t>万元</a:t>
            </a:r>
          </a:p>
          <a:p>
            <a:pPr marL="0" lvl="0" indent="0" algn="just" eaLnBrk="1" hangingPunct="1">
              <a:buNone/>
            </a:pPr>
            <a:r>
              <a:rPr lang="zh-CN" altLang="en-US" sz="1200" dirty="0">
                <a:solidFill>
                  <a:schemeClr val="bg1"/>
                </a:solidFill>
                <a:ea typeface="方正大黑简体" charset="-122"/>
              </a:rPr>
              <a:t>执行案号</a:t>
            </a:r>
            <a:r>
              <a:rPr lang="en-US" altLang="zh-CN" sz="1200" dirty="0">
                <a:solidFill>
                  <a:schemeClr val="bg1"/>
                </a:solidFill>
                <a:ea typeface="方正大黑简体" charset="-122"/>
              </a:rPr>
              <a:t>:</a:t>
            </a:r>
            <a:r>
              <a:rPr lang="zh-CN" altLang="en-US" sz="1200" dirty="0">
                <a:solidFill>
                  <a:schemeClr val="bg1"/>
                </a:solidFill>
              </a:rPr>
              <a:t> </a:t>
            </a:r>
            <a:r>
              <a:rPr sz="1200" dirty="0">
                <a:solidFill>
                  <a:schemeClr val="bg1"/>
                </a:solidFill>
              </a:rPr>
              <a:t>（2016）陕08执45号</a:t>
            </a:r>
          </a:p>
        </p:txBody>
      </p:sp>
      <p:sp>
        <p:nvSpPr>
          <p:cNvPr id="19459" name="Rectangle 4"/>
          <p:cNvSpPr/>
          <p:nvPr/>
        </p:nvSpPr>
        <p:spPr>
          <a:xfrm>
            <a:off x="1430338" y="1439863"/>
            <a:ext cx="2366962" cy="28321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lstStyle/>
          <a:p>
            <a:pPr lvl="0" indent="0"/>
            <a:endParaRPr lang="zh-CN" altLang="en-US" sz="1200" dirty="0">
              <a:latin typeface="Arial" panose="020B0604020202020204" pitchFamily="34" charset="0"/>
              <a:ea typeface="方正大黑简体" charset="-122"/>
            </a:endParaRPr>
          </a:p>
        </p:txBody>
      </p:sp>
      <p:pic>
        <p:nvPicPr>
          <p:cNvPr id="19460" name="Picture 5" descr="fh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1638" y="339725"/>
            <a:ext cx="914400" cy="914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9461" name="Rectangle 16"/>
          <p:cNvSpPr>
            <a:spLocks noGrp="1"/>
          </p:cNvSpPr>
          <p:nvPr/>
        </p:nvSpPr>
        <p:spPr>
          <a:xfrm>
            <a:off x="512763" y="6503988"/>
            <a:ext cx="8012112" cy="354012"/>
          </a:xfrm>
          <a:prstGeom prst="rect">
            <a:avLst/>
          </a:prstGeom>
          <a:noFill/>
          <a:ln w="9525">
            <a:noFill/>
          </a:ln>
        </p:spPr>
        <p:txBody>
          <a:bodyPr lIns="90170" tIns="46990" rIns="90170" bIns="46990" anchor="t"/>
          <a:lstStyle/>
          <a:p>
            <a:pPr lvl="0" indent="0" algn="ctr">
              <a:lnSpc>
                <a:spcPct val="80000"/>
              </a:lnSpc>
              <a:spcBef>
                <a:spcPct val="80000"/>
              </a:spcBef>
            </a:pPr>
            <a:r>
              <a:rPr lang="zh-CN" altLang="en-US" sz="2000" dirty="0">
                <a:solidFill>
                  <a:srgbClr val="FFFF00"/>
                </a:solidFill>
                <a:latin typeface="Arial" panose="020B0604020202020204" pitchFamily="34" charset="0"/>
                <a:ea typeface="方正美黑简体" charset="-122"/>
              </a:rPr>
              <a:t>榆林市中级人民法院举报电话：0912-3260553       </a:t>
            </a:r>
          </a:p>
        </p:txBody>
      </p:sp>
      <p:sp>
        <p:nvSpPr>
          <p:cNvPr id="19462" name="Rectangle 4"/>
          <p:cNvSpPr/>
          <p:nvPr/>
        </p:nvSpPr>
        <p:spPr>
          <a:xfrm>
            <a:off x="5216525" y="1430338"/>
            <a:ext cx="2274888" cy="2841625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lstStyle/>
          <a:p>
            <a:pPr lvl="0" indent="0"/>
            <a:endParaRPr lang="zh-CN" altLang="en-US" sz="1200" dirty="0">
              <a:latin typeface="Arial" panose="020B0604020202020204" pitchFamily="34" charset="0"/>
              <a:ea typeface="方正大黑简体" charset="-122"/>
            </a:endParaRPr>
          </a:p>
        </p:txBody>
      </p:sp>
      <p:sp>
        <p:nvSpPr>
          <p:cNvPr id="19463" name="Rectangle 3"/>
          <p:cNvSpPr txBox="1"/>
          <p:nvPr/>
        </p:nvSpPr>
        <p:spPr>
          <a:xfrm>
            <a:off x="5121275" y="4271963"/>
            <a:ext cx="2903538" cy="1928812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 indent="0" algn="just">
              <a:lnSpc>
                <a:spcPts val="2000"/>
              </a:lnSpc>
              <a:spcBef>
                <a:spcPct val="80000"/>
              </a:spcBef>
            </a:pP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执行法院：</a:t>
            </a:r>
            <a:r>
              <a:rPr lang="zh-CN" altLang="en-US" sz="1200" dirty="0">
                <a:solidFill>
                  <a:schemeClr val="bg1"/>
                </a:solidFill>
                <a:ea typeface="方正大黑简体" charset="-122"/>
                <a:sym typeface="+mn-ea"/>
              </a:rPr>
              <a:t>榆林市中级人民法院</a:t>
            </a:r>
            <a:r>
              <a:rPr lang="zh-CN" altLang="en-US" sz="1200" dirty="0">
                <a:solidFill>
                  <a:schemeClr val="bg1"/>
                </a:solidFill>
                <a:sym typeface="+mn-ea"/>
              </a:rPr>
              <a:t> </a:t>
            </a: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endParaRPr lang="zh-CN" altLang="en-US" sz="1200" dirty="0">
              <a:solidFill>
                <a:schemeClr val="bg1"/>
              </a:solidFill>
              <a:latin typeface="Arial" panose="020B0604020202020204" pitchFamily="34" charset="0"/>
              <a:ea typeface="方正大黑简体" charset="-122"/>
            </a:endParaRPr>
          </a:p>
          <a:p>
            <a:pPr lvl="0" indent="0" algn="just">
              <a:lnSpc>
                <a:spcPts val="2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被执行人姓名</a:t>
            </a:r>
            <a:r>
              <a:rPr lang="en-US" altLang="zh-CN" sz="1200" dirty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:</a:t>
            </a:r>
            <a:r>
              <a:rPr lang="zh-CN" altLang="en-US" b="1" dirty="0">
                <a:solidFill>
                  <a:srgbClr val="92D05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李志胜</a:t>
            </a:r>
            <a:r>
              <a:rPr lang="zh-CN" altLang="en-US" dirty="0">
                <a:solidFill>
                  <a:srgbClr val="92D05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endParaRPr lang="zh-CN" altLang="en-US" b="1" dirty="0">
              <a:solidFill>
                <a:srgbClr val="92D05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lvl="0" indent="0" algn="just">
              <a:lnSpc>
                <a:spcPts val="2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身份证号码：</a:t>
            </a:r>
            <a:endParaRPr lang="en-US" altLang="zh-CN" sz="1200" dirty="0">
              <a:solidFill>
                <a:schemeClr val="bg1"/>
              </a:solidFill>
              <a:latin typeface="Arial" panose="020B0604020202020204" pitchFamily="34" charset="0"/>
              <a:ea typeface="方正大黑简体" charset="-122"/>
            </a:endParaRPr>
          </a:p>
          <a:p>
            <a:pPr lvl="0" indent="0" algn="just">
              <a:lnSpc>
                <a:spcPts val="2000"/>
              </a:lnSpc>
            </a:pPr>
            <a:r>
              <a:rPr sz="1200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6127221967</a:t>
            </a:r>
            <a:r>
              <a:rPr lang="en-US" sz="1200" dirty="0">
                <a:solidFill>
                  <a:schemeClr val="bg1"/>
                </a:solidFill>
                <a:sym typeface="+mn-ea"/>
              </a:rPr>
              <a:t>****</a:t>
            </a:r>
            <a:r>
              <a:rPr sz="1200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2374</a:t>
            </a:r>
          </a:p>
          <a:p>
            <a:pPr lvl="0" indent="0" algn="just">
              <a:lnSpc>
                <a:spcPts val="2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户籍所在地：陕西省榆林市神木县</a:t>
            </a:r>
            <a:endParaRPr lang="en-US" altLang="zh-CN" sz="1200" dirty="0">
              <a:solidFill>
                <a:schemeClr val="bg1"/>
              </a:solidFill>
              <a:latin typeface="Arial" panose="020B0604020202020204" pitchFamily="34" charset="0"/>
              <a:ea typeface="方正大黑简体" charset="-122"/>
            </a:endParaRPr>
          </a:p>
          <a:p>
            <a:pPr lvl="0" indent="0" algn="just">
              <a:lnSpc>
                <a:spcPts val="2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执行标的：</a:t>
            </a:r>
            <a:r>
              <a:rPr lang="en-US" altLang="zh-CN" sz="1200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969</a:t>
            </a: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万元</a:t>
            </a:r>
          </a:p>
          <a:p>
            <a:pPr lvl="0" indent="0" algn="just">
              <a:lnSpc>
                <a:spcPts val="2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执行案号</a:t>
            </a:r>
            <a:r>
              <a:rPr lang="en-US" altLang="zh-CN" sz="1200" dirty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:</a:t>
            </a: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r>
              <a:rPr sz="1200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（2016）陕08执94号</a:t>
            </a: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endParaRPr lang="zh-CN" altLang="en-US" sz="1200" dirty="0">
              <a:solidFill>
                <a:schemeClr val="bg1"/>
              </a:solidFill>
              <a:latin typeface="Arial" panose="020B0604020202020204" pitchFamily="34" charset="0"/>
              <a:ea typeface="方正大黑简体" charset="-122"/>
            </a:endParaRPr>
          </a:p>
        </p:txBody>
      </p:sp>
      <p:pic>
        <p:nvPicPr>
          <p:cNvPr id="9" name="图片 8" descr="思永成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30338" y="1430338"/>
            <a:ext cx="2366962" cy="2841625"/>
          </a:xfrm>
          <a:prstGeom prst="rect">
            <a:avLst/>
          </a:prstGeom>
        </p:spPr>
      </p:pic>
      <p:pic>
        <p:nvPicPr>
          <p:cNvPr id="10" name="图片 9" descr="李志胜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16525" y="1430337"/>
            <a:ext cx="2306808" cy="284162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/>
          </p:cNvSpPr>
          <p:nvPr>
            <p:ph type="ctrTitle"/>
          </p:nvPr>
        </p:nvSpPr>
        <p:spPr>
          <a:xfrm>
            <a:off x="1598613" y="144463"/>
            <a:ext cx="7545387" cy="1349375"/>
          </a:xfrm>
        </p:spPr>
        <p:txBody>
          <a:bodyPr wrap="square" lIns="91440" tIns="45720" rIns="91440" bIns="45720" anchor="ctr"/>
          <a:lstStyle>
            <a:lvl1pPr lvl="0">
              <a:defRPr/>
            </a:lvl1pPr>
          </a:lstStyle>
          <a:p>
            <a:pPr lvl="0" eaLnBrk="1" hangingPunct="1"/>
            <a:r>
              <a:rPr lang="zh-CN" altLang="en-US" sz="2800" dirty="0">
                <a:solidFill>
                  <a:schemeClr val="bg1"/>
                </a:solidFill>
                <a:ea typeface="方正大黑简体" charset="-122"/>
              </a:rPr>
              <a:t>榆林市中级人民法院</a:t>
            </a:r>
            <a:r>
              <a:rPr lang="zh-CN" altLang="en-US" sz="2800" dirty="0" smtClean="0">
                <a:solidFill>
                  <a:schemeClr val="bg1"/>
                </a:solidFill>
                <a:ea typeface="方正大黑简体" charset="-122"/>
              </a:rPr>
              <a:t>第九批</a:t>
            </a:r>
            <a:r>
              <a:rPr lang="zh-CN" altLang="en-US" sz="2800" dirty="0">
                <a:solidFill>
                  <a:schemeClr val="bg1"/>
                </a:solidFill>
                <a:ea typeface="方正大黑简体" charset="-122"/>
              </a:rPr>
              <a:t>失信</a:t>
            </a:r>
            <a:r>
              <a:rPr lang="zh-CN" altLang="en-US" sz="2400" b="1" dirty="0">
                <a:solidFill>
                  <a:srgbClr val="FFFF00"/>
                </a:solidFill>
                <a:ea typeface="方正大黑简体" charset="-122"/>
              </a:rPr>
              <a:t>被 执 行 人 </a:t>
            </a:r>
            <a:r>
              <a:rPr lang="zh-CN" altLang="en-US" sz="2800" dirty="0">
                <a:solidFill>
                  <a:schemeClr val="bg1"/>
                </a:solidFill>
                <a:ea typeface="方正大黑简体" charset="-122"/>
              </a:rPr>
              <a:t>名单</a:t>
            </a:r>
            <a:r>
              <a:rPr lang="zh-CN" altLang="en-US" sz="3200" dirty="0">
                <a:solidFill>
                  <a:schemeClr val="bg1"/>
                </a:solidFill>
                <a:ea typeface="方正大黑简体" charset="-122"/>
              </a:rPr>
              <a:t/>
            </a:r>
            <a:br>
              <a:rPr lang="zh-CN" altLang="en-US" sz="3200" dirty="0">
                <a:solidFill>
                  <a:schemeClr val="bg1"/>
                </a:solidFill>
                <a:ea typeface="方正大黑简体" charset="-122"/>
              </a:rPr>
            </a:br>
            <a:r>
              <a:rPr lang="zh-CN" altLang="en-US" sz="2200" b="1" dirty="0">
                <a:solidFill>
                  <a:schemeClr val="folHlink"/>
                </a:solidFill>
                <a:ea typeface="仿宋" panose="02010609060101010101" pitchFamily="1" charset="-122"/>
              </a:rPr>
              <a:t>严厉打击老赖</a:t>
            </a:r>
            <a:r>
              <a:rPr lang="zh-CN" altLang="en-US" sz="2200" b="1" dirty="0">
                <a:solidFill>
                  <a:schemeClr val="folHlink"/>
                </a:solidFill>
                <a:latin typeface="仿宋" panose="02010609060101010101" pitchFamily="1" charset="-122"/>
                <a:ea typeface="仿宋" panose="02010609060101010101" pitchFamily="1" charset="-122"/>
              </a:rPr>
              <a:t>   </a:t>
            </a:r>
            <a:r>
              <a:rPr lang="en-US" altLang="zh-CN" sz="2200" b="1" dirty="0">
                <a:solidFill>
                  <a:schemeClr val="folHlink"/>
                </a:solidFill>
                <a:latin typeface="仿宋" panose="02010609060101010101" pitchFamily="1" charset="-122"/>
                <a:ea typeface="仿宋" panose="02010609060101010101" pitchFamily="1" charset="-122"/>
              </a:rPr>
              <a:t>           </a:t>
            </a:r>
            <a:r>
              <a:rPr lang="zh-CN" altLang="en-US" sz="2200" b="1" dirty="0">
                <a:solidFill>
                  <a:schemeClr val="folHlink"/>
                </a:solidFill>
                <a:latin typeface="仿宋" panose="02010609060101010101" pitchFamily="1" charset="-122"/>
                <a:ea typeface="仿宋" panose="02010609060101010101" pitchFamily="1" charset="-122"/>
              </a:rPr>
              <a:t>  重塑诚信榆林</a:t>
            </a:r>
          </a:p>
        </p:txBody>
      </p:sp>
      <p:sp>
        <p:nvSpPr>
          <p:cNvPr id="20483" name="Rectangle 4"/>
          <p:cNvSpPr/>
          <p:nvPr/>
        </p:nvSpPr>
        <p:spPr>
          <a:xfrm>
            <a:off x="1430338" y="1439863"/>
            <a:ext cx="2366962" cy="28321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lstStyle/>
          <a:p>
            <a:pPr lvl="0" indent="0"/>
            <a:endParaRPr lang="zh-CN" altLang="en-US" sz="1200" dirty="0">
              <a:latin typeface="Arial" panose="020B0604020202020204" pitchFamily="34" charset="0"/>
              <a:ea typeface="方正大黑简体" charset="-122"/>
            </a:endParaRPr>
          </a:p>
        </p:txBody>
      </p:sp>
      <p:pic>
        <p:nvPicPr>
          <p:cNvPr id="20484" name="Picture 5" descr="fh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1638" y="339725"/>
            <a:ext cx="914400" cy="914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485" name="Rectangle 16"/>
          <p:cNvSpPr>
            <a:spLocks noGrp="1"/>
          </p:cNvSpPr>
          <p:nvPr/>
        </p:nvSpPr>
        <p:spPr>
          <a:xfrm>
            <a:off x="512763" y="6503988"/>
            <a:ext cx="8012112" cy="354012"/>
          </a:xfrm>
          <a:prstGeom prst="rect">
            <a:avLst/>
          </a:prstGeom>
          <a:noFill/>
          <a:ln w="9525">
            <a:noFill/>
          </a:ln>
        </p:spPr>
        <p:txBody>
          <a:bodyPr lIns="90170" tIns="46990" rIns="90170" bIns="46990" anchor="t"/>
          <a:lstStyle/>
          <a:p>
            <a:pPr lvl="0" indent="0" algn="ctr">
              <a:lnSpc>
                <a:spcPct val="80000"/>
              </a:lnSpc>
              <a:spcBef>
                <a:spcPct val="80000"/>
              </a:spcBef>
            </a:pPr>
            <a:r>
              <a:rPr lang="zh-CN" altLang="en-US" sz="2000" dirty="0">
                <a:solidFill>
                  <a:srgbClr val="FFFF00"/>
                </a:solidFill>
                <a:latin typeface="Arial" panose="020B0604020202020204" pitchFamily="34" charset="0"/>
                <a:ea typeface="方正美黑简体" charset="-122"/>
              </a:rPr>
              <a:t>榆林市中级人民法院举报电话：0912-3260553       </a:t>
            </a:r>
          </a:p>
        </p:txBody>
      </p:sp>
      <p:sp>
        <p:nvSpPr>
          <p:cNvPr id="20486" name="Rectangle 4"/>
          <p:cNvSpPr/>
          <p:nvPr/>
        </p:nvSpPr>
        <p:spPr>
          <a:xfrm>
            <a:off x="5216525" y="1430338"/>
            <a:ext cx="2274888" cy="2841625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lstStyle/>
          <a:p>
            <a:pPr lvl="0" indent="0"/>
            <a:endParaRPr lang="zh-CN" altLang="en-US" sz="1200" dirty="0">
              <a:latin typeface="Arial" panose="020B0604020202020204" pitchFamily="34" charset="0"/>
              <a:ea typeface="方正大黑简体" charset="-122"/>
            </a:endParaRPr>
          </a:p>
        </p:txBody>
      </p:sp>
      <p:sp>
        <p:nvSpPr>
          <p:cNvPr id="20487" name="Rectangle 3"/>
          <p:cNvSpPr txBox="1"/>
          <p:nvPr/>
        </p:nvSpPr>
        <p:spPr>
          <a:xfrm>
            <a:off x="5121275" y="4271963"/>
            <a:ext cx="2903538" cy="1928812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 indent="0" algn="just">
              <a:lnSpc>
                <a:spcPts val="2000"/>
              </a:lnSpc>
              <a:spcBef>
                <a:spcPct val="80000"/>
              </a:spcBef>
            </a:pP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执行法院：</a:t>
            </a:r>
            <a:r>
              <a:rPr lang="zh-CN" altLang="en-US" sz="1200" dirty="0">
                <a:solidFill>
                  <a:schemeClr val="bg1"/>
                </a:solidFill>
                <a:ea typeface="方正大黑简体" charset="-122"/>
                <a:sym typeface="+mn-ea"/>
              </a:rPr>
              <a:t>榆林市中级人民法院</a:t>
            </a: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endParaRPr lang="zh-CN" altLang="en-US" sz="1200" dirty="0">
              <a:solidFill>
                <a:schemeClr val="bg1"/>
              </a:solidFill>
              <a:latin typeface="Arial" panose="020B0604020202020204" pitchFamily="34" charset="0"/>
              <a:ea typeface="方正大黑简体" charset="-122"/>
            </a:endParaRPr>
          </a:p>
          <a:p>
            <a:pPr lvl="0" indent="0" algn="just">
              <a:lnSpc>
                <a:spcPts val="2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被执行人姓名</a:t>
            </a:r>
            <a:r>
              <a:rPr lang="en-US" altLang="zh-CN" sz="1200" dirty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:</a:t>
            </a:r>
            <a:r>
              <a:rPr lang="zh-CN" altLang="en-US" b="1" dirty="0">
                <a:solidFill>
                  <a:srgbClr val="92D05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高付明</a:t>
            </a:r>
            <a:r>
              <a:rPr lang="zh-CN" altLang="en-US" dirty="0">
                <a:solidFill>
                  <a:srgbClr val="92D05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endParaRPr lang="zh-CN" altLang="en-US" b="1" dirty="0">
              <a:solidFill>
                <a:srgbClr val="92D05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lvl="0" indent="0" algn="just">
              <a:lnSpc>
                <a:spcPts val="2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身份证号码：</a:t>
            </a:r>
            <a:endParaRPr lang="en-US" altLang="zh-CN" sz="1200" dirty="0">
              <a:solidFill>
                <a:schemeClr val="bg1"/>
              </a:solidFill>
              <a:latin typeface="Arial" panose="020B0604020202020204" pitchFamily="34" charset="0"/>
              <a:ea typeface="方正大黑简体" charset="-122"/>
            </a:endParaRPr>
          </a:p>
          <a:p>
            <a:pPr lvl="0" indent="0" algn="just">
              <a:lnSpc>
                <a:spcPts val="2000"/>
              </a:lnSpc>
            </a:pPr>
            <a:r>
              <a:rPr sz="1200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6127281976</a:t>
            </a:r>
            <a:r>
              <a:rPr lang="en-US" sz="1200" dirty="0">
                <a:solidFill>
                  <a:schemeClr val="bg1"/>
                </a:solidFill>
                <a:sym typeface="+mn-ea"/>
              </a:rPr>
              <a:t>****</a:t>
            </a:r>
            <a:r>
              <a:rPr sz="1200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0638</a:t>
            </a:r>
          </a:p>
          <a:p>
            <a:pPr lvl="0" indent="0" algn="just">
              <a:lnSpc>
                <a:spcPts val="2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户籍所在地：陕西省榆林市米脂县</a:t>
            </a:r>
            <a:endParaRPr lang="en-US" altLang="zh-CN" sz="1200" dirty="0">
              <a:solidFill>
                <a:schemeClr val="bg1"/>
              </a:solidFill>
              <a:latin typeface="Arial" panose="020B0604020202020204" pitchFamily="34" charset="0"/>
              <a:ea typeface="方正大黑简体" charset="-122"/>
            </a:endParaRPr>
          </a:p>
          <a:p>
            <a:pPr lvl="0" indent="0" algn="just">
              <a:lnSpc>
                <a:spcPts val="2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执行标的：</a:t>
            </a:r>
            <a:r>
              <a:rPr lang="en-US" altLang="zh-CN" sz="1200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969</a:t>
            </a: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万元</a:t>
            </a:r>
          </a:p>
          <a:p>
            <a:pPr lvl="0" indent="0" algn="just">
              <a:lnSpc>
                <a:spcPts val="2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执行案号</a:t>
            </a:r>
            <a:r>
              <a:rPr lang="en-US" altLang="zh-CN" sz="1200" dirty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:</a:t>
            </a: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r>
              <a:rPr sz="1200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（2016）陕08执94号</a:t>
            </a:r>
          </a:p>
        </p:txBody>
      </p:sp>
      <p:pic>
        <p:nvPicPr>
          <p:cNvPr id="9" name="图片 8" descr="高付明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16525" y="1430337"/>
            <a:ext cx="2306808" cy="2841626"/>
          </a:xfrm>
          <a:prstGeom prst="rect">
            <a:avLst/>
          </a:prstGeom>
        </p:spPr>
      </p:pic>
      <p:pic>
        <p:nvPicPr>
          <p:cNvPr id="12" name="图片 11" descr="杜芳在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30338" y="1430337"/>
            <a:ext cx="2366962" cy="2841625"/>
          </a:xfrm>
          <a:prstGeom prst="rect">
            <a:avLst/>
          </a:prstGeom>
        </p:spPr>
      </p:pic>
      <p:sp>
        <p:nvSpPr>
          <p:cNvPr id="13" name="Rectangle 3"/>
          <p:cNvSpPr txBox="1"/>
          <p:nvPr/>
        </p:nvSpPr>
        <p:spPr>
          <a:xfrm>
            <a:off x="1316038" y="4271963"/>
            <a:ext cx="2903537" cy="1928812"/>
          </a:xfrm>
        </p:spPr>
        <p:txBody>
          <a:bodyPr wrap="square" lIns="91440" tIns="45720" rIns="91440" bIns="45720" anchor="t"/>
          <a:lstStyle>
            <a:lvl1pPr marL="0" lvl="0" indent="0" algn="ctr">
              <a:defRPr/>
            </a:lvl1pPr>
            <a:lvl2pPr marL="457200" lvl="1" indent="0" algn="ctr">
              <a:defRPr/>
            </a:lvl2pPr>
            <a:lvl3pPr marL="914400" lvl="2" indent="0" algn="ctr">
              <a:defRPr/>
            </a:lvl3pPr>
            <a:lvl4pPr marL="1371600" lvl="3" indent="0" algn="ctr">
              <a:defRPr/>
            </a:lvl4pPr>
            <a:lvl5pPr marL="1828800" lvl="4" indent="0" algn="ctr">
              <a:defRPr/>
            </a:lvl5pPr>
          </a:lstStyle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8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方正大黑简体" charset="-122"/>
                <a:cs typeface="+mn-cs"/>
              </a:rPr>
              <a:t>执行法院：</a:t>
            </a:r>
            <a:r>
              <a:rPr kumimoji="0" lang="zh-CN" altLang="en-US" sz="1200" b="0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方正大黑简体" charset="-122"/>
                <a:cs typeface="+mn-cs"/>
                <a:sym typeface="+mn-ea"/>
              </a:rPr>
              <a:t>榆林市中级人民法院</a:t>
            </a:r>
            <a:r>
              <a:rPr kumimoji="0" lang="zh-CN" altLang="en-US" sz="1200" b="0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zh-CN" altLang="en-US" sz="1200" b="0" i="0" u="none" strike="noStrike" kern="0" cap="none" spc="0" normalizeH="0" baseline="0" noProof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方正大黑简体" charset="-122"/>
              <a:cs typeface="+mn-cs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方正大黑简体" charset="-122"/>
                <a:cs typeface="+mn-cs"/>
              </a:rPr>
              <a:t>被执行人姓名：</a:t>
            </a:r>
            <a:r>
              <a:rPr kumimoji="0" lang="zh-CN" altLang="en-US" sz="1800" b="1" i="0" u="none" strike="noStrike" kern="0" cap="none" spc="0" normalizeH="0" baseline="0" noProof="0" smtClean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杜芳在</a:t>
            </a:r>
            <a:r>
              <a: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zh-CN" altLang="en-US" sz="1200" b="1" i="0" u="none" strike="noStrike" kern="0" cap="none" spc="0" normalizeH="0" baseline="0" noProof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方正大黑简体" charset="-122"/>
              <a:cs typeface="+mn-cs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方正大黑简体" charset="-122"/>
                <a:cs typeface="+mn-cs"/>
              </a:rPr>
              <a:t>身份证号码：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6127221968</a:t>
            </a:r>
            <a:r>
              <a:rPr kumimoji="0" lang="zh-CN" altLang="en-US" sz="1200" b="0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  <a:sym typeface="+mn-ea"/>
              </a:rPr>
              <a:t>****</a:t>
            </a:r>
            <a:r>
              <a:rPr kumimoji="0" lang="en-US" altLang="zh-CN" sz="1200" b="0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2375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方正大黑简体" charset="-122"/>
                <a:cs typeface="+mn-cs"/>
              </a:rPr>
              <a:t>户籍所在地：陕西省榆林市神木县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方正大黑简体" charset="-122"/>
                <a:cs typeface="+mn-cs"/>
              </a:rPr>
              <a:t>执行标的：</a:t>
            </a:r>
            <a:r>
              <a:rPr kumimoji="0" lang="en-US" altLang="zh-CN" sz="1200" b="0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969</a:t>
            </a:r>
            <a:r>
              <a:rPr kumimoji="0" lang="zh-CN" altLang="en-US" sz="1200" b="0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方正大黑简体" charset="-122"/>
                <a:cs typeface="+mn-cs"/>
              </a:rPr>
              <a:t>万元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方正大黑简体" charset="-122"/>
                <a:cs typeface="+mn-cs"/>
              </a:rPr>
              <a:t>执行案号</a:t>
            </a:r>
            <a:r>
              <a:rPr kumimoji="0" lang="en-US" altLang="zh-CN" sz="1200" b="0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方正大黑简体" charset="-122"/>
                <a:cs typeface="+mn-cs"/>
              </a:rPr>
              <a:t>:</a:t>
            </a:r>
            <a:r>
              <a:rPr kumimoji="0" lang="zh-CN" altLang="en-US" sz="1200" b="0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（</a:t>
            </a:r>
            <a:r>
              <a:rPr kumimoji="0" lang="en-US" altLang="zh-CN" sz="1200" b="0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2016</a:t>
            </a:r>
            <a:r>
              <a:rPr kumimoji="0" lang="zh-CN" altLang="en-US" sz="1200" b="0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）陕</a:t>
            </a:r>
            <a:r>
              <a:rPr kumimoji="0" lang="en-US" altLang="zh-CN" sz="1200" b="0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08</a:t>
            </a:r>
            <a:r>
              <a:rPr kumimoji="0" lang="zh-CN" altLang="en-US" sz="1200" b="0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执</a:t>
            </a:r>
            <a:r>
              <a:rPr kumimoji="0" lang="en-US" altLang="zh-CN" sz="1200" b="0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94</a:t>
            </a:r>
            <a:r>
              <a:rPr kumimoji="0" lang="zh-CN" altLang="en-US" sz="1200" b="0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号 </a:t>
            </a:r>
            <a:endParaRPr kumimoji="0" lang="zh-CN" altLang="en-US" sz="12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方正大黑简体" charset="-122"/>
              <a:cs typeface="+mn-cs"/>
            </a:endParaRPr>
          </a:p>
        </p:txBody>
      </p:sp>
      <p:sp>
        <p:nvSpPr>
          <p:cNvPr id="2" name="Rectangle 3"/>
          <p:cNvSpPr txBox="1"/>
          <p:nvPr/>
        </p:nvSpPr>
        <p:spPr>
          <a:xfrm>
            <a:off x="1430655" y="4271963"/>
            <a:ext cx="2903538" cy="1928812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 indent="0" algn="just">
              <a:lnSpc>
                <a:spcPts val="2000"/>
              </a:lnSpc>
              <a:spcBef>
                <a:spcPct val="80000"/>
              </a:spcBef>
            </a:pP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执行法院：</a:t>
            </a:r>
            <a:r>
              <a:rPr lang="zh-CN" altLang="en-US" sz="1200" dirty="0">
                <a:solidFill>
                  <a:schemeClr val="bg1"/>
                </a:solidFill>
                <a:ea typeface="方正大黑简体" charset="-122"/>
                <a:sym typeface="+mn-ea"/>
              </a:rPr>
              <a:t>榆林市中级人民法院</a:t>
            </a: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endParaRPr lang="zh-CN" altLang="en-US" sz="1200" dirty="0">
              <a:solidFill>
                <a:schemeClr val="bg1"/>
              </a:solidFill>
              <a:latin typeface="Arial" panose="020B0604020202020204" pitchFamily="34" charset="0"/>
              <a:ea typeface="方正大黑简体" charset="-122"/>
            </a:endParaRPr>
          </a:p>
          <a:p>
            <a:pPr lvl="0" indent="0" algn="just">
              <a:lnSpc>
                <a:spcPts val="2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被执行人姓名</a:t>
            </a:r>
            <a:r>
              <a:rPr lang="en-US" altLang="zh-CN" sz="1200" dirty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:</a:t>
            </a:r>
            <a:r>
              <a:rPr lang="zh-CN" altLang="en-US" b="1" dirty="0">
                <a:solidFill>
                  <a:srgbClr val="92D05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杜芳在</a:t>
            </a:r>
            <a:r>
              <a:rPr lang="zh-CN" altLang="en-US" dirty="0">
                <a:solidFill>
                  <a:srgbClr val="92D05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endParaRPr lang="zh-CN" altLang="en-US" b="1" dirty="0">
              <a:solidFill>
                <a:srgbClr val="92D05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lvl="0" indent="0" algn="just">
              <a:lnSpc>
                <a:spcPts val="2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身份证号码：</a:t>
            </a:r>
            <a:endParaRPr lang="en-US" altLang="zh-CN" sz="1200" dirty="0">
              <a:solidFill>
                <a:schemeClr val="bg1"/>
              </a:solidFill>
              <a:latin typeface="Arial" panose="020B0604020202020204" pitchFamily="34" charset="0"/>
              <a:ea typeface="方正大黑简体" charset="-122"/>
            </a:endParaRPr>
          </a:p>
          <a:p>
            <a:pPr lvl="0" indent="0" algn="just">
              <a:lnSpc>
                <a:spcPts val="2000"/>
              </a:lnSpc>
            </a:pPr>
            <a:r>
              <a:rPr sz="1200" dirty="0">
                <a:solidFill>
                  <a:schemeClr val="bg1"/>
                </a:solidFill>
                <a:latin typeface="Arial" panose="020B0604020202020204" pitchFamily="34" charset="0"/>
              </a:rPr>
              <a:t>6127221968</a:t>
            </a:r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</a:rPr>
              <a:t>****</a:t>
            </a:r>
            <a:r>
              <a:rPr sz="1200" dirty="0">
                <a:solidFill>
                  <a:schemeClr val="bg1"/>
                </a:solidFill>
                <a:latin typeface="Arial" panose="020B0604020202020204" pitchFamily="34" charset="0"/>
              </a:rPr>
              <a:t>2375</a:t>
            </a:r>
          </a:p>
          <a:p>
            <a:pPr lvl="0" indent="0" algn="just">
              <a:lnSpc>
                <a:spcPts val="2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户籍所在地：陕西省榆林市神木县</a:t>
            </a:r>
            <a:endParaRPr lang="en-US" altLang="zh-CN" sz="1200" dirty="0">
              <a:solidFill>
                <a:schemeClr val="bg1"/>
              </a:solidFill>
              <a:latin typeface="Arial" panose="020B0604020202020204" pitchFamily="34" charset="0"/>
              <a:ea typeface="方正大黑简体" charset="-122"/>
            </a:endParaRPr>
          </a:p>
          <a:p>
            <a:pPr lvl="0" indent="0" algn="just">
              <a:lnSpc>
                <a:spcPts val="2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执行标的：</a:t>
            </a:r>
            <a:r>
              <a:rPr lang="en-US" altLang="zh-CN" sz="1200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969</a:t>
            </a: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万元</a:t>
            </a:r>
          </a:p>
          <a:p>
            <a:pPr lvl="0" indent="0" algn="just">
              <a:lnSpc>
                <a:spcPts val="2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执行案号</a:t>
            </a:r>
            <a:r>
              <a:rPr lang="en-US" altLang="zh-CN" sz="1200" dirty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:</a:t>
            </a: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r>
              <a:rPr sz="1200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（2016）陕08执94号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/>
          </p:cNvSpPr>
          <p:nvPr>
            <p:ph type="ctrTitle"/>
          </p:nvPr>
        </p:nvSpPr>
        <p:spPr>
          <a:xfrm>
            <a:off x="1598613" y="144463"/>
            <a:ext cx="7545387" cy="1349375"/>
          </a:xfrm>
        </p:spPr>
        <p:txBody>
          <a:bodyPr wrap="square" lIns="91440" tIns="45720" rIns="91440" bIns="45720" anchor="ctr"/>
          <a:lstStyle>
            <a:lvl1pPr lvl="0">
              <a:defRPr/>
            </a:lvl1pPr>
          </a:lstStyle>
          <a:p>
            <a:pPr lvl="0" eaLnBrk="1" hangingPunct="1"/>
            <a:r>
              <a:rPr lang="zh-CN" altLang="en-US" sz="2800" dirty="0">
                <a:solidFill>
                  <a:schemeClr val="bg1"/>
                </a:solidFill>
                <a:ea typeface="方正大黑简体" charset="-122"/>
              </a:rPr>
              <a:t>榆林市中级人民法院</a:t>
            </a:r>
            <a:r>
              <a:rPr lang="zh-CN" altLang="en-US" sz="2800" dirty="0" smtClean="0">
                <a:solidFill>
                  <a:schemeClr val="bg1"/>
                </a:solidFill>
                <a:ea typeface="方正大黑简体" charset="-122"/>
              </a:rPr>
              <a:t>第九批</a:t>
            </a:r>
            <a:r>
              <a:rPr lang="zh-CN" altLang="en-US" sz="2800" dirty="0">
                <a:solidFill>
                  <a:schemeClr val="bg1"/>
                </a:solidFill>
                <a:ea typeface="方正大黑简体" charset="-122"/>
              </a:rPr>
              <a:t>失信</a:t>
            </a:r>
            <a:r>
              <a:rPr lang="zh-CN" altLang="en-US" sz="2400" b="1" dirty="0">
                <a:solidFill>
                  <a:srgbClr val="FFFF00"/>
                </a:solidFill>
                <a:ea typeface="方正大黑简体" charset="-122"/>
              </a:rPr>
              <a:t>被 执 行 人 </a:t>
            </a:r>
            <a:r>
              <a:rPr lang="zh-CN" altLang="en-US" sz="2800" dirty="0">
                <a:solidFill>
                  <a:schemeClr val="bg1"/>
                </a:solidFill>
                <a:ea typeface="方正大黑简体" charset="-122"/>
              </a:rPr>
              <a:t>名单</a:t>
            </a:r>
            <a:r>
              <a:rPr lang="zh-CN" altLang="en-US" sz="3200" dirty="0">
                <a:solidFill>
                  <a:schemeClr val="bg1"/>
                </a:solidFill>
                <a:ea typeface="方正大黑简体" charset="-122"/>
              </a:rPr>
              <a:t/>
            </a:r>
            <a:br>
              <a:rPr lang="zh-CN" altLang="en-US" sz="3200" dirty="0">
                <a:solidFill>
                  <a:schemeClr val="bg1"/>
                </a:solidFill>
                <a:ea typeface="方正大黑简体" charset="-122"/>
              </a:rPr>
            </a:br>
            <a:r>
              <a:rPr lang="zh-CN" altLang="en-US" sz="2200" b="1" dirty="0">
                <a:solidFill>
                  <a:schemeClr val="folHlink"/>
                </a:solidFill>
                <a:ea typeface="仿宋" panose="02010609060101010101" pitchFamily="1" charset="-122"/>
              </a:rPr>
              <a:t>严厉打击老赖</a:t>
            </a:r>
            <a:r>
              <a:rPr lang="zh-CN" altLang="en-US" sz="2200" b="1" dirty="0">
                <a:solidFill>
                  <a:schemeClr val="folHlink"/>
                </a:solidFill>
                <a:latin typeface="仿宋" panose="02010609060101010101" pitchFamily="1" charset="-122"/>
                <a:ea typeface="仿宋" panose="02010609060101010101" pitchFamily="1" charset="-122"/>
              </a:rPr>
              <a:t>   </a:t>
            </a:r>
            <a:r>
              <a:rPr lang="en-US" altLang="zh-CN" sz="2200" b="1" dirty="0">
                <a:solidFill>
                  <a:schemeClr val="folHlink"/>
                </a:solidFill>
                <a:latin typeface="仿宋" panose="02010609060101010101" pitchFamily="1" charset="-122"/>
                <a:ea typeface="仿宋" panose="02010609060101010101" pitchFamily="1" charset="-122"/>
              </a:rPr>
              <a:t>           </a:t>
            </a:r>
            <a:r>
              <a:rPr lang="zh-CN" altLang="en-US" sz="2200" b="1" dirty="0">
                <a:solidFill>
                  <a:schemeClr val="folHlink"/>
                </a:solidFill>
                <a:latin typeface="仿宋" panose="02010609060101010101" pitchFamily="1" charset="-122"/>
                <a:ea typeface="仿宋" panose="02010609060101010101" pitchFamily="1" charset="-122"/>
              </a:rPr>
              <a:t>  重塑诚信榆林</a:t>
            </a:r>
          </a:p>
        </p:txBody>
      </p:sp>
      <p:sp>
        <p:nvSpPr>
          <p:cNvPr id="21507" name="Rectangle 4"/>
          <p:cNvSpPr/>
          <p:nvPr/>
        </p:nvSpPr>
        <p:spPr>
          <a:xfrm>
            <a:off x="1430338" y="1439863"/>
            <a:ext cx="2366962" cy="28321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lstStyle/>
          <a:p>
            <a:pPr lvl="0" indent="0"/>
            <a:endParaRPr lang="zh-CN" altLang="en-US" sz="1200" dirty="0">
              <a:latin typeface="Arial" panose="020B0604020202020204" pitchFamily="34" charset="0"/>
              <a:ea typeface="方正大黑简体" charset="-122"/>
            </a:endParaRPr>
          </a:p>
        </p:txBody>
      </p:sp>
      <p:pic>
        <p:nvPicPr>
          <p:cNvPr id="21508" name="Picture 5" descr="fh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1638" y="339725"/>
            <a:ext cx="914400" cy="914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1509" name="Rectangle 16"/>
          <p:cNvSpPr>
            <a:spLocks noGrp="1"/>
          </p:cNvSpPr>
          <p:nvPr/>
        </p:nvSpPr>
        <p:spPr>
          <a:xfrm>
            <a:off x="512763" y="6503988"/>
            <a:ext cx="8012112" cy="354012"/>
          </a:xfrm>
          <a:prstGeom prst="rect">
            <a:avLst/>
          </a:prstGeom>
          <a:noFill/>
          <a:ln w="9525">
            <a:noFill/>
          </a:ln>
        </p:spPr>
        <p:txBody>
          <a:bodyPr lIns="90170" tIns="46990" rIns="90170" bIns="46990" anchor="t"/>
          <a:lstStyle/>
          <a:p>
            <a:pPr lvl="0" indent="0" algn="ctr">
              <a:lnSpc>
                <a:spcPct val="80000"/>
              </a:lnSpc>
              <a:spcBef>
                <a:spcPct val="80000"/>
              </a:spcBef>
            </a:pPr>
            <a:r>
              <a:rPr lang="zh-CN" altLang="en-US" sz="2000" dirty="0">
                <a:solidFill>
                  <a:srgbClr val="FFFF00"/>
                </a:solidFill>
                <a:latin typeface="Arial" panose="020B0604020202020204" pitchFamily="34" charset="0"/>
                <a:ea typeface="方正美黑简体" charset="-122"/>
              </a:rPr>
              <a:t>榆林市中级人民法院举报电话：0912-3260553       </a:t>
            </a:r>
          </a:p>
        </p:txBody>
      </p:sp>
      <p:sp>
        <p:nvSpPr>
          <p:cNvPr id="21510" name="Rectangle 4"/>
          <p:cNvSpPr/>
          <p:nvPr/>
        </p:nvSpPr>
        <p:spPr>
          <a:xfrm>
            <a:off x="5216525" y="1430338"/>
            <a:ext cx="2274888" cy="2841625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lstStyle/>
          <a:p>
            <a:pPr lvl="0" indent="0"/>
            <a:endParaRPr lang="zh-CN" altLang="en-US" sz="1200" dirty="0">
              <a:latin typeface="Arial" panose="020B0604020202020204" pitchFamily="34" charset="0"/>
              <a:ea typeface="方正大黑简体" charset="-122"/>
            </a:endParaRPr>
          </a:p>
        </p:txBody>
      </p:sp>
      <p:sp>
        <p:nvSpPr>
          <p:cNvPr id="21511" name="Rectangle 3"/>
          <p:cNvSpPr txBox="1"/>
          <p:nvPr/>
        </p:nvSpPr>
        <p:spPr>
          <a:xfrm>
            <a:off x="5121275" y="4271963"/>
            <a:ext cx="2903538" cy="1928812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 indent="0" algn="just">
              <a:lnSpc>
                <a:spcPts val="2000"/>
              </a:lnSpc>
              <a:spcBef>
                <a:spcPct val="80000"/>
              </a:spcBef>
            </a:pP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执行法院：</a:t>
            </a:r>
            <a:r>
              <a:rPr lang="zh-CN" altLang="en-US" sz="1200" dirty="0">
                <a:solidFill>
                  <a:schemeClr val="bg1"/>
                </a:solidFill>
                <a:ea typeface="方正大黑简体" charset="-122"/>
                <a:sym typeface="+mn-ea"/>
              </a:rPr>
              <a:t>榆林市中级人民法院</a:t>
            </a: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endParaRPr lang="zh-CN" altLang="en-US" sz="1200" dirty="0">
              <a:solidFill>
                <a:schemeClr val="bg1"/>
              </a:solidFill>
              <a:latin typeface="Arial" panose="020B0604020202020204" pitchFamily="34" charset="0"/>
              <a:ea typeface="方正大黑简体" charset="-122"/>
            </a:endParaRPr>
          </a:p>
          <a:p>
            <a:pPr lvl="0" indent="0" algn="just">
              <a:lnSpc>
                <a:spcPts val="2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被执行人姓名</a:t>
            </a:r>
            <a:r>
              <a:rPr lang="en-US" altLang="zh-CN" sz="1200" dirty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:</a:t>
            </a:r>
            <a:r>
              <a:rPr lang="zh-CN" altLang="en-US" b="1" dirty="0">
                <a:solidFill>
                  <a:srgbClr val="92D05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王   鲜</a:t>
            </a:r>
            <a:r>
              <a:rPr lang="zh-CN" altLang="en-US" dirty="0">
                <a:solidFill>
                  <a:srgbClr val="92D05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endParaRPr lang="zh-CN" altLang="en-US" b="1" dirty="0">
              <a:solidFill>
                <a:srgbClr val="92D05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lvl="0" indent="0" algn="just">
              <a:lnSpc>
                <a:spcPts val="2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身份证号码：</a:t>
            </a:r>
            <a:endParaRPr lang="en-US" altLang="zh-CN" sz="1200" dirty="0">
              <a:solidFill>
                <a:schemeClr val="bg1"/>
              </a:solidFill>
              <a:latin typeface="Arial" panose="020B0604020202020204" pitchFamily="34" charset="0"/>
              <a:ea typeface="方正大黑简体" charset="-122"/>
            </a:endParaRPr>
          </a:p>
          <a:p>
            <a:pPr lvl="0" indent="0" algn="just">
              <a:lnSpc>
                <a:spcPts val="2000"/>
              </a:lnSpc>
            </a:pPr>
            <a:r>
              <a:rPr sz="1200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6127221972</a:t>
            </a:r>
            <a:r>
              <a:rPr lang="en-US" sz="1200" dirty="0">
                <a:solidFill>
                  <a:schemeClr val="bg1"/>
                </a:solidFill>
                <a:sym typeface="+mn-ea"/>
              </a:rPr>
              <a:t>****</a:t>
            </a:r>
            <a:r>
              <a:rPr sz="1200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0047</a:t>
            </a:r>
          </a:p>
          <a:p>
            <a:pPr lvl="0" indent="0" algn="just">
              <a:lnSpc>
                <a:spcPts val="2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户籍所在地：陕西省榆林市神木县</a:t>
            </a:r>
            <a:endParaRPr lang="en-US" altLang="zh-CN" sz="1200" dirty="0">
              <a:solidFill>
                <a:schemeClr val="bg1"/>
              </a:solidFill>
              <a:latin typeface="Arial" panose="020B0604020202020204" pitchFamily="34" charset="0"/>
              <a:ea typeface="方正大黑简体" charset="-122"/>
            </a:endParaRPr>
          </a:p>
          <a:p>
            <a:pPr lvl="0" indent="0" algn="just">
              <a:lnSpc>
                <a:spcPts val="2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执行标的：</a:t>
            </a:r>
            <a:r>
              <a:rPr lang="en-US" altLang="zh-CN" sz="1200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1700</a:t>
            </a: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万元</a:t>
            </a:r>
          </a:p>
          <a:p>
            <a:pPr lvl="0" indent="0" algn="just">
              <a:lnSpc>
                <a:spcPts val="2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执行案号</a:t>
            </a:r>
            <a:r>
              <a:rPr lang="en-US" altLang="zh-CN" sz="1200" dirty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:</a:t>
            </a: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r>
              <a:rPr sz="1200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（2016）陕08执248号</a:t>
            </a: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endParaRPr lang="zh-CN" altLang="en-US" sz="1200" dirty="0">
              <a:solidFill>
                <a:schemeClr val="bg1"/>
              </a:solidFill>
              <a:latin typeface="Arial" panose="020B0604020202020204" pitchFamily="34" charset="0"/>
              <a:ea typeface="方正大黑简体" charset="-122"/>
            </a:endParaRPr>
          </a:p>
        </p:txBody>
      </p:sp>
      <p:pic>
        <p:nvPicPr>
          <p:cNvPr id="10" name="图片 9" descr="王鲜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16525" y="1439862"/>
            <a:ext cx="2299075" cy="2906201"/>
          </a:xfrm>
          <a:prstGeom prst="rect">
            <a:avLst/>
          </a:prstGeom>
        </p:spPr>
      </p:pic>
      <p:pic>
        <p:nvPicPr>
          <p:cNvPr id="11" name="图片 10" descr="冯秀珍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30338" y="1430338"/>
            <a:ext cx="2366962" cy="2832100"/>
          </a:xfrm>
          <a:prstGeom prst="rect">
            <a:avLst/>
          </a:prstGeom>
        </p:spPr>
      </p:pic>
      <p:sp>
        <p:nvSpPr>
          <p:cNvPr id="12" name="Rectangle 3"/>
          <p:cNvSpPr txBox="1"/>
          <p:nvPr/>
        </p:nvSpPr>
        <p:spPr>
          <a:xfrm>
            <a:off x="1430338" y="4346063"/>
            <a:ext cx="2903537" cy="1928812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t"/>
          <a:lstStyle>
            <a:lvl1pPr marL="0" lvl="0" indent="0" algn="ctr">
              <a:defRPr/>
            </a:lvl1pPr>
            <a:lvl2pPr marL="457200" lvl="1" indent="0" algn="ctr">
              <a:defRPr/>
            </a:lvl2pPr>
            <a:lvl3pPr marL="914400" lvl="2" indent="0" algn="ctr">
              <a:defRPr/>
            </a:lvl3pPr>
            <a:lvl4pPr marL="1371600" lvl="3" indent="0" algn="ctr">
              <a:defRPr/>
            </a:lvl4pPr>
            <a:lvl5pPr marL="1828800" lvl="4" indent="0" algn="ctr">
              <a:defRPr/>
            </a:lvl5pPr>
          </a:lstStyle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8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方正大黑简体" charset="-122"/>
                <a:cs typeface="+mn-cs"/>
              </a:rPr>
              <a:t>执行法院：神木县人民法院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方正大黑简体" charset="-122"/>
                <a:cs typeface="+mn-cs"/>
              </a:rPr>
              <a:t>被执行人姓名：</a:t>
            </a:r>
            <a:r>
              <a:rPr kumimoji="0" lang="zh-CN" alt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冯秀珍</a:t>
            </a:r>
            <a:endParaRPr kumimoji="0" lang="zh-CN" altLang="en-US" sz="1200" b="1" i="0" u="none" strike="noStrike" kern="0" cap="none" spc="0" normalizeH="0" baseline="0" noProof="0" dirty="0" smtClean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+mn-lt"/>
              <a:ea typeface="方正大黑简体" charset="-122"/>
              <a:cs typeface="+mn-cs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方正大黑简体" charset="-122"/>
                <a:cs typeface="+mn-cs"/>
              </a:rPr>
              <a:t>身份证号码：</a:t>
            </a:r>
            <a:endParaRPr kumimoji="0" lang="en-US" altLang="zh-CN" sz="12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方正大黑简体" charset="-122"/>
              <a:cs typeface="+mn-cs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6127221979</a:t>
            </a: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+mn-ea"/>
              </a:rPr>
              <a:t>****</a:t>
            </a:r>
            <a:r>
              <a:rPr kumimoji="0" lang="en-US" altLang="zh-CN" sz="12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1865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方正大黑简体" charset="-122"/>
                <a:cs typeface="+mn-cs"/>
              </a:rPr>
              <a:t>户籍所在地：陕西省榆林市神木县</a:t>
            </a:r>
            <a:endParaRPr kumimoji="0" lang="en-US" altLang="zh-CN" sz="12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方正大黑简体" charset="-122"/>
              <a:cs typeface="+mn-cs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方正大黑简体" charset="-122"/>
                <a:cs typeface="+mn-cs"/>
              </a:rPr>
              <a:t>执行标的：</a:t>
            </a:r>
            <a:r>
              <a:rPr kumimoji="0" lang="en-US" altLang="zh-CN" sz="12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51.05</a:t>
            </a:r>
            <a:r>
              <a:rPr kumimoji="0" lang="zh-CN" alt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方正大黑简体" charset="-122"/>
                <a:cs typeface="+mn-cs"/>
              </a:rPr>
              <a:t>万元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方正大黑简体" charset="-122"/>
                <a:cs typeface="+mn-cs"/>
              </a:rPr>
              <a:t>执行案号</a:t>
            </a:r>
            <a:r>
              <a:rPr kumimoji="0" lang="en-US" altLang="zh-CN" sz="12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方正大黑简体" charset="-122"/>
                <a:cs typeface="+mn-cs"/>
              </a:rPr>
              <a:t>:</a:t>
            </a:r>
            <a:r>
              <a:rPr kumimoji="0" lang="zh-CN" alt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（</a:t>
            </a:r>
            <a:r>
              <a:rPr kumimoji="0" lang="en-US" altLang="zh-CN" sz="12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2015</a:t>
            </a:r>
            <a:r>
              <a:rPr kumimoji="0" lang="zh-CN" alt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）神执字第</a:t>
            </a:r>
            <a:r>
              <a:rPr kumimoji="0" lang="en-US" altLang="zh-CN" sz="12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02476</a:t>
            </a:r>
            <a:r>
              <a:rPr kumimoji="0" lang="zh-CN" alt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号</a:t>
            </a:r>
            <a:endParaRPr kumimoji="0" lang="zh-CN" altLang="en-US" sz="12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方正大黑简体" charset="-122"/>
              <a:cs typeface="+mn-c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/>
          </p:cNvSpPr>
          <p:nvPr>
            <p:ph type="ctrTitle"/>
          </p:nvPr>
        </p:nvSpPr>
        <p:spPr>
          <a:xfrm>
            <a:off x="1598613" y="144463"/>
            <a:ext cx="7545387" cy="1349375"/>
          </a:xfrm>
        </p:spPr>
        <p:txBody>
          <a:bodyPr wrap="square" lIns="91440" tIns="45720" rIns="91440" bIns="45720" anchor="ctr"/>
          <a:lstStyle>
            <a:lvl1pPr lvl="0">
              <a:defRPr/>
            </a:lvl1pPr>
          </a:lstStyle>
          <a:p>
            <a:pPr lvl="0" eaLnBrk="1" hangingPunct="1"/>
            <a:r>
              <a:rPr lang="zh-CN" altLang="en-US" sz="2800" dirty="0">
                <a:solidFill>
                  <a:schemeClr val="bg1"/>
                </a:solidFill>
                <a:ea typeface="方正大黑简体" charset="-122"/>
              </a:rPr>
              <a:t>榆林市中级人民法院</a:t>
            </a:r>
            <a:r>
              <a:rPr lang="zh-CN" altLang="en-US" sz="2800" dirty="0" smtClean="0">
                <a:solidFill>
                  <a:schemeClr val="bg1"/>
                </a:solidFill>
                <a:ea typeface="方正大黑简体" charset="-122"/>
              </a:rPr>
              <a:t>第九批</a:t>
            </a:r>
            <a:r>
              <a:rPr lang="zh-CN" altLang="en-US" sz="2800" dirty="0">
                <a:solidFill>
                  <a:schemeClr val="bg1"/>
                </a:solidFill>
                <a:ea typeface="方正大黑简体" charset="-122"/>
              </a:rPr>
              <a:t>失信</a:t>
            </a:r>
            <a:r>
              <a:rPr lang="zh-CN" altLang="en-US" sz="2400" b="1" dirty="0">
                <a:solidFill>
                  <a:srgbClr val="FFFF00"/>
                </a:solidFill>
                <a:ea typeface="方正大黑简体" charset="-122"/>
              </a:rPr>
              <a:t>被 执 行 人 </a:t>
            </a:r>
            <a:r>
              <a:rPr lang="zh-CN" altLang="en-US" sz="2800" dirty="0">
                <a:solidFill>
                  <a:schemeClr val="bg1"/>
                </a:solidFill>
                <a:ea typeface="方正大黑简体" charset="-122"/>
              </a:rPr>
              <a:t>名单</a:t>
            </a:r>
            <a:r>
              <a:rPr lang="zh-CN" altLang="en-US" sz="3200" dirty="0">
                <a:solidFill>
                  <a:schemeClr val="bg1"/>
                </a:solidFill>
                <a:ea typeface="方正大黑简体" charset="-122"/>
              </a:rPr>
              <a:t/>
            </a:r>
            <a:br>
              <a:rPr lang="zh-CN" altLang="en-US" sz="3200" dirty="0">
                <a:solidFill>
                  <a:schemeClr val="bg1"/>
                </a:solidFill>
                <a:ea typeface="方正大黑简体" charset="-122"/>
              </a:rPr>
            </a:br>
            <a:r>
              <a:rPr lang="zh-CN" altLang="en-US" sz="2200" b="1" dirty="0">
                <a:solidFill>
                  <a:schemeClr val="folHlink"/>
                </a:solidFill>
                <a:ea typeface="仿宋" panose="02010609060101010101" pitchFamily="1" charset="-122"/>
              </a:rPr>
              <a:t>严厉打击老赖</a:t>
            </a:r>
            <a:r>
              <a:rPr lang="zh-CN" altLang="en-US" sz="2200" b="1" dirty="0">
                <a:solidFill>
                  <a:schemeClr val="folHlink"/>
                </a:solidFill>
                <a:latin typeface="仿宋" panose="02010609060101010101" pitchFamily="1" charset="-122"/>
                <a:ea typeface="仿宋" panose="02010609060101010101" pitchFamily="1" charset="-122"/>
              </a:rPr>
              <a:t>   </a:t>
            </a:r>
            <a:r>
              <a:rPr lang="en-US" altLang="zh-CN" sz="2200" b="1" dirty="0">
                <a:solidFill>
                  <a:schemeClr val="folHlink"/>
                </a:solidFill>
                <a:latin typeface="仿宋" panose="02010609060101010101" pitchFamily="1" charset="-122"/>
                <a:ea typeface="仿宋" panose="02010609060101010101" pitchFamily="1" charset="-122"/>
              </a:rPr>
              <a:t>           </a:t>
            </a:r>
            <a:r>
              <a:rPr lang="zh-CN" altLang="en-US" sz="2200" b="1" dirty="0">
                <a:solidFill>
                  <a:schemeClr val="folHlink"/>
                </a:solidFill>
                <a:latin typeface="仿宋" panose="02010609060101010101" pitchFamily="1" charset="-122"/>
                <a:ea typeface="仿宋" panose="02010609060101010101" pitchFamily="1" charset="-122"/>
              </a:rPr>
              <a:t>  重塑诚信榆林</a:t>
            </a:r>
          </a:p>
        </p:txBody>
      </p:sp>
      <p:sp>
        <p:nvSpPr>
          <p:cNvPr id="22530" name="Rectangle 3"/>
          <p:cNvSpPr>
            <a:spLocks noGrp="1"/>
          </p:cNvSpPr>
          <p:nvPr>
            <p:ph type="subTitle"/>
          </p:nvPr>
        </p:nvSpPr>
        <p:spPr>
          <a:xfrm>
            <a:off x="1316038" y="4271963"/>
            <a:ext cx="2903537" cy="1928812"/>
          </a:xfrm>
        </p:spPr>
        <p:txBody>
          <a:bodyPr wrap="square" lIns="91440" tIns="45720" rIns="91440" bIns="45720" anchor="t"/>
          <a:lstStyle>
            <a:lvl1pPr marL="0" lvl="0" indent="0" algn="ctr">
              <a:defRPr/>
            </a:lvl1pPr>
            <a:lvl2pPr marL="457200" lvl="1" indent="0" algn="ctr">
              <a:defRPr/>
            </a:lvl2pPr>
            <a:lvl3pPr marL="914400" lvl="2" indent="0" algn="ctr">
              <a:defRPr/>
            </a:lvl3pPr>
            <a:lvl4pPr marL="1371600" lvl="3" indent="0" algn="ctr">
              <a:defRPr/>
            </a:lvl4pPr>
            <a:lvl5pPr marL="1828800" lvl="4" indent="0" algn="ctr">
              <a:defRPr/>
            </a:lvl5pPr>
          </a:lstStyle>
          <a:p>
            <a:pPr marL="0" lvl="0" indent="0" algn="just" eaLnBrk="1" hangingPunct="1">
              <a:spcBef>
                <a:spcPct val="80000"/>
              </a:spcBef>
              <a:buNone/>
            </a:pPr>
            <a:r>
              <a:rPr lang="zh-CN" altLang="en-US" sz="1200" dirty="0">
                <a:solidFill>
                  <a:schemeClr val="bg1"/>
                </a:solidFill>
                <a:ea typeface="方正大黑简体" charset="-122"/>
              </a:rPr>
              <a:t>执行法院：</a:t>
            </a:r>
            <a:r>
              <a:rPr lang="zh-CN" altLang="en-US" sz="1200" dirty="0">
                <a:solidFill>
                  <a:schemeClr val="bg1"/>
                </a:solidFill>
                <a:ea typeface="方正大黑简体" charset="-122"/>
                <a:sym typeface="+mn-ea"/>
              </a:rPr>
              <a:t>榆林市中级人民法院</a:t>
            </a:r>
            <a:r>
              <a:rPr lang="zh-CN" altLang="en-US" sz="1200" dirty="0">
                <a:solidFill>
                  <a:schemeClr val="bg1"/>
                </a:solidFill>
              </a:rPr>
              <a:t> </a:t>
            </a:r>
            <a:endParaRPr lang="zh-CN" altLang="en-US" sz="1200" dirty="0">
              <a:solidFill>
                <a:schemeClr val="bg1"/>
              </a:solidFill>
              <a:ea typeface="方正大黑简体" charset="-122"/>
            </a:endParaRPr>
          </a:p>
          <a:p>
            <a:pPr marL="0" lvl="0" indent="0" algn="just" eaLnBrk="1" hangingPunct="1">
              <a:buNone/>
            </a:pPr>
            <a:r>
              <a:rPr lang="zh-CN" altLang="en-US" sz="1200" dirty="0">
                <a:solidFill>
                  <a:schemeClr val="bg1"/>
                </a:solidFill>
                <a:ea typeface="方正大黑简体" charset="-122"/>
              </a:rPr>
              <a:t>被执行人姓名：</a:t>
            </a:r>
            <a:r>
              <a:rPr lang="zh-CN" altLang="en-US" sz="1800" b="1" dirty="0">
                <a:solidFill>
                  <a:srgbClr val="92D050"/>
                </a:solidFill>
              </a:rPr>
              <a:t>赵志岗</a:t>
            </a:r>
            <a:r>
              <a:rPr lang="zh-CN" altLang="en-US" sz="1800" dirty="0">
                <a:solidFill>
                  <a:srgbClr val="92D050"/>
                </a:solidFill>
              </a:rPr>
              <a:t> </a:t>
            </a:r>
            <a:endParaRPr lang="zh-CN" altLang="en-US" sz="1200" b="1" dirty="0">
              <a:solidFill>
                <a:srgbClr val="92D050"/>
              </a:solidFill>
              <a:ea typeface="方正大黑简体" charset="-122"/>
            </a:endParaRPr>
          </a:p>
          <a:p>
            <a:pPr marL="0" lvl="0" indent="0" algn="just" eaLnBrk="1" hangingPunct="1">
              <a:buNone/>
            </a:pPr>
            <a:r>
              <a:rPr lang="zh-CN" altLang="en-US" sz="1200" dirty="0">
                <a:solidFill>
                  <a:schemeClr val="bg1"/>
                </a:solidFill>
                <a:ea typeface="方正大黑简体" charset="-122"/>
              </a:rPr>
              <a:t>身份证号码：</a:t>
            </a:r>
            <a:endParaRPr lang="en-US" altLang="zh-CN" sz="1200" dirty="0">
              <a:solidFill>
                <a:schemeClr val="bg1"/>
              </a:solidFill>
              <a:ea typeface="方正大黑简体" charset="-122"/>
            </a:endParaRPr>
          </a:p>
          <a:p>
            <a:pPr marL="0" lvl="0" indent="0" algn="just" eaLnBrk="1" hangingPunct="1">
              <a:buNone/>
            </a:pPr>
            <a:r>
              <a:rPr sz="1200" dirty="0">
                <a:solidFill>
                  <a:schemeClr val="bg1"/>
                </a:solidFill>
              </a:rPr>
              <a:t>6127221964</a:t>
            </a:r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****</a:t>
            </a:r>
            <a:r>
              <a:rPr sz="1200" dirty="0">
                <a:solidFill>
                  <a:schemeClr val="bg1"/>
                </a:solidFill>
              </a:rPr>
              <a:t>4179</a:t>
            </a:r>
          </a:p>
          <a:p>
            <a:pPr marL="0" lvl="0" indent="0" algn="just" eaLnBrk="1" hangingPunct="1">
              <a:buNone/>
            </a:pPr>
            <a:r>
              <a:rPr lang="zh-CN" altLang="en-US" sz="1200" dirty="0">
                <a:solidFill>
                  <a:schemeClr val="bg1"/>
                </a:solidFill>
                <a:ea typeface="方正大黑简体" charset="-122"/>
              </a:rPr>
              <a:t>户籍所在地：陕西省榆林市神木县</a:t>
            </a:r>
            <a:endParaRPr lang="en-US" altLang="zh-CN" sz="1200" dirty="0">
              <a:solidFill>
                <a:schemeClr val="bg1"/>
              </a:solidFill>
              <a:ea typeface="方正大黑简体" charset="-122"/>
            </a:endParaRPr>
          </a:p>
          <a:p>
            <a:pPr marL="0" lvl="0" indent="0" algn="just" eaLnBrk="1" hangingPunct="1">
              <a:buNone/>
            </a:pPr>
            <a:r>
              <a:rPr lang="zh-CN" altLang="en-US" sz="1200" dirty="0">
                <a:solidFill>
                  <a:schemeClr val="bg1"/>
                </a:solidFill>
                <a:ea typeface="方正大黑简体" charset="-122"/>
              </a:rPr>
              <a:t>执行标的：</a:t>
            </a:r>
            <a:r>
              <a:rPr lang="en-US" altLang="zh-CN" sz="1200" dirty="0">
                <a:solidFill>
                  <a:schemeClr val="bg1"/>
                </a:solidFill>
              </a:rPr>
              <a:t>1700</a:t>
            </a:r>
            <a:r>
              <a:rPr lang="zh-CN" altLang="en-US" sz="1200" dirty="0">
                <a:solidFill>
                  <a:schemeClr val="bg1"/>
                </a:solidFill>
                <a:ea typeface="方正大黑简体" charset="-122"/>
              </a:rPr>
              <a:t>万元</a:t>
            </a:r>
          </a:p>
          <a:p>
            <a:pPr marL="0" lvl="0" indent="0" algn="just" eaLnBrk="1" hangingPunct="1">
              <a:buNone/>
            </a:pPr>
            <a:r>
              <a:rPr lang="zh-CN" altLang="en-US" sz="1200" dirty="0">
                <a:solidFill>
                  <a:schemeClr val="bg1"/>
                </a:solidFill>
                <a:ea typeface="方正大黑简体" charset="-122"/>
              </a:rPr>
              <a:t>执行案号</a:t>
            </a:r>
            <a:r>
              <a:rPr lang="en-US" altLang="zh-CN" sz="1200" dirty="0">
                <a:solidFill>
                  <a:schemeClr val="bg1"/>
                </a:solidFill>
                <a:ea typeface="方正大黑简体" charset="-122"/>
              </a:rPr>
              <a:t>:</a:t>
            </a:r>
            <a:r>
              <a:rPr lang="zh-CN" altLang="en-US" sz="1200" dirty="0">
                <a:solidFill>
                  <a:schemeClr val="bg1"/>
                </a:solidFill>
              </a:rPr>
              <a:t> </a:t>
            </a:r>
            <a:r>
              <a:rPr sz="1200" dirty="0">
                <a:solidFill>
                  <a:schemeClr val="bg1"/>
                </a:solidFill>
              </a:rPr>
              <a:t>（2016）陕08执248号</a:t>
            </a:r>
            <a:r>
              <a:rPr lang="zh-CN" altLang="en-US" sz="1200" dirty="0">
                <a:solidFill>
                  <a:schemeClr val="bg1"/>
                </a:solidFill>
              </a:rPr>
              <a:t> </a:t>
            </a:r>
            <a:endParaRPr lang="zh-CN" altLang="en-US" sz="1200" dirty="0">
              <a:solidFill>
                <a:schemeClr val="bg1"/>
              </a:solidFill>
              <a:ea typeface="方正大黑简体" charset="-122"/>
            </a:endParaRPr>
          </a:p>
        </p:txBody>
      </p:sp>
      <p:sp>
        <p:nvSpPr>
          <p:cNvPr id="22531" name="Rectangle 4"/>
          <p:cNvSpPr/>
          <p:nvPr/>
        </p:nvSpPr>
        <p:spPr>
          <a:xfrm>
            <a:off x="1430338" y="1439863"/>
            <a:ext cx="2366962" cy="28321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lstStyle/>
          <a:p>
            <a:pPr lvl="0" indent="0"/>
            <a:endParaRPr lang="zh-CN" altLang="en-US" sz="1200" dirty="0">
              <a:latin typeface="Arial" panose="020B0604020202020204" pitchFamily="34" charset="0"/>
              <a:ea typeface="方正大黑简体" charset="-122"/>
            </a:endParaRPr>
          </a:p>
        </p:txBody>
      </p:sp>
      <p:pic>
        <p:nvPicPr>
          <p:cNvPr id="22532" name="Picture 5" descr="fh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1638" y="339725"/>
            <a:ext cx="914400" cy="914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2533" name="Rectangle 16"/>
          <p:cNvSpPr>
            <a:spLocks noGrp="1"/>
          </p:cNvSpPr>
          <p:nvPr/>
        </p:nvSpPr>
        <p:spPr>
          <a:xfrm>
            <a:off x="512763" y="6503988"/>
            <a:ext cx="8012112" cy="354012"/>
          </a:xfrm>
          <a:prstGeom prst="rect">
            <a:avLst/>
          </a:prstGeom>
          <a:noFill/>
          <a:ln w="9525">
            <a:noFill/>
          </a:ln>
        </p:spPr>
        <p:txBody>
          <a:bodyPr lIns="90170" tIns="46990" rIns="90170" bIns="46990" anchor="t"/>
          <a:lstStyle/>
          <a:p>
            <a:pPr lvl="0" indent="0" algn="ctr">
              <a:lnSpc>
                <a:spcPct val="80000"/>
              </a:lnSpc>
              <a:spcBef>
                <a:spcPct val="80000"/>
              </a:spcBef>
            </a:pPr>
            <a:r>
              <a:rPr lang="zh-CN" altLang="en-US" sz="2000" dirty="0">
                <a:solidFill>
                  <a:srgbClr val="FFFF00"/>
                </a:solidFill>
                <a:latin typeface="Arial" panose="020B0604020202020204" pitchFamily="34" charset="0"/>
                <a:ea typeface="方正美黑简体" charset="-122"/>
              </a:rPr>
              <a:t>榆林市中级人民法院举报电话：0912-3260553       </a:t>
            </a:r>
          </a:p>
        </p:txBody>
      </p:sp>
      <p:sp>
        <p:nvSpPr>
          <p:cNvPr id="22534" name="Rectangle 4"/>
          <p:cNvSpPr/>
          <p:nvPr/>
        </p:nvSpPr>
        <p:spPr>
          <a:xfrm>
            <a:off x="5216525" y="1430338"/>
            <a:ext cx="2274888" cy="2841625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lstStyle/>
          <a:p>
            <a:pPr lvl="0" indent="0"/>
            <a:endParaRPr lang="zh-CN" altLang="en-US" sz="1200" dirty="0">
              <a:latin typeface="Arial" panose="020B0604020202020204" pitchFamily="34" charset="0"/>
              <a:ea typeface="方正大黑简体" charset="-122"/>
            </a:endParaRPr>
          </a:p>
        </p:txBody>
      </p:sp>
      <p:sp>
        <p:nvSpPr>
          <p:cNvPr id="22535" name="Rectangle 3"/>
          <p:cNvSpPr txBox="1"/>
          <p:nvPr/>
        </p:nvSpPr>
        <p:spPr>
          <a:xfrm>
            <a:off x="5121275" y="4271963"/>
            <a:ext cx="2903538" cy="1928812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 indent="0" algn="just">
              <a:lnSpc>
                <a:spcPts val="2000"/>
              </a:lnSpc>
              <a:spcBef>
                <a:spcPct val="80000"/>
              </a:spcBef>
            </a:pP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执行法院：</a:t>
            </a:r>
            <a:r>
              <a:rPr lang="zh-CN" altLang="en-US" sz="1200" dirty="0">
                <a:solidFill>
                  <a:schemeClr val="bg1"/>
                </a:solidFill>
                <a:ea typeface="方正大黑简体" charset="-122"/>
                <a:sym typeface="+mn-ea"/>
              </a:rPr>
              <a:t>榆林市中级人民法院</a:t>
            </a: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endParaRPr lang="zh-CN" altLang="en-US" sz="1200" dirty="0">
              <a:solidFill>
                <a:schemeClr val="bg1"/>
              </a:solidFill>
              <a:latin typeface="Arial" panose="020B0604020202020204" pitchFamily="34" charset="0"/>
              <a:ea typeface="方正大黑简体" charset="-122"/>
            </a:endParaRPr>
          </a:p>
          <a:p>
            <a:pPr lvl="0" indent="0" algn="just">
              <a:lnSpc>
                <a:spcPts val="2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被执行人姓名</a:t>
            </a:r>
            <a:r>
              <a:rPr lang="en-US" altLang="zh-CN" sz="1200" dirty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:</a:t>
            </a:r>
            <a:r>
              <a:rPr lang="zh-CN" altLang="en-US" b="1" dirty="0">
                <a:solidFill>
                  <a:srgbClr val="92D05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王玉珍</a:t>
            </a:r>
            <a:r>
              <a:rPr lang="zh-CN" altLang="en-US" dirty="0">
                <a:solidFill>
                  <a:srgbClr val="92D05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endParaRPr lang="zh-CN" altLang="en-US" b="1" dirty="0">
              <a:solidFill>
                <a:srgbClr val="92D05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lvl="0" indent="0" algn="just">
              <a:lnSpc>
                <a:spcPts val="2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身份证号码：</a:t>
            </a:r>
            <a:endParaRPr lang="en-US" altLang="zh-CN" sz="1200" dirty="0">
              <a:solidFill>
                <a:schemeClr val="bg1"/>
              </a:solidFill>
              <a:latin typeface="Arial" panose="020B0604020202020204" pitchFamily="34" charset="0"/>
              <a:ea typeface="方正大黑简体" charset="-122"/>
            </a:endParaRPr>
          </a:p>
          <a:p>
            <a:pPr lvl="0" indent="0" algn="just">
              <a:lnSpc>
                <a:spcPts val="2000"/>
              </a:lnSpc>
            </a:pPr>
            <a:r>
              <a:rPr sz="1200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6127221968</a:t>
            </a:r>
            <a:r>
              <a:rPr lang="en-US" sz="1200" dirty="0">
                <a:solidFill>
                  <a:schemeClr val="bg1"/>
                </a:solidFill>
                <a:sym typeface="+mn-ea"/>
              </a:rPr>
              <a:t>****</a:t>
            </a:r>
            <a:r>
              <a:rPr sz="1200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4175</a:t>
            </a:r>
          </a:p>
          <a:p>
            <a:pPr lvl="0" indent="0" algn="just">
              <a:lnSpc>
                <a:spcPts val="2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户籍所在地：陕西省榆林市神木县</a:t>
            </a:r>
            <a:endParaRPr lang="en-US" altLang="zh-CN" sz="1200" dirty="0">
              <a:solidFill>
                <a:schemeClr val="bg1"/>
              </a:solidFill>
              <a:latin typeface="Arial" panose="020B0604020202020204" pitchFamily="34" charset="0"/>
              <a:ea typeface="方正大黑简体" charset="-122"/>
            </a:endParaRPr>
          </a:p>
          <a:p>
            <a:pPr lvl="0" indent="0" algn="just">
              <a:lnSpc>
                <a:spcPts val="2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执行标的：</a:t>
            </a:r>
            <a:r>
              <a:rPr lang="en-US" altLang="zh-CN" sz="1200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1700</a:t>
            </a: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万元</a:t>
            </a:r>
          </a:p>
          <a:p>
            <a:pPr lvl="0" indent="0" algn="just">
              <a:lnSpc>
                <a:spcPts val="2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执行案号</a:t>
            </a:r>
            <a:r>
              <a:rPr lang="en-US" altLang="zh-CN" sz="1200" dirty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:</a:t>
            </a: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r>
              <a:rPr sz="1200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（2016）陕08执248号</a:t>
            </a: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endParaRPr lang="zh-CN" altLang="en-US" sz="1200" dirty="0">
              <a:solidFill>
                <a:schemeClr val="bg1"/>
              </a:solidFill>
              <a:latin typeface="Arial" panose="020B0604020202020204" pitchFamily="34" charset="0"/>
              <a:ea typeface="方正大黑简体" charset="-122"/>
            </a:endParaRPr>
          </a:p>
        </p:txBody>
      </p:sp>
      <p:pic>
        <p:nvPicPr>
          <p:cNvPr id="9" name="图片 8" descr="赵志岗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30338" y="1439863"/>
            <a:ext cx="2366962" cy="2832100"/>
          </a:xfrm>
          <a:prstGeom prst="rect">
            <a:avLst/>
          </a:prstGeom>
        </p:spPr>
      </p:pic>
      <p:pic>
        <p:nvPicPr>
          <p:cNvPr id="10" name="图片 9" descr="王玉珍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16525" y="1430337"/>
            <a:ext cx="2274888" cy="2841626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/>
          </p:cNvSpPr>
          <p:nvPr>
            <p:ph type="ctrTitle"/>
          </p:nvPr>
        </p:nvSpPr>
        <p:spPr>
          <a:xfrm>
            <a:off x="1598613" y="144463"/>
            <a:ext cx="7545387" cy="1349375"/>
          </a:xfrm>
        </p:spPr>
        <p:txBody>
          <a:bodyPr wrap="square" lIns="91440" tIns="45720" rIns="91440" bIns="45720" anchor="ctr"/>
          <a:lstStyle>
            <a:lvl1pPr lvl="0">
              <a:defRPr/>
            </a:lvl1pPr>
          </a:lstStyle>
          <a:p>
            <a:pPr lvl="0" eaLnBrk="1" hangingPunct="1"/>
            <a:r>
              <a:rPr lang="zh-CN" altLang="en-US" sz="2800" dirty="0">
                <a:solidFill>
                  <a:schemeClr val="bg1"/>
                </a:solidFill>
                <a:ea typeface="方正大黑简体" charset="-122"/>
              </a:rPr>
              <a:t>榆林市中级人民法院</a:t>
            </a:r>
            <a:r>
              <a:rPr lang="zh-CN" altLang="en-US" sz="2800" dirty="0" smtClean="0">
                <a:solidFill>
                  <a:schemeClr val="bg1"/>
                </a:solidFill>
                <a:ea typeface="方正大黑简体" charset="-122"/>
              </a:rPr>
              <a:t>第九批</a:t>
            </a:r>
            <a:r>
              <a:rPr lang="zh-CN" altLang="en-US" sz="2800" dirty="0">
                <a:solidFill>
                  <a:schemeClr val="bg1"/>
                </a:solidFill>
                <a:ea typeface="方正大黑简体" charset="-122"/>
              </a:rPr>
              <a:t>失信</a:t>
            </a:r>
            <a:r>
              <a:rPr lang="zh-CN" altLang="en-US" sz="2400" b="1" dirty="0">
                <a:solidFill>
                  <a:srgbClr val="FFFF00"/>
                </a:solidFill>
                <a:ea typeface="方正大黑简体" charset="-122"/>
              </a:rPr>
              <a:t>被 执 行 人 </a:t>
            </a:r>
            <a:r>
              <a:rPr lang="zh-CN" altLang="en-US" sz="2800" dirty="0">
                <a:solidFill>
                  <a:schemeClr val="bg1"/>
                </a:solidFill>
                <a:ea typeface="方正大黑简体" charset="-122"/>
              </a:rPr>
              <a:t>名单</a:t>
            </a:r>
            <a:r>
              <a:rPr lang="zh-CN" altLang="en-US" sz="3200" dirty="0">
                <a:solidFill>
                  <a:schemeClr val="bg1"/>
                </a:solidFill>
                <a:ea typeface="方正大黑简体" charset="-122"/>
              </a:rPr>
              <a:t/>
            </a:r>
            <a:br>
              <a:rPr lang="zh-CN" altLang="en-US" sz="3200" dirty="0">
                <a:solidFill>
                  <a:schemeClr val="bg1"/>
                </a:solidFill>
                <a:ea typeface="方正大黑简体" charset="-122"/>
              </a:rPr>
            </a:br>
            <a:r>
              <a:rPr lang="zh-CN" altLang="en-US" sz="2200" b="1" dirty="0">
                <a:solidFill>
                  <a:schemeClr val="folHlink"/>
                </a:solidFill>
                <a:ea typeface="仿宋" panose="02010609060101010101" pitchFamily="1" charset="-122"/>
              </a:rPr>
              <a:t>严厉打击老赖</a:t>
            </a:r>
            <a:r>
              <a:rPr lang="zh-CN" altLang="en-US" sz="2200" b="1" dirty="0">
                <a:solidFill>
                  <a:schemeClr val="folHlink"/>
                </a:solidFill>
                <a:latin typeface="仿宋" panose="02010609060101010101" pitchFamily="1" charset="-122"/>
                <a:ea typeface="仿宋" panose="02010609060101010101" pitchFamily="1" charset="-122"/>
              </a:rPr>
              <a:t>   </a:t>
            </a:r>
            <a:r>
              <a:rPr lang="en-US" altLang="zh-CN" sz="2200" b="1" dirty="0">
                <a:solidFill>
                  <a:schemeClr val="folHlink"/>
                </a:solidFill>
                <a:latin typeface="仿宋" panose="02010609060101010101" pitchFamily="1" charset="-122"/>
                <a:ea typeface="仿宋" panose="02010609060101010101" pitchFamily="1" charset="-122"/>
              </a:rPr>
              <a:t>           </a:t>
            </a:r>
            <a:r>
              <a:rPr lang="zh-CN" altLang="en-US" sz="2200" b="1" dirty="0">
                <a:solidFill>
                  <a:schemeClr val="folHlink"/>
                </a:solidFill>
                <a:latin typeface="仿宋" panose="02010609060101010101" pitchFamily="1" charset="-122"/>
                <a:ea typeface="仿宋" panose="02010609060101010101" pitchFamily="1" charset="-122"/>
              </a:rPr>
              <a:t>  重塑诚信榆林</a:t>
            </a:r>
          </a:p>
        </p:txBody>
      </p:sp>
      <p:sp>
        <p:nvSpPr>
          <p:cNvPr id="23554" name="Rectangle 3"/>
          <p:cNvSpPr>
            <a:spLocks noGrp="1"/>
          </p:cNvSpPr>
          <p:nvPr>
            <p:ph type="subTitle"/>
          </p:nvPr>
        </p:nvSpPr>
        <p:spPr>
          <a:xfrm>
            <a:off x="1316038" y="4271963"/>
            <a:ext cx="2903537" cy="1928812"/>
          </a:xfrm>
        </p:spPr>
        <p:txBody>
          <a:bodyPr wrap="square" lIns="91440" tIns="45720" rIns="91440" bIns="45720" anchor="t"/>
          <a:lstStyle>
            <a:lvl1pPr marL="0" lvl="0" indent="0" algn="ctr">
              <a:defRPr/>
            </a:lvl1pPr>
            <a:lvl2pPr marL="457200" lvl="1" indent="0" algn="ctr">
              <a:defRPr/>
            </a:lvl2pPr>
            <a:lvl3pPr marL="914400" lvl="2" indent="0" algn="ctr">
              <a:defRPr/>
            </a:lvl3pPr>
            <a:lvl4pPr marL="1371600" lvl="3" indent="0" algn="ctr">
              <a:defRPr/>
            </a:lvl4pPr>
            <a:lvl5pPr marL="1828800" lvl="4" indent="0" algn="ctr">
              <a:defRPr/>
            </a:lvl5pPr>
          </a:lstStyle>
          <a:p>
            <a:pPr marL="0" lvl="0" indent="0" algn="just" eaLnBrk="1" hangingPunct="1">
              <a:spcBef>
                <a:spcPct val="80000"/>
              </a:spcBef>
              <a:buNone/>
            </a:pPr>
            <a:r>
              <a:rPr lang="zh-CN" altLang="en-US" sz="1200" dirty="0">
                <a:solidFill>
                  <a:schemeClr val="bg1"/>
                </a:solidFill>
                <a:ea typeface="方正大黑简体" charset="-122"/>
              </a:rPr>
              <a:t>执行法院：</a:t>
            </a:r>
            <a:r>
              <a:rPr lang="zh-CN" altLang="en-US" sz="1200" dirty="0">
                <a:solidFill>
                  <a:schemeClr val="bg1"/>
                </a:solidFill>
                <a:ea typeface="方正大黑简体" charset="-122"/>
                <a:sym typeface="+mn-ea"/>
              </a:rPr>
              <a:t>榆林市中级人民法院</a:t>
            </a:r>
            <a:r>
              <a:rPr lang="zh-CN" altLang="en-US" sz="1200" dirty="0">
                <a:solidFill>
                  <a:schemeClr val="bg1"/>
                </a:solidFill>
              </a:rPr>
              <a:t> </a:t>
            </a:r>
            <a:endParaRPr lang="zh-CN" altLang="en-US" sz="1200" dirty="0">
              <a:solidFill>
                <a:schemeClr val="bg1"/>
              </a:solidFill>
              <a:ea typeface="方正大黑简体" charset="-122"/>
            </a:endParaRPr>
          </a:p>
          <a:p>
            <a:pPr marL="0" lvl="0" indent="0" algn="just" eaLnBrk="1" hangingPunct="1">
              <a:buNone/>
            </a:pPr>
            <a:r>
              <a:rPr lang="zh-CN" altLang="en-US" sz="1200" dirty="0">
                <a:solidFill>
                  <a:schemeClr val="bg1"/>
                </a:solidFill>
                <a:ea typeface="方正大黑简体" charset="-122"/>
              </a:rPr>
              <a:t>被执行人姓名：</a:t>
            </a:r>
            <a:r>
              <a:rPr lang="zh-CN" altLang="en-US" sz="1800" b="1" dirty="0">
                <a:solidFill>
                  <a:srgbClr val="92D050"/>
                </a:solidFill>
              </a:rPr>
              <a:t>高继升</a:t>
            </a:r>
          </a:p>
          <a:p>
            <a:pPr marL="0" lvl="0" indent="0" algn="just" eaLnBrk="1" hangingPunct="1">
              <a:buNone/>
            </a:pPr>
            <a:r>
              <a:rPr lang="zh-CN" altLang="en-US" sz="1200" dirty="0">
                <a:solidFill>
                  <a:schemeClr val="bg1"/>
                </a:solidFill>
                <a:ea typeface="方正大黑简体" charset="-122"/>
              </a:rPr>
              <a:t>身份证号码：</a:t>
            </a:r>
            <a:endParaRPr lang="en-US" altLang="zh-CN" sz="1200" dirty="0">
              <a:solidFill>
                <a:schemeClr val="bg1"/>
              </a:solidFill>
              <a:ea typeface="方正大黑简体" charset="-122"/>
            </a:endParaRPr>
          </a:p>
          <a:p>
            <a:pPr marL="0" lvl="0" indent="0" algn="just" eaLnBrk="1" hangingPunct="1">
              <a:buNone/>
            </a:pPr>
            <a:r>
              <a:rPr sz="1200" dirty="0">
                <a:solidFill>
                  <a:schemeClr val="bg1"/>
                </a:solidFill>
              </a:rPr>
              <a:t>6104231963</a:t>
            </a:r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****</a:t>
            </a:r>
            <a:r>
              <a:rPr sz="1200" dirty="0">
                <a:solidFill>
                  <a:schemeClr val="bg1"/>
                </a:solidFill>
              </a:rPr>
              <a:t>5218</a:t>
            </a:r>
          </a:p>
          <a:p>
            <a:pPr marL="0" lvl="0" indent="0" algn="just" eaLnBrk="1" hangingPunct="1">
              <a:buNone/>
            </a:pPr>
            <a:r>
              <a:rPr lang="zh-CN" altLang="en-US" sz="1200" dirty="0">
                <a:solidFill>
                  <a:schemeClr val="bg1"/>
                </a:solidFill>
                <a:ea typeface="方正大黑简体" charset="-122"/>
              </a:rPr>
              <a:t>户籍所在地：陕西省咸阳市泾阳县</a:t>
            </a:r>
          </a:p>
          <a:p>
            <a:pPr marL="0" lvl="0" indent="0" algn="just" eaLnBrk="1" hangingPunct="1">
              <a:buNone/>
            </a:pPr>
            <a:r>
              <a:rPr lang="zh-CN" altLang="en-US" sz="1200" dirty="0">
                <a:solidFill>
                  <a:schemeClr val="bg1"/>
                </a:solidFill>
                <a:ea typeface="方正大黑简体" charset="-122"/>
              </a:rPr>
              <a:t>执行标的：</a:t>
            </a:r>
            <a:r>
              <a:rPr lang="en-US" altLang="zh-CN" sz="1200" dirty="0">
                <a:solidFill>
                  <a:schemeClr val="bg1"/>
                </a:solidFill>
              </a:rPr>
              <a:t>8000</a:t>
            </a:r>
            <a:r>
              <a:rPr lang="zh-CN" altLang="en-US" sz="1200" dirty="0">
                <a:solidFill>
                  <a:schemeClr val="bg1"/>
                </a:solidFill>
                <a:ea typeface="方正大黑简体" charset="-122"/>
              </a:rPr>
              <a:t>万元</a:t>
            </a:r>
          </a:p>
          <a:p>
            <a:pPr marL="0" lvl="0" indent="0" algn="just" eaLnBrk="1" hangingPunct="1">
              <a:buNone/>
            </a:pPr>
            <a:r>
              <a:rPr lang="zh-CN" altLang="en-US" sz="1200" dirty="0">
                <a:solidFill>
                  <a:schemeClr val="bg1"/>
                </a:solidFill>
                <a:ea typeface="方正大黑简体" charset="-122"/>
              </a:rPr>
              <a:t>执行案号</a:t>
            </a:r>
            <a:r>
              <a:rPr lang="en-US" altLang="zh-CN" sz="1200" dirty="0">
                <a:solidFill>
                  <a:schemeClr val="bg1"/>
                </a:solidFill>
                <a:ea typeface="方正大黑简体" charset="-122"/>
              </a:rPr>
              <a:t>:</a:t>
            </a:r>
            <a:r>
              <a:rPr lang="zh-CN" altLang="en-US" sz="1200" dirty="0">
                <a:solidFill>
                  <a:schemeClr val="bg1"/>
                </a:solidFill>
              </a:rPr>
              <a:t> </a:t>
            </a:r>
            <a:r>
              <a:rPr sz="1200" dirty="0">
                <a:solidFill>
                  <a:schemeClr val="bg1"/>
                </a:solidFill>
              </a:rPr>
              <a:t>（2016）陕08执261号</a:t>
            </a:r>
            <a:r>
              <a:rPr lang="zh-CN" altLang="en-US" sz="1200" dirty="0">
                <a:solidFill>
                  <a:schemeClr val="bg1"/>
                </a:solidFill>
              </a:rPr>
              <a:t> </a:t>
            </a:r>
            <a:endParaRPr lang="zh-CN" altLang="en-US" sz="1200" dirty="0">
              <a:solidFill>
                <a:schemeClr val="bg1"/>
              </a:solidFill>
              <a:ea typeface="方正大黑简体" charset="-122"/>
            </a:endParaRPr>
          </a:p>
        </p:txBody>
      </p:sp>
      <p:sp>
        <p:nvSpPr>
          <p:cNvPr id="23555" name="Rectangle 4"/>
          <p:cNvSpPr/>
          <p:nvPr/>
        </p:nvSpPr>
        <p:spPr>
          <a:xfrm>
            <a:off x="1430338" y="1439863"/>
            <a:ext cx="2366962" cy="28321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lstStyle/>
          <a:p>
            <a:pPr lvl="0" indent="0"/>
            <a:endParaRPr lang="zh-CN" altLang="en-US" sz="1200" dirty="0">
              <a:latin typeface="Arial" panose="020B0604020202020204" pitchFamily="34" charset="0"/>
              <a:ea typeface="方正大黑简体" charset="-122"/>
            </a:endParaRPr>
          </a:p>
        </p:txBody>
      </p:sp>
      <p:pic>
        <p:nvPicPr>
          <p:cNvPr id="23556" name="Picture 5" descr="fh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1638" y="339725"/>
            <a:ext cx="914400" cy="914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3557" name="Rectangle 16"/>
          <p:cNvSpPr>
            <a:spLocks noGrp="1"/>
          </p:cNvSpPr>
          <p:nvPr/>
        </p:nvSpPr>
        <p:spPr>
          <a:xfrm>
            <a:off x="512763" y="6503988"/>
            <a:ext cx="8012112" cy="354012"/>
          </a:xfrm>
          <a:prstGeom prst="rect">
            <a:avLst/>
          </a:prstGeom>
          <a:noFill/>
          <a:ln w="9525">
            <a:noFill/>
          </a:ln>
        </p:spPr>
        <p:txBody>
          <a:bodyPr lIns="90170" tIns="46990" rIns="90170" bIns="46990" anchor="t"/>
          <a:lstStyle/>
          <a:p>
            <a:pPr lvl="0" indent="0" algn="ctr">
              <a:lnSpc>
                <a:spcPct val="80000"/>
              </a:lnSpc>
              <a:spcBef>
                <a:spcPct val="80000"/>
              </a:spcBef>
            </a:pPr>
            <a:r>
              <a:rPr lang="zh-CN" altLang="en-US" sz="2000" dirty="0">
                <a:solidFill>
                  <a:srgbClr val="FFFF00"/>
                </a:solidFill>
                <a:latin typeface="Arial" panose="020B0604020202020204" pitchFamily="34" charset="0"/>
                <a:ea typeface="方正美黑简体" charset="-122"/>
              </a:rPr>
              <a:t>榆林市中级人民法院举报电话：0912-3260553       </a:t>
            </a:r>
          </a:p>
        </p:txBody>
      </p:sp>
      <p:sp>
        <p:nvSpPr>
          <p:cNvPr id="23558" name="Rectangle 4"/>
          <p:cNvSpPr/>
          <p:nvPr/>
        </p:nvSpPr>
        <p:spPr>
          <a:xfrm>
            <a:off x="5216525" y="1430338"/>
            <a:ext cx="2274888" cy="2841625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lstStyle/>
          <a:p>
            <a:pPr lvl="0" indent="0"/>
            <a:endParaRPr lang="zh-CN" altLang="en-US" sz="1200" dirty="0">
              <a:latin typeface="Arial" panose="020B0604020202020204" pitchFamily="34" charset="0"/>
              <a:ea typeface="方正大黑简体" charset="-122"/>
            </a:endParaRPr>
          </a:p>
        </p:txBody>
      </p:sp>
      <p:sp>
        <p:nvSpPr>
          <p:cNvPr id="23559" name="Rectangle 3"/>
          <p:cNvSpPr txBox="1"/>
          <p:nvPr/>
        </p:nvSpPr>
        <p:spPr>
          <a:xfrm>
            <a:off x="5121275" y="4271963"/>
            <a:ext cx="2903538" cy="1928812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 indent="0" algn="just">
              <a:lnSpc>
                <a:spcPts val="2000"/>
              </a:lnSpc>
              <a:spcBef>
                <a:spcPct val="80000"/>
              </a:spcBef>
            </a:pP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执行法院：</a:t>
            </a:r>
            <a:r>
              <a:rPr lang="zh-CN" altLang="en-US" sz="1200" dirty="0">
                <a:solidFill>
                  <a:schemeClr val="bg1"/>
                </a:solidFill>
                <a:ea typeface="方正大黑简体" charset="-122"/>
                <a:sym typeface="+mn-ea"/>
              </a:rPr>
              <a:t>榆林市中级人民法院</a:t>
            </a: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endParaRPr lang="zh-CN" altLang="en-US" sz="1200" dirty="0">
              <a:solidFill>
                <a:schemeClr val="bg1"/>
              </a:solidFill>
              <a:latin typeface="Arial" panose="020B0604020202020204" pitchFamily="34" charset="0"/>
              <a:ea typeface="方正大黑简体" charset="-122"/>
            </a:endParaRPr>
          </a:p>
          <a:p>
            <a:pPr lvl="0" indent="0" algn="just">
              <a:lnSpc>
                <a:spcPts val="2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被执行人姓名</a:t>
            </a:r>
            <a:r>
              <a:rPr lang="en-US" altLang="zh-CN" sz="1200" dirty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:</a:t>
            </a:r>
            <a:r>
              <a:rPr lang="zh-CN" altLang="en-US" b="1" dirty="0">
                <a:solidFill>
                  <a:srgbClr val="92D05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焦艳芹</a:t>
            </a:r>
            <a:r>
              <a:rPr lang="zh-CN" altLang="en-US" dirty="0">
                <a:solidFill>
                  <a:srgbClr val="92D05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endParaRPr lang="zh-CN" altLang="en-US" b="1" dirty="0">
              <a:solidFill>
                <a:srgbClr val="92D05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lvl="0" indent="0" algn="just">
              <a:lnSpc>
                <a:spcPts val="2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身份证号码：</a:t>
            </a:r>
            <a:endParaRPr lang="en-US" altLang="zh-CN" sz="1200" dirty="0">
              <a:solidFill>
                <a:schemeClr val="bg1"/>
              </a:solidFill>
              <a:latin typeface="Arial" panose="020B0604020202020204" pitchFamily="34" charset="0"/>
              <a:ea typeface="方正大黑简体" charset="-122"/>
            </a:endParaRPr>
          </a:p>
          <a:p>
            <a:pPr lvl="0" indent="0" algn="just">
              <a:lnSpc>
                <a:spcPts val="2000"/>
              </a:lnSpc>
            </a:pPr>
            <a:r>
              <a:rPr sz="1200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6104231971</a:t>
            </a:r>
            <a:r>
              <a:rPr lang="en-US" sz="1200" dirty="0">
                <a:solidFill>
                  <a:schemeClr val="bg1"/>
                </a:solidFill>
                <a:sym typeface="+mn-ea"/>
              </a:rPr>
              <a:t>****</a:t>
            </a:r>
            <a:r>
              <a:rPr sz="1200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5826</a:t>
            </a:r>
          </a:p>
          <a:p>
            <a:pPr lvl="0" indent="0" algn="just">
              <a:lnSpc>
                <a:spcPts val="2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户籍所在地：陕西省咸阳市泾阳县</a:t>
            </a:r>
          </a:p>
          <a:p>
            <a:pPr lvl="0" indent="0" algn="just">
              <a:lnSpc>
                <a:spcPts val="2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执行标的：</a:t>
            </a:r>
            <a:r>
              <a:rPr lang="en-US" altLang="zh-CN" sz="1200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8000</a:t>
            </a: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万元</a:t>
            </a:r>
          </a:p>
          <a:p>
            <a:pPr lvl="0" indent="0" algn="just">
              <a:lnSpc>
                <a:spcPts val="2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执行案号</a:t>
            </a:r>
            <a:r>
              <a:rPr lang="en-US" altLang="zh-CN" sz="1200" dirty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:</a:t>
            </a: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r>
              <a:rPr sz="1200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（2016）陕08执261号</a:t>
            </a: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endParaRPr lang="zh-CN" altLang="en-US" sz="1200" dirty="0">
              <a:solidFill>
                <a:schemeClr val="bg1"/>
              </a:solidFill>
              <a:latin typeface="Arial" panose="020B0604020202020204" pitchFamily="34" charset="0"/>
              <a:ea typeface="方正大黑简体" charset="-122"/>
            </a:endParaRPr>
          </a:p>
        </p:txBody>
      </p:sp>
      <p:pic>
        <p:nvPicPr>
          <p:cNvPr id="9" name="图片 8" descr="高继升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30338" y="1439863"/>
            <a:ext cx="2366962" cy="2832100"/>
          </a:xfrm>
          <a:prstGeom prst="rect">
            <a:avLst/>
          </a:prstGeom>
        </p:spPr>
      </p:pic>
      <p:pic>
        <p:nvPicPr>
          <p:cNvPr id="10" name="图片 9" descr="焦艳芹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16525" y="1430337"/>
            <a:ext cx="2306808" cy="284162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A7C6E5"/>
      </a:accent1>
      <a:accent2>
        <a:srgbClr val="333399"/>
      </a:accent2>
      <a:accent3>
        <a:srgbClr val="FFFFFF"/>
      </a:accent3>
      <a:accent4>
        <a:srgbClr val="000000"/>
      </a:accent4>
      <a:accent5>
        <a:srgbClr val="D0DFF0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A7C6E5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0DFF0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7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9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A000120141203A11PWBG">
  <a:themeElements>
    <a:clrScheme name="A000120141203A11PWBG 1">
      <a:dk1>
        <a:srgbClr val="6D6F71"/>
      </a:dk1>
      <a:lt1>
        <a:srgbClr val="FFFFFF"/>
      </a:lt1>
      <a:dk2>
        <a:srgbClr val="6D6F71"/>
      </a:dk2>
      <a:lt2>
        <a:srgbClr val="FFFFFF"/>
      </a:lt2>
      <a:accent1>
        <a:srgbClr val="D6A953"/>
      </a:accent1>
      <a:accent2>
        <a:srgbClr val="8F7E53"/>
      </a:accent2>
      <a:accent3>
        <a:srgbClr val="FFFFFF"/>
      </a:accent3>
      <a:accent4>
        <a:srgbClr val="5C5E5F"/>
      </a:accent4>
      <a:accent5>
        <a:srgbClr val="E8D1B3"/>
      </a:accent5>
      <a:accent6>
        <a:srgbClr val="81724A"/>
      </a:accent6>
      <a:hlink>
        <a:srgbClr val="00B0F0"/>
      </a:hlink>
      <a:folHlink>
        <a:srgbClr val="AFB2B4"/>
      </a:folHlink>
    </a:clrScheme>
    <a:fontScheme name="A000120141203A11PWBG">
      <a:majorFont>
        <a:latin typeface="Arial"/>
        <a:ea typeface="华文中宋"/>
        <a:cs typeface=""/>
      </a:majorFont>
      <a:minorFont>
        <a:latin typeface="Arial"/>
        <a:ea typeface="华文中宋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A000120141203A11PWBG 1">
        <a:dk1>
          <a:srgbClr val="6D6F71"/>
        </a:dk1>
        <a:lt1>
          <a:srgbClr val="FFFFFF"/>
        </a:lt1>
        <a:dk2>
          <a:srgbClr val="6D6F71"/>
        </a:dk2>
        <a:lt2>
          <a:srgbClr val="FFFFFF"/>
        </a:lt2>
        <a:accent1>
          <a:srgbClr val="D6A953"/>
        </a:accent1>
        <a:accent2>
          <a:srgbClr val="8F7E53"/>
        </a:accent2>
        <a:accent3>
          <a:srgbClr val="FFFFFF"/>
        </a:accent3>
        <a:accent4>
          <a:srgbClr val="5C5E5F"/>
        </a:accent4>
        <a:accent5>
          <a:srgbClr val="E8D1B3"/>
        </a:accent5>
        <a:accent6>
          <a:srgbClr val="81724A"/>
        </a:accent6>
        <a:hlink>
          <a:srgbClr val="00B0F0"/>
        </a:hlink>
        <a:folHlink>
          <a:srgbClr val="AFB2B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A000120141203A11PWBG">
  <a:themeElements>
    <a:clrScheme name="1_A000120141203A11PWBG 1">
      <a:dk1>
        <a:srgbClr val="6D6F71"/>
      </a:dk1>
      <a:lt1>
        <a:srgbClr val="FFFFFF"/>
      </a:lt1>
      <a:dk2>
        <a:srgbClr val="6D6F71"/>
      </a:dk2>
      <a:lt2>
        <a:srgbClr val="FFFFFF"/>
      </a:lt2>
      <a:accent1>
        <a:srgbClr val="D6A953"/>
      </a:accent1>
      <a:accent2>
        <a:srgbClr val="8F7E53"/>
      </a:accent2>
      <a:accent3>
        <a:srgbClr val="FFFFFF"/>
      </a:accent3>
      <a:accent4>
        <a:srgbClr val="5C5E5F"/>
      </a:accent4>
      <a:accent5>
        <a:srgbClr val="E8D1B3"/>
      </a:accent5>
      <a:accent6>
        <a:srgbClr val="81724A"/>
      </a:accent6>
      <a:hlink>
        <a:srgbClr val="00B0F0"/>
      </a:hlink>
      <a:folHlink>
        <a:srgbClr val="AFB2B4"/>
      </a:folHlink>
    </a:clrScheme>
    <a:fontScheme name="1_A000120141203A11PWBG">
      <a:majorFont>
        <a:latin typeface="Arial"/>
        <a:ea typeface="华文中宋"/>
        <a:cs typeface=""/>
      </a:majorFont>
      <a:minorFont>
        <a:latin typeface="Arial"/>
        <a:ea typeface="华文中宋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1_A000120141203A11PWBG 1">
        <a:dk1>
          <a:srgbClr val="6D6F71"/>
        </a:dk1>
        <a:lt1>
          <a:srgbClr val="FFFFFF"/>
        </a:lt1>
        <a:dk2>
          <a:srgbClr val="6D6F71"/>
        </a:dk2>
        <a:lt2>
          <a:srgbClr val="FFFFFF"/>
        </a:lt2>
        <a:accent1>
          <a:srgbClr val="D6A953"/>
        </a:accent1>
        <a:accent2>
          <a:srgbClr val="8F7E53"/>
        </a:accent2>
        <a:accent3>
          <a:srgbClr val="FFFFFF"/>
        </a:accent3>
        <a:accent4>
          <a:srgbClr val="5C5E5F"/>
        </a:accent4>
        <a:accent5>
          <a:srgbClr val="E8D1B3"/>
        </a:accent5>
        <a:accent6>
          <a:srgbClr val="81724A"/>
        </a:accent6>
        <a:hlink>
          <a:srgbClr val="00B0F0"/>
        </a:hlink>
        <a:folHlink>
          <a:srgbClr val="AFB2B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8001</Words>
  <Application>Microsoft Office PowerPoint</Application>
  <PresentationFormat>全屏显示(4:3)</PresentationFormat>
  <Paragraphs>741</Paragraphs>
  <Slides>47</Slides>
  <Notes>1</Notes>
  <HiddenSlides>0</HiddenSlides>
  <MMClips>0</MMClips>
  <ScaleCrop>false</ScaleCrop>
  <HeadingPairs>
    <vt:vector size="4" baseType="variant">
      <vt:variant>
        <vt:lpstr>主题</vt:lpstr>
      </vt:variant>
      <vt:variant>
        <vt:i4>3</vt:i4>
      </vt:variant>
      <vt:variant>
        <vt:lpstr>幻灯片标题</vt:lpstr>
      </vt:variant>
      <vt:variant>
        <vt:i4>47</vt:i4>
      </vt:variant>
    </vt:vector>
  </HeadingPairs>
  <TitlesOfParts>
    <vt:vector size="50" baseType="lpstr">
      <vt:lpstr>默认设计模板</vt:lpstr>
      <vt:lpstr>A000120141203A11PWBG</vt:lpstr>
      <vt:lpstr>1_A000120141203A11PWBG</vt:lpstr>
      <vt:lpstr>第 九 批 失 信 被 执 行 人 名 单 （一）</vt:lpstr>
      <vt:lpstr>榆林市中级人民法院第九批失信被 执 行 人 名单 严厉打击老赖                重塑诚信榆林</vt:lpstr>
      <vt:lpstr>榆林市中级人民法院第九批失信被 执 行 人 名单 严厉打击老赖                重塑诚信榆林</vt:lpstr>
      <vt:lpstr>榆林市中级人民法院第九批失信被 执 行 人 名单 严厉打击老赖                重塑诚信榆林</vt:lpstr>
      <vt:lpstr>榆林市中级人民法院第九批失信被 执 行 人 名单 严厉打击老赖                重塑诚信榆林</vt:lpstr>
      <vt:lpstr>榆林市中级人民法院第九批失信被 执 行 人 名单 严厉打击老赖                重塑诚信榆林</vt:lpstr>
      <vt:lpstr>榆林市中级人民法院第九批失信被 执 行 人 名单 严厉打击老赖                重塑诚信榆林</vt:lpstr>
      <vt:lpstr>榆林市中级人民法院第九批失信被 执 行 人 名单 严厉打击老赖                重塑诚信榆林</vt:lpstr>
      <vt:lpstr>榆林市中级人民法院第九批失信被 执 行 人 名单 严厉打击老赖                重塑诚信榆林</vt:lpstr>
      <vt:lpstr>榆林市中级人民法院第九批失信被 执 行 人 名单 严厉打击老赖                重塑诚信榆林</vt:lpstr>
      <vt:lpstr>榆林市中级人民法院第九批失信被 执 行 人 名单 严厉打击老赖                重塑诚信榆林</vt:lpstr>
      <vt:lpstr>榆林市中级人民法院第九批失信被 执 行 人 名单 严厉打击老赖                重塑诚信榆林</vt:lpstr>
      <vt:lpstr>榆林市中级人民法院第九批失信被 执 行 人 名单 严厉打击老赖                重塑诚信榆林</vt:lpstr>
      <vt:lpstr>榆林市中级人民法院第九批失信被 执 行 人 名单 严厉打击老赖                重塑诚信榆林</vt:lpstr>
      <vt:lpstr>榆林市中级人民法院第九批失信被 执 行 人 名单 严厉打击老赖                重塑诚信榆林</vt:lpstr>
      <vt:lpstr>榆林市中级人民法院第九批失信被 执 行 人 名单 严厉打击老赖                重塑诚信榆林</vt:lpstr>
      <vt:lpstr>榆林市中级人民法院第九批失信被 执 行 人 名单 严厉打击老赖                重塑诚信榆林</vt:lpstr>
      <vt:lpstr>榆林市中级人民法院第九批失信被 执 行 人 名单 严厉打击老赖                重塑诚信榆林</vt:lpstr>
      <vt:lpstr>榆林市中级人民法院第九批失信被 执 行 人 名单 严厉打击老赖                重塑诚信榆林</vt:lpstr>
      <vt:lpstr>榆林市中级人民法院第九批失信被 执 行 人 名单 严厉打击老赖                重塑诚信榆林</vt:lpstr>
      <vt:lpstr>榆林市中级人民法院第九批失信被 执 行 人 名单 严厉打击老赖                重塑诚信榆林</vt:lpstr>
      <vt:lpstr>榆林市中级人民法院第九批失信被 执 行 人 名单 严厉打击老赖                重塑诚信榆林</vt:lpstr>
      <vt:lpstr>榆林市中级人民法院第九批失信被 执 行 人 名单 严厉打击老赖                重塑诚信榆林</vt:lpstr>
      <vt:lpstr>榆林市中级人民法院第九批失信被 执 行 人 名单 严厉打击老赖                重塑诚信榆林</vt:lpstr>
      <vt:lpstr>榆林市中级人民法院第九批失信被 执 行 人 名单 严厉打击老赖                重塑诚信榆林</vt:lpstr>
      <vt:lpstr>榆林市中级人民法院第九批失信被 执 行 人 名单 严厉打击老赖                重塑诚信榆林</vt:lpstr>
      <vt:lpstr>榆林市中级人民法院第九批失信被 执 行 人 名单 严厉打击老赖                重塑诚信榆林</vt:lpstr>
      <vt:lpstr>榆林市中级人民法院第九批失信被 执 行 人 名单 严厉打击老赖                重塑诚信榆林</vt:lpstr>
      <vt:lpstr>榆林市中级人民法院第九批失信被 执 行 人 名单 严厉打击老赖                重塑诚信榆林</vt:lpstr>
      <vt:lpstr>榆林市中级人民法院第九批失信被 执 行 人 名单 严厉打击老赖                重塑诚信榆林</vt:lpstr>
      <vt:lpstr>榆林市中级人民法院第九批失信被 执 行 人 名单 严厉打击老赖                重塑诚信榆林</vt:lpstr>
      <vt:lpstr>榆林市中级人民法院第九批失信被 执 行 人 名单 严厉打击老赖                重塑诚信榆林</vt:lpstr>
      <vt:lpstr>榆林市中级人民法院第九批失信被 执 行 人 名单 严厉打击老赖                重塑诚信榆林</vt:lpstr>
      <vt:lpstr>榆林市中级人民法院第九批失信被 执 行 人 名单 严厉打击老赖                重塑诚信榆林</vt:lpstr>
      <vt:lpstr>榆林市中级人民法院第九批失信被 执 行 人 名单 严厉打击老赖                重塑诚信榆林</vt:lpstr>
      <vt:lpstr>榆林市中级人民法院第九批失信被 执 行 人 名单 严厉打击老赖                重塑诚信榆林</vt:lpstr>
      <vt:lpstr>榆林市中级人民法院第九批失信被 执 行 人 名单 严厉打击老赖                重塑诚信榆林</vt:lpstr>
      <vt:lpstr>榆林市中级人民法院第九批失信被 执 行 人 名单 严厉打击老赖                重塑诚信榆林</vt:lpstr>
      <vt:lpstr>榆林市中级人民法院第九批失信被 执 行 人 名单 严厉打击老赖                重塑诚信榆林</vt:lpstr>
      <vt:lpstr>榆林市中级人民法院第九批失信被 执 行 人 名单 严厉打击老赖                重塑诚信榆林</vt:lpstr>
      <vt:lpstr>榆林市中级人民法院第九批失信被 执 行 人 名单 严厉打击老赖                重塑诚信榆林</vt:lpstr>
      <vt:lpstr>榆林市中级人民法院第九批失信被 执 行 人 名单 严厉打击老赖                重塑诚信榆林</vt:lpstr>
      <vt:lpstr>榆林市中级人民法院第九批失信被 执 行 人 名单 严厉打击老赖                重塑诚信榆林</vt:lpstr>
      <vt:lpstr>榆林市中级人民法院第九批失信被 执 行 人 名单 严厉打击老赖                重塑诚信榆林</vt:lpstr>
      <vt:lpstr>榆林市中级人民法院第九批失信被 执 行 人 名单 严厉打击老赖                重塑诚信榆林</vt:lpstr>
      <vt:lpstr>榆林市中级人民法院第九批失信被 执 行 人 名单 严厉打击老赖                重塑诚信榆林</vt:lpstr>
      <vt:lpstr>榆林市中级人民法院第九批失信被 执 行 人 名单 严厉打击老赖                重塑诚信榆林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Administrator</dc:creator>
  <cp:lastModifiedBy>Administrator</cp:lastModifiedBy>
  <cp:revision>583</cp:revision>
  <dcterms:created xsi:type="dcterms:W3CDTF">2013-01-25T01:44:00Z</dcterms:created>
  <dcterms:modified xsi:type="dcterms:W3CDTF">2017-05-15T07:24:02Z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2052-10.1.0.6146</vt:lpwstr>
  </property>
</Properties>
</file>