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9"/>
  </p:notesMasterIdLst>
  <p:handoutMasterIdLst>
    <p:handoutMasterId r:id="rId38"/>
  </p:handoutMasterIdLst>
  <p:sldIdLst>
    <p:sldId id="257" r:id="rId5"/>
    <p:sldId id="357" r:id="rId6"/>
    <p:sldId id="392" r:id="rId7"/>
    <p:sldId id="358" r:id="rId8"/>
    <p:sldId id="359" r:id="rId10"/>
    <p:sldId id="360" r:id="rId11"/>
    <p:sldId id="362" r:id="rId12"/>
    <p:sldId id="363" r:id="rId13"/>
    <p:sldId id="364" r:id="rId14"/>
    <p:sldId id="365" r:id="rId15"/>
    <p:sldId id="366" r:id="rId16"/>
    <p:sldId id="367" r:id="rId17"/>
    <p:sldId id="368" r:id="rId18"/>
    <p:sldId id="371" r:id="rId19"/>
    <p:sldId id="372" r:id="rId20"/>
    <p:sldId id="373" r:id="rId21"/>
    <p:sldId id="374" r:id="rId22"/>
    <p:sldId id="375" r:id="rId23"/>
    <p:sldId id="376" r:id="rId24"/>
    <p:sldId id="377" r:id="rId25"/>
    <p:sldId id="378" r:id="rId26"/>
    <p:sldId id="379" r:id="rId27"/>
    <p:sldId id="380" r:id="rId28"/>
    <p:sldId id="381" r:id="rId29"/>
    <p:sldId id="382" r:id="rId30"/>
    <p:sldId id="383" r:id="rId31"/>
    <p:sldId id="385" r:id="rId32"/>
    <p:sldId id="386" r:id="rId33"/>
    <p:sldId id="387" r:id="rId34"/>
    <p:sldId id="388" r:id="rId35"/>
    <p:sldId id="389" r:id="rId36"/>
    <p:sldId id="390" r:id="rId37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FF"/>
    <a:srgbClr val="18B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7"/>
    <p:restoredTop sz="94708"/>
  </p:normalViewPr>
  <p:slideViewPr>
    <p:cSldViewPr snapToGrid="0" snapToObjects="1" showGuides="1">
      <p:cViewPr varScale="1">
        <p:scale>
          <a:sx n="65" d="100"/>
          <a:sy n="65" d="100"/>
        </p:scale>
        <p:origin x="-1536" y="-114"/>
      </p:cViewPr>
      <p:guideLst>
        <p:guide orient="horz" pos="2174"/>
        <p:guide pos="2846"/>
      </p:guideLst>
    </p:cSldViewPr>
  </p:slideViewPr>
  <p:outlineViewPr>
    <p:cViewPr>
      <p:scale>
        <a:sx n="33" d="100"/>
        <a:sy n="33" d="100"/>
      </p:scale>
      <p:origin x="0" y="981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3270"/>
    </p:cViewPr>
  </p:sorterViewPr>
  <p:gridSpacing cx="71998" cy="7199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1" Type="http://schemas.openxmlformats.org/officeDocument/2006/relationships/tableStyles" Target="tableStyles.xml"/><Relationship Id="rId40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39" Type="http://schemas.openxmlformats.org/officeDocument/2006/relationships/presProps" Target="presProps.xml"/><Relationship Id="rId38" Type="http://schemas.openxmlformats.org/officeDocument/2006/relationships/handoutMaster" Target="handoutMasters/handoutMaster1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9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340" name="Rectangle 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1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29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39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54188" y="1395413"/>
            <a:ext cx="34782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84800" y="1395413"/>
            <a:ext cx="3479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B485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188" y="449263"/>
            <a:ext cx="1776412" cy="5699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4188" y="449263"/>
            <a:ext cx="5181600" cy="5699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54188" y="1395413"/>
            <a:ext cx="3478212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384800" y="1395413"/>
            <a:ext cx="3479800" cy="4752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3D5BC5-9367-42AC-AC59-F98F3BF01A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90000"/>
              <a:buFont typeface="Wingdings 2" pitchFamily="18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rgbClr val="B4852B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188" y="449263"/>
            <a:ext cx="1776412" cy="56991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4188" y="449263"/>
            <a:ext cx="5181600" cy="56991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b="0" i="0" kern="1200" cap="none" spc="0" normalizeH="0" baseline="0" noProof="0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algn="r" eaLnBrk="1" fontAlgn="base" hangingPunct="1"/>
            <a:fld id="{9A0DB2DC-4C9A-4742-B13C-FB6460FD3503}" type="slidenum">
              <a:rPr lang="zh-CN" altLang="en-US" sz="1200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4" Type="http://schemas.openxmlformats.org/officeDocument/2006/relationships/theme" Target="../theme/theme3.xml"/><Relationship Id="rId13" Type="http://schemas.openxmlformats.org/officeDocument/2006/relationships/image" Target="../media/image3.jpe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34290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第二级</a:t>
            </a:r>
            <a:endParaRPr lang="zh-CN" altLang="en-US" dirty="0"/>
          </a:p>
          <a:p>
            <a:pPr lvl="2" indent="-228600"/>
            <a:r>
              <a:rPr lang="zh-CN" altLang="en-US" dirty="0"/>
              <a:t>第三级</a:t>
            </a:r>
            <a:endParaRPr lang="zh-CN" altLang="en-US" dirty="0"/>
          </a:p>
          <a:p>
            <a:pPr lvl="3" indent="-228600"/>
            <a:r>
              <a:rPr lang="zh-CN" altLang="en-US" dirty="0"/>
              <a:t>第四级</a:t>
            </a:r>
            <a:endParaRPr lang="zh-CN" altLang="en-US" dirty="0"/>
          </a:p>
          <a:p>
            <a:pPr lvl="4" indent="-228600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4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4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alphaModFix amt="4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"/>
          <p:cNvPicPr>
            <a:picLocks noChangeAspect="1"/>
          </p:cNvPicPr>
          <p:nvPr/>
        </p:nvPicPr>
        <p:blipFill>
          <a:blip r:embed="rId13" cstate="print"/>
          <a:srcRect l="7198" t="183" r="10649" b="-183"/>
          <a:stretch>
            <a:fillRect/>
          </a:stretch>
        </p:blipFill>
        <p:spPr>
          <a:xfrm>
            <a:off x="0" y="0"/>
            <a:ext cx="9131300" cy="6946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Text Placeholder 2"/>
          <p:cNvSpPr>
            <a:spLocks noGrp="1"/>
          </p:cNvSpPr>
          <p:nvPr>
            <p:ph type="body"/>
          </p:nvPr>
        </p:nvSpPr>
        <p:spPr>
          <a:xfrm>
            <a:off x="1754188" y="1395413"/>
            <a:ext cx="7110412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4476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4767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2052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3" name="Footer Placeholder 4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4" name="Slide Number Placeholder 5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  <p:sp>
        <p:nvSpPr>
          <p:cNvPr id="2055" name="Title Placeholder 1"/>
          <p:cNvSpPr>
            <a:spLocks noGrp="1"/>
          </p:cNvSpPr>
          <p:nvPr>
            <p:ph type="title"/>
          </p:nvPr>
        </p:nvSpPr>
        <p:spPr>
          <a:xfrm>
            <a:off x="1754188" y="449263"/>
            <a:ext cx="7110412" cy="601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"/>
        <a:defRPr sz="2400">
          <a:solidFill>
            <a:srgbClr val="B4852B"/>
          </a:solidFill>
          <a:latin typeface="+mn-lt"/>
          <a:ea typeface="+mn-ea"/>
          <a:cs typeface="+mn-cs"/>
        </a:defRPr>
      </a:lvl1pPr>
      <a:lvl2pPr marL="447675" indent="-4476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4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2" cstate="print">
            <a:alphaModFix amt="40000"/>
            <a:lum/>
          </a:blip>
          <a:srcRect/>
          <a:stretch>
            <a:fillRect l="-11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13" cstate="print"/>
          <a:srcRect l="256" t="198" r="7681" b="3416"/>
          <a:stretch>
            <a:fillRect/>
          </a:stretch>
        </p:blipFill>
        <p:spPr>
          <a:xfrm>
            <a:off x="0" y="0"/>
            <a:ext cx="9144000" cy="6184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Title Placeholder 1"/>
          <p:cNvSpPr>
            <a:spLocks noGrp="1"/>
          </p:cNvSpPr>
          <p:nvPr>
            <p:ph type="title"/>
          </p:nvPr>
        </p:nvSpPr>
        <p:spPr>
          <a:xfrm>
            <a:off x="1754188" y="449263"/>
            <a:ext cx="7110412" cy="601662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6" name="Text Placeholder 2"/>
          <p:cNvSpPr>
            <a:spLocks noGrp="1"/>
          </p:cNvSpPr>
          <p:nvPr>
            <p:ph type="body"/>
          </p:nvPr>
        </p:nvSpPr>
        <p:spPr>
          <a:xfrm>
            <a:off x="1754188" y="1395413"/>
            <a:ext cx="7110412" cy="47529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-447675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447675"/>
            <a:r>
              <a:rPr lang="zh-CN" altLang="en-US" dirty="0"/>
              <a:t>第二级</a:t>
            </a:r>
            <a:endParaRPr lang="zh-CN" altLang="en-US" dirty="0"/>
          </a:p>
        </p:txBody>
      </p:sp>
      <p:sp>
        <p:nvSpPr>
          <p:cNvPr id="3077" name="Date Placeholder 3"/>
          <p:cNvSpPr>
            <a:spLocks noGrp="1" noChangeArrowheads="1"/>
          </p:cNvSpPr>
          <p:nvPr>
            <p:ph type="dt" sz="half" idx="4294967295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fld id="{473D5BC5-9367-42AC-AC59-F98F3BF01A84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A6A6A6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8" name="Footer Placeholder 4"/>
          <p:cNvSpPr>
            <a:spLocks noGrp="1" noChangeArrowheads="1"/>
          </p:cNvSpPr>
          <p:nvPr>
            <p:ph type="ftr" sz="quarter" idx="9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>
                <a:solidFill>
                  <a:srgbClr val="A6A6A6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rgbClr val="A6A6A6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9" name="Slide Number Placeholder 5"/>
          <p:cNvSpPr>
            <a:spLocks noGrp="1" noChangeArrowheads="1"/>
          </p:cNvSpPr>
          <p:nvPr>
            <p:ph type="sldNum" sz="quarter" idx="19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solidFill>
                  <a:srgbClr val="A6A6A6"/>
                </a:solidFill>
                <a:latin typeface="Arial" panose="020B0604020202020204" pitchFamily="34" charset="0"/>
                <a:ea typeface="宋体" panose="02010600030101010101" pitchFamily="2" charset="-122"/>
                <a:cs typeface="+mn-ea"/>
              </a:rPr>
            </a:fld>
            <a:endParaRPr lang="zh-CN" altLang="en-US" sz="1200" strike="noStrike" noProof="1">
              <a:solidFill>
                <a:srgbClr val="A6A6A6"/>
              </a:solidFill>
              <a:ea typeface="华文中宋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8591D"/>
          </a:solidFill>
          <a:latin typeface="Arial" panose="020B0604020202020204" pitchFamily="34" charset="0"/>
          <a:ea typeface="华文中宋" pitchFamily="2" charset="-122"/>
        </a:defRPr>
      </a:lvl9pPr>
    </p:titleStyle>
    <p:bodyStyle>
      <a:lvl1pPr marL="447675" indent="-447675" algn="l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chemeClr val="accent1"/>
        </a:buClr>
        <a:buSzPct val="90000"/>
        <a:buFont typeface="Wingdings 2" pitchFamily="18" charset="2"/>
        <a:buChar char=""/>
        <a:defRPr sz="2400">
          <a:solidFill>
            <a:srgbClr val="B4852B"/>
          </a:solidFill>
          <a:latin typeface="+mn-lt"/>
          <a:ea typeface="+mn-ea"/>
          <a:cs typeface="+mn-cs"/>
        </a:defRPr>
      </a:lvl1pPr>
      <a:lvl2pPr marL="447675" indent="-447675" algn="l" rtl="0" eaLnBrk="0" fontAlgn="base" hangingPunct="0">
        <a:lnSpc>
          <a:spcPct val="130000"/>
        </a:lnSpc>
        <a:spcBef>
          <a:spcPct val="0"/>
        </a:spcBef>
        <a:spcAft>
          <a:spcPct val="0"/>
        </a:spcAft>
        <a:buFont typeface="Calibri" panose="020F0502020204030204" pitchFamily="34" charset="0"/>
        <a:buChar char=" "/>
        <a:defRPr sz="24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5pPr>
      <a:lvl6pPr marL="25146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6pPr>
      <a:lvl7pPr marL="2971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7pPr>
      <a:lvl8pPr marL="3429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8pPr>
      <a:lvl9pPr marL="3886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>
          <a:xfrm>
            <a:off x="623888" y="1358133"/>
            <a:ext cx="7772400" cy="1370319"/>
          </a:xfrm>
        </p:spPr>
        <p:txBody>
          <a:bodyPr wrap="square" lIns="91440" tIns="45720" rIns="91440" bIns="45720" anchor="b"/>
          <a:lstStyle>
            <a:lvl1pPr lvl="0">
              <a:defRPr/>
            </a:lvl1pPr>
          </a:lstStyle>
          <a:p>
            <a:pPr lvl="0" algn="ctr" eaLnBrk="1" hangingPunct="1">
              <a:lnSpc>
                <a:spcPct val="110000"/>
              </a:lnSpc>
            </a:pPr>
            <a:r>
              <a:rPr lang="zh-CN" altLang="en-US" sz="4000" dirty="0" smtClean="0">
                <a:ea typeface="方正大标宋简体" charset="-122"/>
              </a:rPr>
              <a:t>第 九 </a:t>
            </a:r>
            <a:r>
              <a:rPr lang="zh-CN" altLang="en-US" sz="4000" dirty="0">
                <a:ea typeface="方正大标宋简体" charset="-122"/>
              </a:rPr>
              <a:t>批 失 信 被 执 行 人 名 </a:t>
            </a:r>
            <a:r>
              <a:rPr lang="zh-CN" altLang="en-US" sz="4000" dirty="0" smtClean="0">
                <a:ea typeface="方正大标宋简体" charset="-122"/>
              </a:rPr>
              <a:t>单</a:t>
            </a:r>
            <a:br>
              <a:rPr lang="en-US" altLang="zh-CN" sz="4000" dirty="0" smtClean="0">
                <a:ea typeface="方正大标宋简体" charset="-122"/>
              </a:rPr>
            </a:br>
            <a:r>
              <a:rPr lang="zh-CN" altLang="en-US" sz="4000" dirty="0" smtClean="0">
                <a:ea typeface="方正大标宋简体" charset="-122"/>
              </a:rPr>
              <a:t>（二）</a:t>
            </a:r>
            <a:endParaRPr lang="zh-CN" altLang="en-US" sz="4000" dirty="0">
              <a:ea typeface="方正大标宋简体" charset="-122"/>
            </a:endParaRPr>
          </a:p>
        </p:txBody>
      </p:sp>
      <p:sp>
        <p:nvSpPr>
          <p:cNvPr id="15362" name="Rectangle 3"/>
          <p:cNvSpPr>
            <a:spLocks noGrp="1"/>
          </p:cNvSpPr>
          <p:nvPr>
            <p:ph type="subTitle"/>
          </p:nvPr>
        </p:nvSpPr>
        <p:spPr>
          <a:xfrm>
            <a:off x="85318" y="6408175"/>
            <a:ext cx="9058682" cy="398206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-45720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l" eaLnBrk="1" hangingPunct="1">
              <a:lnSpc>
                <a:spcPct val="70000"/>
              </a:lnSpc>
              <a:buNone/>
            </a:pPr>
            <a:r>
              <a:rPr lang="en-US" altLang="zh-CN" sz="2000" dirty="0">
                <a:solidFill>
                  <a:schemeClr val="accent1">
                    <a:lumMod val="50000"/>
                  </a:schemeClr>
                </a:solidFill>
                <a:latin typeface="方正大黑简体" charset="-122"/>
                <a:ea typeface="方正大黑简体" charset="-122"/>
              </a:rPr>
              <a:t> </a:t>
            </a:r>
            <a:r>
              <a:rPr lang="zh-CN" altLang="en-US" sz="2000" dirty="0">
                <a:solidFill>
                  <a:schemeClr val="bg1"/>
                </a:solidFill>
                <a:latin typeface="方正大黑简体" charset="-122"/>
                <a:ea typeface="方正大黑简体" charset="-122"/>
              </a:rPr>
              <a:t>发布单位：榆林市中级人民法</a:t>
            </a:r>
            <a:r>
              <a:rPr lang="zh-CN" altLang="en-US" sz="2000" dirty="0" smtClean="0">
                <a:solidFill>
                  <a:schemeClr val="bg1"/>
                </a:solidFill>
                <a:latin typeface="方正大黑简体" charset="-122"/>
                <a:ea typeface="方正大黑简体" charset="-122"/>
              </a:rPr>
              <a:t>院      发布时间：二零一七年三月二十日</a:t>
            </a:r>
            <a:endParaRPr lang="zh-CN" altLang="en-US" sz="2000" dirty="0" smtClean="0">
              <a:solidFill>
                <a:schemeClr val="bg1"/>
              </a:solidFill>
              <a:latin typeface="方正大黑简体" charset="-122"/>
              <a:ea typeface="方正大黑简体" charset="-122"/>
            </a:endParaRPr>
          </a:p>
          <a:p>
            <a:pPr marL="0" lvl="0" indent="0" algn="l" eaLnBrk="1" hangingPunct="1">
              <a:lnSpc>
                <a:spcPct val="70000"/>
              </a:lnSpc>
              <a:buNone/>
            </a:pPr>
            <a:endParaRPr lang="zh-CN" altLang="en-US" sz="2000" dirty="0" smtClean="0">
              <a:solidFill>
                <a:schemeClr val="bg1"/>
              </a:solidFill>
              <a:latin typeface="方正大黑简体" charset="-122"/>
              <a:ea typeface="方正大黑简体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2457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王虎云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6127221979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4414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陕西省榆林市神木县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99.293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(2017)陕0827执49号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457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4580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8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2458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458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刘宏波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6127211966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1239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户籍所在地：陕西省榆林市榆阳区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14.765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(2017)陕0827执44号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王虎云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7280" cy="2832735"/>
          </a:xfrm>
          <a:prstGeom prst="rect">
            <a:avLst/>
          </a:prstGeom>
        </p:spPr>
      </p:pic>
      <p:pic>
        <p:nvPicPr>
          <p:cNvPr id="3" name="图片 2" descr="刘宏波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226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</a:rPr>
              <a:t>米脂县人民法院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苏小军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6127221986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3777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陕西省榆林市神木县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128.93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(2017)陕0827执22号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560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560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60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2560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560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贺列艳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6127281981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2226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陕西省榆林市米脂县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10.2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(2017)陕0827执34号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苏小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7280" cy="2842260"/>
          </a:xfrm>
          <a:prstGeom prst="rect">
            <a:avLst/>
          </a:prstGeom>
        </p:spPr>
      </p:pic>
      <p:pic>
        <p:nvPicPr>
          <p:cNvPr id="3" name="图片 2" descr="贺列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22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常忠海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6127281953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0017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户籍所在地：陕西省榆林市米脂县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3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(2017)陕0827执20号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662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662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2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2663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663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常文</a:t>
            </a:r>
            <a:endParaRPr lang="zh-CN" altLang="en-US" b="1" dirty="0">
              <a:solidFill>
                <a:srgbClr val="92D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6127281980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0210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陕西省榆林市米脂县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19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（2016）陕0827执恢98号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" name="图片 1" descr="常忠海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7280" cy="2831465"/>
          </a:xfrm>
          <a:prstGeom prst="rect">
            <a:avLst/>
          </a:prstGeom>
        </p:spPr>
      </p:pic>
      <p:pic>
        <p:nvPicPr>
          <p:cNvPr id="3" name="图片 2" descr="常文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5840" cy="284099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2765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郝永祥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6127231982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6818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en-US" altLang="zh-CN"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户籍所在地：陕西省榆林市府谷县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69.287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（2017）陕0827执53号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2765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7652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2765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765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李军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6127281980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1815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户籍所在地：陕西省榆林市米脂县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1.3588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（2017）陕0827执42号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" name="图片 1" descr="郝永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7280" cy="2832735"/>
          </a:xfrm>
          <a:prstGeom prst="rect">
            <a:avLst/>
          </a:prstGeom>
        </p:spPr>
      </p:pic>
      <p:pic>
        <p:nvPicPr>
          <p:cNvPr id="3" name="图片 2" descr="李军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226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神木县人民法院</a:t>
            </a: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李子芳</a:t>
            </a:r>
            <a:endParaRPr lang="zh-CN" altLang="en-US" sz="1800" b="1" dirty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sz="1200" dirty="0">
                <a:solidFill>
                  <a:schemeClr val="bg1"/>
                </a:solidFill>
              </a:rPr>
              <a:t>6127221980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2373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陕西省榆林市神木县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134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（2016）陕0821执859号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072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072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2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072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072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神木县人民法院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乔振刚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6127221966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2814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49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（2015）神执字第04124号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" name="图片 1" descr="李子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449830" cy="2832100"/>
          </a:xfrm>
          <a:prstGeom prst="rect">
            <a:avLst/>
          </a:prstGeom>
        </p:spPr>
      </p:pic>
      <p:pic>
        <p:nvPicPr>
          <p:cNvPr id="3" name="图片 2" descr="乔振刚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099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3174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174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174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175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10" name="Rectangle 3"/>
          <p:cNvSpPr txBox="1"/>
          <p:nvPr/>
        </p:nvSpPr>
        <p:spPr>
          <a:xfrm>
            <a:off x="1316038" y="44243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李孝功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 smtClean="0">
                <a:solidFill>
                  <a:schemeClr val="bg1"/>
                </a:solidFill>
              </a:rPr>
              <a:t>6127221970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 smtClean="0">
                <a:solidFill>
                  <a:schemeClr val="bg1"/>
                </a:solidFill>
              </a:rPr>
              <a:t>1877</a:t>
            </a:r>
            <a:endParaRPr lang="en-US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15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（2016）陕0821执恢127号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2" name="Rectangle 3"/>
          <p:cNvSpPr txBox="1"/>
          <p:nvPr/>
        </p:nvSpPr>
        <p:spPr>
          <a:xfrm>
            <a:off x="5216525" y="44243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800" b="1" dirty="0" smtClean="0">
                <a:solidFill>
                  <a:srgbClr val="92D050"/>
                </a:solidFill>
                <a:latin typeface="Arial" panose="020B0604020202020204" pitchFamily="34" charset="0"/>
                <a:cs typeface="+mn-ea"/>
              </a:rPr>
              <a:t>兰建平</a:t>
            </a:r>
            <a:endParaRPr lang="zh-CN" altLang="en-US" sz="1800" b="1" dirty="0" smtClean="0">
              <a:solidFill>
                <a:srgbClr val="92D050"/>
              </a:solidFill>
              <a:latin typeface="Arial" panose="020B0604020202020204" pitchFamily="34" charset="0"/>
              <a:cs typeface="+mn-ea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altLang="zh-CN" sz="1200" dirty="0" smtClean="0">
                <a:solidFill>
                  <a:schemeClr val="bg1"/>
                </a:solidFill>
              </a:rPr>
              <a:t>6127221967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altLang="zh-CN" sz="1200" dirty="0" smtClean="0">
                <a:solidFill>
                  <a:schemeClr val="bg1"/>
                </a:solidFill>
              </a:rPr>
              <a:t>6719</a:t>
            </a:r>
            <a:endParaRPr lang="en-US" altLang="zh-CN" sz="1200" dirty="0" smtClean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15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（2016）陕0821执恢127号</a:t>
            </a:r>
            <a:endParaRPr sz="1200" dirty="0" smtClean="0">
              <a:solidFill>
                <a:schemeClr val="bg1"/>
              </a:solidFill>
            </a:endParaRPr>
          </a:p>
        </p:txBody>
      </p:sp>
      <p:pic>
        <p:nvPicPr>
          <p:cNvPr id="3" name="图片 2" descr="李孝功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7280" cy="2842260"/>
          </a:xfrm>
          <a:prstGeom prst="rect">
            <a:avLst/>
          </a:prstGeom>
        </p:spPr>
      </p:pic>
      <p:pic>
        <p:nvPicPr>
          <p:cNvPr id="4" name="图片 3" descr="兰建平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40180"/>
            <a:ext cx="2275840" cy="28321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3277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陈治军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sz="1200" dirty="0">
                <a:solidFill>
                  <a:schemeClr val="bg1"/>
                </a:solidFill>
              </a:rPr>
              <a:t>6127221977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3015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陕西省榆林市神木县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  <a:sym typeface="+mn-ea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15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（2016）陕0821执恢127号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32771" name="Rectangle 4"/>
          <p:cNvSpPr/>
          <p:nvPr/>
        </p:nvSpPr>
        <p:spPr>
          <a:xfrm>
            <a:off x="141636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2772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277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277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277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神木县人民法院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王鹏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1527281982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0017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户籍所在地：内蒙古自治区伊克昭盟伊金霍洛旗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20.16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（2016）陕0821执恢1700号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" name="图片 1" descr="陈治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685" y="1440180"/>
            <a:ext cx="2367280" cy="2832735"/>
          </a:xfrm>
          <a:prstGeom prst="rect">
            <a:avLst/>
          </a:prstGeom>
        </p:spPr>
      </p:pic>
      <p:pic>
        <p:nvPicPr>
          <p:cNvPr id="3" name="图片 2" descr="王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40180"/>
            <a:ext cx="2274570" cy="283146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任羿</a:t>
            </a:r>
            <a:r>
              <a:rPr lang="zh-CN" altLang="en-US" sz="1800" dirty="0">
                <a:solidFill>
                  <a:srgbClr val="92D050"/>
                </a:solidFill>
              </a:rPr>
              <a:t> 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sz="1200" dirty="0">
                <a:solidFill>
                  <a:schemeClr val="bg1"/>
                </a:solidFill>
              </a:rPr>
              <a:t>6127261990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2717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户籍所在地：陕西省榆林市定边县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23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（2017）陕0825执273号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379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3796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379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379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程剑华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3503031975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039X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户籍所在地：福建省莆田市涵江区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37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(2016)陕0822执153号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" name="图片 2" descr="程剑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525" y="1430655"/>
            <a:ext cx="2275205" cy="2842260"/>
          </a:xfrm>
          <a:prstGeom prst="rect">
            <a:avLst/>
          </a:prstGeom>
        </p:spPr>
      </p:pic>
      <p:pic>
        <p:nvPicPr>
          <p:cNvPr id="4" name="图片 3" descr="任羿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655" y="1440180"/>
            <a:ext cx="2367280" cy="283273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3481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r>
              <a:rPr lang="zh-CN" altLang="en-US" sz="1200" dirty="0" smtClean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200" dirty="0" smtClean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刘亮梅</a:t>
            </a:r>
            <a:endParaRPr lang="zh-CN" altLang="en-US" sz="1800" b="1" dirty="0" smtClean="0">
              <a:solidFill>
                <a:srgbClr val="92D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6127231973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0820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市府谷县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37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(2016)陕0822执153号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3481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4820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482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482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4823" name="Rectangle 3"/>
          <p:cNvSpPr txBox="1"/>
          <p:nvPr/>
        </p:nvSpPr>
        <p:spPr>
          <a:xfrm>
            <a:off x="521652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柴  权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6127231989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0438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市府谷县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2.8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(2016)陕0822执723号</a:t>
            </a:r>
            <a:endParaRPr sz="1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刘亮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6645" cy="2832735"/>
          </a:xfrm>
          <a:prstGeom prst="rect">
            <a:avLst/>
          </a:prstGeom>
        </p:spPr>
      </p:pic>
      <p:pic>
        <p:nvPicPr>
          <p:cNvPr id="3" name="图片 2" descr="柴权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5840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3584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张登厚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6127231958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0011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市府谷县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879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(2016)陕0822执1486号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3584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584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584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584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府谷县人民法院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刘班仁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6127231955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5228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市府谷县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的：</a:t>
            </a:r>
            <a:r>
              <a:rPr lang="en-US" altLang="zh-CN" sz="1200" dirty="0" smtClean="0">
                <a:solidFill>
                  <a:schemeClr val="bg1"/>
                </a:solidFill>
              </a:rPr>
              <a:t>879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(2016)陕0822执1486号</a:t>
            </a:r>
            <a:endParaRPr sz="1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张登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7280" cy="2842260"/>
          </a:xfrm>
          <a:prstGeom prst="rect">
            <a:avLst/>
          </a:prstGeom>
        </p:spPr>
      </p:pic>
      <p:pic>
        <p:nvPicPr>
          <p:cNvPr id="3" name="图片 2" descr="刘班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40180"/>
            <a:ext cx="2275840" cy="28327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9" name="Rectangle 3"/>
          <p:cNvSpPr txBox="1"/>
          <p:nvPr/>
        </p:nvSpPr>
        <p:spPr>
          <a:xfrm>
            <a:off x="1316038" y="44243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执行法院：榆阳区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崔润虎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011989****6239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户籍所在地：陕西省榆林市榆阳区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15.024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(2016)陕08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02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执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3562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王小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525" y="1430655"/>
            <a:ext cx="2366645" cy="2832735"/>
          </a:xfrm>
          <a:prstGeom prst="rect">
            <a:avLst/>
          </a:prstGeom>
        </p:spPr>
      </p:pic>
      <p:sp>
        <p:nvSpPr>
          <p:cNvPr id="33794" name="Rectangle 3"/>
          <p:cNvSpPr>
            <a:spLocks noGrp="1"/>
          </p:cNvSpPr>
          <p:nvPr/>
        </p:nvSpPr>
        <p:spPr>
          <a:xfrm>
            <a:off x="5216208" y="4424363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：神木县人民法院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王小鱼</a:t>
            </a:r>
            <a:r>
              <a:rPr lang="zh-CN" altLang="en-US" sz="1800" dirty="0">
                <a:solidFill>
                  <a:srgbClr val="92D050"/>
                </a:solidFill>
              </a:rPr>
              <a:t> 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sz="1200" dirty="0">
                <a:solidFill>
                  <a:schemeClr val="bg1"/>
                </a:solidFill>
              </a:rPr>
              <a:t>6127221986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033X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户籍所在地：陕西省榆林市神木县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18.05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lnSpc>
                <a:spcPct val="140000"/>
              </a:lnSpc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（2016）陕0821执恢215号</a:t>
            </a:r>
            <a:endParaRPr sz="1200" dirty="0">
              <a:solidFill>
                <a:schemeClr val="bg1"/>
              </a:solidFill>
            </a:endParaRPr>
          </a:p>
        </p:txBody>
      </p:sp>
      <p:pic>
        <p:nvPicPr>
          <p:cNvPr id="3" name="图片 2" descr="崔润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655" y="1440180"/>
            <a:ext cx="2366645" cy="283273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36866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陈学志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6421231976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0515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宁夏回族自治区固原地区西吉县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  <a:sym typeface="+mn-ea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32.7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 smtClean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sz="1200" dirty="0" smtClean="0">
                <a:solidFill>
                  <a:schemeClr val="bg1"/>
                </a:solidFill>
              </a:rPr>
              <a:t>(2017)陕0825执289号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3686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686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86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687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687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陈红军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6127261971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2735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籍所在地：陕西省榆林市定边县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13.4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(2017)陕0825执294号</a:t>
            </a:r>
            <a:endParaRPr sz="1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陈学志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6645" cy="2832100"/>
          </a:xfrm>
          <a:prstGeom prst="rect">
            <a:avLst/>
          </a:prstGeom>
        </p:spPr>
      </p:pic>
      <p:pic>
        <p:nvPicPr>
          <p:cNvPr id="3" name="图片 2" descr="陈红军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5840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3789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刘啸龙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6127261988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0010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籍所在地：陕西省榆林市定边县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(2017)陕0825执335号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3789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7892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789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789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789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侯万宝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6127261970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0056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籍所在地：陕西省榆林市定边县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40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(2017)陕0825执350号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7896" name="图片 8" descr="郭文虎.jpg"/>
          <p:cNvSpPr>
            <a:spLocks noChangeAspect="1"/>
          </p:cNvSpPr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刘啸龙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6645" cy="2831465"/>
          </a:xfrm>
          <a:prstGeom prst="rect">
            <a:avLst/>
          </a:prstGeom>
        </p:spPr>
      </p:pic>
      <p:pic>
        <p:nvPicPr>
          <p:cNvPr id="3" name="图片 2" descr="侯万宝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099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3891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郭世清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6127261964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001X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籍所在地：陕西省榆林市定边县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</a:rPr>
              <a:t>18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(2017)陕0825执331号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3891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8916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91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8918" name="Rectangle 4"/>
          <p:cNvSpPr/>
          <p:nvPr/>
        </p:nvSpPr>
        <p:spPr>
          <a:xfrm>
            <a:off x="5216525" y="1439863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8919" name="Rectangle 3"/>
          <p:cNvSpPr txBox="1"/>
          <p:nvPr/>
        </p:nvSpPr>
        <p:spPr>
          <a:xfrm>
            <a:off x="5080000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任勃义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6127261985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5110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籍所在地：陕西省榆林市定边县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3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(2017)陕0825执330号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38921" name="图片 10" descr="李耀文.jpg"/>
          <p:cNvSpPr>
            <a:spLocks noChangeAspect="1"/>
          </p:cNvSpPr>
          <p:nvPr/>
        </p:nvSpPr>
        <p:spPr>
          <a:xfrm>
            <a:off x="5216525" y="1430338"/>
            <a:ext cx="2306638" cy="2841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郭世清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6645" cy="2831465"/>
          </a:xfrm>
          <a:prstGeom prst="rect">
            <a:avLst/>
          </a:prstGeom>
        </p:spPr>
      </p:pic>
      <p:pic>
        <p:nvPicPr>
          <p:cNvPr id="3" name="图片 2" descr="任勃义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40180"/>
            <a:ext cx="2275840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高志斌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6127261968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0615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籍所在地：陕西省榆林市定边县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2.5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(2017)陕0825执325号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3993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39940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994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3994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3994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高宽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6127261979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3035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籍所在地：陕西省榆林市定边县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6.03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(2017)陕0825执329号</a:t>
            </a:r>
            <a:endParaRPr sz="1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高志斌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6645" cy="2831465"/>
          </a:xfrm>
          <a:prstGeom prst="rect">
            <a:avLst/>
          </a:prstGeom>
        </p:spPr>
      </p:pic>
      <p:pic>
        <p:nvPicPr>
          <p:cNvPr id="3" name="图片 2" descr="高宽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22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4096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张国军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6127261963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3332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籍所在地：陕西省榆林市定边县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5.3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（2017）陕0825执352号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4096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096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6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4096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9" name="Rectangle 3"/>
          <p:cNvSpPr txBox="1"/>
          <p:nvPr/>
        </p:nvSpPr>
        <p:spPr>
          <a:xfrm>
            <a:off x="521652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贾连奎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2203231963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4810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籍所在地：吉林省四平市伊通满族自治县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33.34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（2015）定法执字第00408号</a:t>
            </a:r>
            <a:endParaRPr sz="1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张国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6645" cy="2832735"/>
          </a:xfrm>
          <a:prstGeom prst="rect">
            <a:avLst/>
          </a:prstGeom>
        </p:spPr>
      </p:pic>
      <p:pic>
        <p:nvPicPr>
          <p:cNvPr id="3" name="图片 2" descr="贾连奎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160" y="1430020"/>
            <a:ext cx="2274570" cy="284226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419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19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419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199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尚永宁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6127241981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0816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：陕西省榆林市横山区</a:t>
            </a:r>
            <a:endParaRPr lang="zh-CN" altLang="en-US" sz="1200" dirty="0" smtClean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6.2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（2017）陕0825执287号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9" name="Rectangle 3"/>
          <p:cNvSpPr txBox="1"/>
          <p:nvPr/>
        </p:nvSpPr>
        <p:spPr>
          <a:xfrm>
            <a:off x="1316038" y="4271963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执行法院：定边县人民法院</a:t>
            </a: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被执行人姓名：</a:t>
            </a: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赵兴兴</a:t>
            </a:r>
            <a:endParaRPr kumimoji="0" lang="zh-CN" altLang="en-US" sz="1800" b="1" i="0" u="none" strike="noStrike" kern="0" cap="none" spc="0" normalizeH="0" baseline="0" noProof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身份证号码：</a:t>
            </a:r>
            <a:r>
              <a:rPr kumimoji="0" lang="en-US" sz="1200" b="0" i="0" u="none" strike="noStrike" kern="0" cap="none" spc="0" normalizeH="0" baseline="0">
                <a:solidFill>
                  <a:schemeClr val="bg1"/>
                </a:solidFill>
              </a:rPr>
              <a:t>2203231982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kumimoji="0" lang="en-US" sz="1200" b="0" i="0" u="none" strike="noStrike" kern="0" cap="none" spc="0" normalizeH="0" baseline="0">
                <a:solidFill>
                  <a:schemeClr val="bg1"/>
                </a:solidFill>
              </a:rPr>
              <a:t>2035</a:t>
            </a:r>
            <a:endParaRPr kumimoji="0" lang="en-US" sz="1200" b="0" i="0" u="none" strike="noStrike" kern="0" cap="none" spc="0" normalizeH="0" baseline="0">
              <a:solidFill>
                <a:schemeClr val="bg1"/>
              </a:solidFill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户籍所在地：吉林省四平市伊通满族自治县</a:t>
            </a: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执行标的：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33.34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万元</a:t>
            </a:r>
            <a:endParaRPr kumimoji="0" lang="zh-CN" altLang="en-US" sz="1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执行案号</a:t>
            </a:r>
            <a:r>
              <a:rPr kumimoji="0" lang="en-US" altLang="zh-CN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:</a:t>
            </a:r>
            <a:r>
              <a: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sz="1200" b="0" i="0" u="none" strike="noStrike" kern="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（2015）定法执字第00408号</a:t>
            </a:r>
            <a:endParaRPr kumimoji="0" sz="1200" b="0" i="0" u="none" strike="noStrike" kern="0" cap="none" spc="0" normalizeH="0" baseline="0" noProof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 descr="赵兴兴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6010" cy="2841625"/>
          </a:xfrm>
          <a:prstGeom prst="rect">
            <a:avLst/>
          </a:prstGeom>
        </p:spPr>
      </p:pic>
      <p:pic>
        <p:nvPicPr>
          <p:cNvPr id="3" name="图片 2" descr="尚永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099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苏化仁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6127261968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4216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市定边县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3.8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（2017）陕0825执336号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4301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3012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4301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301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户斌山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6127261962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2730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市定边县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1.6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（2017）陕0825执339号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43017" name="图片 9" descr="王美玲.jpg"/>
          <p:cNvSpPr>
            <a:spLocks noChangeAspect="1"/>
          </p:cNvSpPr>
          <p:nvPr/>
        </p:nvSpPr>
        <p:spPr>
          <a:xfrm>
            <a:off x="5216525" y="1430338"/>
            <a:ext cx="2306638" cy="2841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苏化仁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6645" cy="2832735"/>
          </a:xfrm>
          <a:prstGeom prst="rect">
            <a:avLst/>
          </a:prstGeom>
        </p:spPr>
      </p:pic>
      <p:pic>
        <p:nvPicPr>
          <p:cNvPr id="3" name="图片 2" descr="户斌山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099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4505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吴见鱼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6127261981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0037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市定边县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  <a:sym typeface="+mn-ea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（2017）陕0825执338号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4505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5060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06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4506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5063" name="Rectangle 3"/>
          <p:cNvSpPr txBox="1"/>
          <p:nvPr/>
        </p:nvSpPr>
        <p:spPr>
          <a:xfrm>
            <a:off x="5121275" y="4272280"/>
            <a:ext cx="2903855" cy="22320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董恒雄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6127261964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3619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市定边县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  <a:sym typeface="+mn-ea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3.2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（2017）陕0825执346号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" name="图片 1" descr="吴见鱼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6645" cy="2831465"/>
          </a:xfrm>
          <a:prstGeom prst="rect">
            <a:avLst/>
          </a:prstGeom>
        </p:spPr>
      </p:pic>
      <p:pic>
        <p:nvPicPr>
          <p:cNvPr id="3" name="图片 2" descr="董恒雄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226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46082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齐明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6127261980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1219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市定边县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  <a:sym typeface="+mn-ea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 smtClean="0">
                <a:solidFill>
                  <a:schemeClr val="bg1"/>
                </a:solidFill>
              </a:rPr>
              <a:t>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（2017）陕0825执347号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46083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6084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5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46086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608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曹强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6127261983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3019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市定边县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2.9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（2017）陕0825执344号</a:t>
            </a:r>
            <a:endParaRPr sz="1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齐明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6645" cy="2842260"/>
          </a:xfrm>
          <a:prstGeom prst="rect">
            <a:avLst/>
          </a:prstGeom>
        </p:spPr>
      </p:pic>
      <p:pic>
        <p:nvPicPr>
          <p:cNvPr id="3" name="图片 2" descr="曹强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226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47106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庞军元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6127261968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8718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市定边县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3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（2017）陕0825执343号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4710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710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4711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711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马海楠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6127261985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0021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市定边县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5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（2017）陕0825执342号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47113" name="图片 10" descr="邹宁.jpg"/>
          <p:cNvSpPr>
            <a:spLocks noChangeAspect="1"/>
          </p:cNvSpPr>
          <p:nvPr/>
        </p:nvSpPr>
        <p:spPr>
          <a:xfrm>
            <a:off x="5216525" y="1430338"/>
            <a:ext cx="2306638" cy="28416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庞军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7280" cy="2840990"/>
          </a:xfrm>
          <a:prstGeom prst="rect">
            <a:avLst/>
          </a:prstGeom>
        </p:spPr>
      </p:pic>
      <p:pic>
        <p:nvPicPr>
          <p:cNvPr id="3" name="图片 2" descr="马海楠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035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638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638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639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1639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  <a:sym typeface="+mn-ea"/>
              </a:rPr>
              <a:t> 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乔双兔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6127221964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0012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神木县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22.8349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（2016）陕0827执恢80号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ectangle 3"/>
          <p:cNvSpPr txBox="1"/>
          <p:nvPr/>
        </p:nvSpPr>
        <p:spPr>
          <a:xfrm>
            <a:off x="1316038" y="44243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执行法院：米脂县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郭恒祥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6127231958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0033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户籍所在地：陕西省榆林市府谷县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170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(2016)陕0827执205号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郭恒祥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7280" cy="2915285"/>
          </a:xfrm>
          <a:prstGeom prst="rect">
            <a:avLst/>
          </a:prstGeom>
        </p:spPr>
      </p:pic>
      <p:pic>
        <p:nvPicPr>
          <p:cNvPr id="3" name="图片 2" descr="乔双兔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306955" cy="284162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陈志广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6127261965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2711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  <a:sym typeface="+mn-ea"/>
              </a:rPr>
              <a:t>市定边县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69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（2017）陕0825执340号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4813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8132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813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48134" name="Rectangle 4"/>
          <p:cNvSpPr/>
          <p:nvPr/>
        </p:nvSpPr>
        <p:spPr>
          <a:xfrm>
            <a:off x="5216525" y="1439863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813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张殷瑞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6127241983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0036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籍所在地：陕西省榆林市横山区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50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（2017）陕0825执333号</a:t>
            </a:r>
            <a:endParaRPr sz="1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陈志广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6645" cy="2832100"/>
          </a:xfrm>
          <a:prstGeom prst="rect">
            <a:avLst/>
          </a:prstGeom>
        </p:spPr>
      </p:pic>
      <p:pic>
        <p:nvPicPr>
          <p:cNvPr id="3" name="图片 2" descr="张殷瑞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5051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4915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马志刚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6421261962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001X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籍所在地：宁夏回族自治区固原地区彭阳县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153.9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（2017）陕0825执328号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4915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49156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4915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4915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李彦荣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6127261975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1238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籍所在地：陕西省榆林市定边县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 1.3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（2016）陕0825执674号</a:t>
            </a:r>
            <a:endParaRPr sz="1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马志刚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6645" cy="2831465"/>
          </a:xfrm>
          <a:prstGeom prst="rect">
            <a:avLst/>
          </a:prstGeom>
        </p:spPr>
      </p:pic>
      <p:pic>
        <p:nvPicPr>
          <p:cNvPr id="3" name="图片 2" descr="李彦荣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035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5017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lvl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zh-CN" altLang="en-US" sz="1800" b="1" dirty="0" smtClean="0">
                <a:solidFill>
                  <a:srgbClr val="92D050"/>
                </a:solidFill>
              </a:rPr>
              <a:t>白顺</a:t>
            </a:r>
            <a:endParaRPr lang="zh-CN" altLang="en-US" sz="1800" b="1" dirty="0" smtClean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6127261976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1818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 eaLnBrk="1" hangingPunct="1">
              <a:buNone/>
            </a:pP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籍所在地：陕西省榆林市定边县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18.86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lvl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（2017）陕0825执300号</a:t>
            </a:r>
            <a:endParaRPr sz="1200" dirty="0" smtClean="0">
              <a:solidFill>
                <a:schemeClr val="bg1"/>
              </a:solidFill>
            </a:endParaRPr>
          </a:p>
        </p:txBody>
      </p:sp>
      <p:sp>
        <p:nvSpPr>
          <p:cNvPr id="5017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50180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018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5018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50183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zh-CN" altLang="en-US" sz="1200" dirty="0" smtClean="0">
                <a:solidFill>
                  <a:schemeClr val="bg1"/>
                </a:solidFill>
                <a:ea typeface="方正大黑简体" charset="-122"/>
              </a:rPr>
              <a:t>定边县人民法院</a:t>
            </a:r>
            <a:endParaRPr lang="zh-CN" altLang="en-US" sz="1200" dirty="0" smtClean="0">
              <a:solidFill>
                <a:schemeClr val="bg1"/>
              </a:solidFill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 smtClean="0">
                <a:solidFill>
                  <a:srgbClr val="92D050"/>
                </a:solidFill>
              </a:rPr>
              <a:t>高云霞</a:t>
            </a:r>
            <a:endParaRPr lang="zh-CN" altLang="en-US" b="1" dirty="0" smtClean="0">
              <a:solidFill>
                <a:srgbClr val="92D050"/>
              </a:solidFill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r>
              <a:rPr lang="en-US" sz="1200" dirty="0">
                <a:solidFill>
                  <a:schemeClr val="bg1"/>
                </a:solidFill>
              </a:rPr>
              <a:t>6127261977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lang="en-US" sz="1200" dirty="0">
                <a:solidFill>
                  <a:schemeClr val="bg1"/>
                </a:solidFill>
              </a:rPr>
              <a:t>1820</a:t>
            </a:r>
            <a:endParaRPr lang="en-US" sz="1200" dirty="0">
              <a:solidFill>
                <a:schemeClr val="bg1"/>
              </a:solidFill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籍所在地：陕西省榆林市定边县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：</a:t>
            </a:r>
            <a:r>
              <a:rPr lang="en-US" altLang="zh-CN" sz="1200" dirty="0" smtClean="0">
                <a:solidFill>
                  <a:schemeClr val="bg1"/>
                </a:solidFill>
              </a:rPr>
              <a:t>18.86</a:t>
            </a:r>
            <a:r>
              <a:rPr lang="zh-CN" altLang="en-US" sz="1200" dirty="0" smtClean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 smtClean="0">
                <a:solidFill>
                  <a:schemeClr val="bg1"/>
                </a:solidFill>
              </a:rPr>
              <a:t>（2017）陕0825执300号</a:t>
            </a:r>
            <a:endParaRPr sz="1200" dirty="0" smtClean="0">
              <a:solidFill>
                <a:schemeClr val="bg1"/>
              </a:solidFill>
            </a:endParaRPr>
          </a:p>
        </p:txBody>
      </p:sp>
      <p:pic>
        <p:nvPicPr>
          <p:cNvPr id="2" name="图片 1" descr="白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6645" cy="2842260"/>
          </a:xfrm>
          <a:prstGeom prst="rect">
            <a:avLst/>
          </a:prstGeom>
        </p:spPr>
      </p:pic>
      <p:pic>
        <p:nvPicPr>
          <p:cNvPr id="3" name="图片 2" descr="高云霞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5840" cy="2842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endParaRPr lang="zh-CN" altLang="en-US" sz="1200" dirty="0">
              <a:solidFill>
                <a:schemeClr val="bg1"/>
              </a:solidFill>
              <a:ea typeface="方正大黑简体" charset="-122"/>
              <a:sym typeface="+mn-ea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田六平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6127011973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2610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户籍所在地：陕西省榆林市榆阳区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：</a:t>
            </a:r>
            <a:r>
              <a:rPr lang="en-US" altLang="zh-CN" sz="1200" dirty="0">
                <a:solidFill>
                  <a:schemeClr val="bg1"/>
                </a:solidFill>
                <a:sym typeface="+mn-ea"/>
              </a:rPr>
              <a:t>28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（2014）米执字第00111号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741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7412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741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17415" name="Rectangle 3"/>
          <p:cNvSpPr txBox="1"/>
          <p:nvPr/>
        </p:nvSpPr>
        <p:spPr>
          <a:xfrm>
            <a:off x="5121275" y="4271962"/>
            <a:ext cx="2903538" cy="192881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张  腾</a:t>
            </a:r>
            <a:r>
              <a:rPr lang="zh-CN" altLang="en-US" dirty="0" smtClean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</a:t>
            </a:r>
            <a:endParaRPr lang="zh-CN" altLang="en-US" b="1" dirty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6127281987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0210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户籍所在地：陕西省榆林市米脂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10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(2017)陕0827执6号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田六平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6645" cy="2841625"/>
          </a:xfrm>
          <a:prstGeom prst="rect">
            <a:avLst/>
          </a:prstGeom>
        </p:spPr>
      </p:pic>
      <p:pic>
        <p:nvPicPr>
          <p:cNvPr id="3" name="图片 2" descr="张腾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306320" cy="2840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843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执行法院：米脂县人民法院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冯贵贵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6127281994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2213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户籍所在地：陕西省榆林市米脂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  <a:sym typeface="+mn-ea"/>
              </a:rPr>
              <a:t>县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（2017）陕0827执30号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1843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8436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843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1843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b="1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郭保卫</a:t>
            </a:r>
            <a:endParaRPr lang="zh-CN" altLang="en-US" b="1" dirty="0">
              <a:solidFill>
                <a:srgbClr val="92D05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6127281972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1612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陕西省榆林市米脂县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23.0172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（2017）陕0827执57号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" name="图片 1" descr="冯贵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7280" cy="2840990"/>
          </a:xfrm>
          <a:prstGeom prst="rect">
            <a:avLst/>
          </a:prstGeom>
        </p:spPr>
      </p:pic>
      <p:pic>
        <p:nvPicPr>
          <p:cNvPr id="3" name="图片 2" descr="郭保卫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306320" cy="28403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19458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</a:rPr>
              <a:t>米脂县人民法院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冯宝军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6127281978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2019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户籍所在地：陕西省榆林市米脂县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9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（2017）陕0827执66号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19459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19460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19462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" name="图片 1" descr="冯宝军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7280" cy="2831465"/>
          </a:xfrm>
          <a:prstGeom prst="rect">
            <a:avLst/>
          </a:prstGeom>
        </p:spPr>
      </p:pic>
      <p:pic>
        <p:nvPicPr>
          <p:cNvPr id="3" name="图片 2" descr="李锦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30655"/>
            <a:ext cx="2274570" cy="2842260"/>
          </a:xfrm>
          <a:prstGeom prst="rect">
            <a:avLst/>
          </a:prstGeom>
        </p:spPr>
      </p:pic>
      <p:sp>
        <p:nvSpPr>
          <p:cNvPr id="20487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李锦伟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6127281977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2417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户籍所在地：陕西省榆林市米脂县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4.201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（2017）陕0827执25号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21507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1508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21510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1511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王文岗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6127241979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0510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户籍所在地：陕西省榆林市横山区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68.2872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（2017）陕0827执41号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12" name="Rectangle 3"/>
          <p:cNvSpPr txBox="1"/>
          <p:nvPr/>
        </p:nvSpPr>
        <p:spPr>
          <a:xfrm>
            <a:off x="1430338" y="4346063"/>
            <a:ext cx="2903537" cy="1928812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8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执行法院：米脂县人民法院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被执行人姓名：</a:t>
            </a: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常晓飞</a:t>
            </a:r>
            <a:endParaRPr kumimoji="0" lang="zh-CN" alt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身份证号码：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6127281982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0214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户籍所在地：陕西省榆林市米脂县</a:t>
            </a:r>
            <a:endParaRPr kumimoji="0" lang="en-US" altLang="zh-CN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执行标的：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万元</a:t>
            </a:r>
            <a:endParaRPr kumimoji="0" lang="zh-CN" altLang="en-US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方正大黑简体" charset="-122"/>
              <a:cs typeface="+mn-cs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执行案号</a:t>
            </a:r>
            <a:r>
              <a:rPr kumimoji="0" lang="en-US" altLang="zh-CN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方正大黑简体" charset="-122"/>
                <a:cs typeface="+mn-cs"/>
              </a:rPr>
              <a:t>:</a:t>
            </a:r>
            <a:r>
              <a:rPr kumimoji="0" lang="zh-CN" alt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sz="12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（2017）陕0827执26号</a:t>
            </a:r>
            <a:endParaRPr kumimoji="0" sz="1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图片 1" descr="常晓飞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393825"/>
            <a:ext cx="2367280" cy="2914650"/>
          </a:xfrm>
          <a:prstGeom prst="rect">
            <a:avLst/>
          </a:prstGeom>
        </p:spPr>
      </p:pic>
      <p:pic>
        <p:nvPicPr>
          <p:cNvPr id="3" name="图片 2" descr="王文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40180"/>
            <a:ext cx="2274570" cy="283146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22530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刘波</a:t>
            </a:r>
            <a:r>
              <a:rPr lang="zh-CN" altLang="en-US" sz="1800" dirty="0">
                <a:solidFill>
                  <a:srgbClr val="92D050"/>
                </a:solidFill>
              </a:rPr>
              <a:t> </a:t>
            </a:r>
            <a:endParaRPr lang="zh-CN" altLang="en-US" sz="1200" b="1" dirty="0">
              <a:solidFill>
                <a:srgbClr val="92D050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6127281984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162x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户籍所在地：陕西省榆林市米脂县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68.2872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（2017）陕0827执41号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</p:txBody>
      </p:sp>
      <p:sp>
        <p:nvSpPr>
          <p:cNvPr id="22531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2532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3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22534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2535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郭小林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6127281979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0215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户籍所在地：陕西省榆林市米脂县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（2017）陕0827执恢6号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" name="图片 1" descr="刘波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40180"/>
            <a:ext cx="2367280" cy="2832100"/>
          </a:xfrm>
          <a:prstGeom prst="rect">
            <a:avLst/>
          </a:prstGeom>
        </p:spPr>
      </p:pic>
      <p:pic>
        <p:nvPicPr>
          <p:cNvPr id="3" name="图片 2" descr="郭小林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40180"/>
            <a:ext cx="2299970" cy="283273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ctrTitle"/>
          </p:nvPr>
        </p:nvSpPr>
        <p:spPr>
          <a:xfrm>
            <a:off x="1598613" y="144463"/>
            <a:ext cx="7545387" cy="1349375"/>
          </a:xfrm>
        </p:spPr>
        <p:txBody>
          <a:bodyPr wrap="square" lIns="91440" tIns="45720" rIns="91440" bIns="45720" anchor="ctr"/>
          <a:lstStyle>
            <a:lvl1pPr lvl="0">
              <a:defRPr/>
            </a:lvl1pPr>
          </a:lstStyle>
          <a:p>
            <a:pPr lvl="0" eaLnBrk="1" hangingPunct="1"/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榆林市中级人民法院</a:t>
            </a:r>
            <a:r>
              <a:rPr lang="zh-CN" altLang="en-US" sz="2800" dirty="0" smtClean="0">
                <a:solidFill>
                  <a:schemeClr val="bg1"/>
                </a:solidFill>
                <a:ea typeface="方正大黑简体" charset="-122"/>
              </a:rPr>
              <a:t>第九批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失信</a:t>
            </a:r>
            <a:r>
              <a:rPr lang="zh-CN" altLang="en-US" sz="2400" b="1" dirty="0">
                <a:solidFill>
                  <a:srgbClr val="FFFF00"/>
                </a:solidFill>
                <a:ea typeface="方正大黑简体" charset="-122"/>
              </a:rPr>
              <a:t>被 执 行 人 </a:t>
            </a:r>
            <a:r>
              <a:rPr lang="zh-CN" altLang="en-US" sz="2800" dirty="0">
                <a:solidFill>
                  <a:schemeClr val="bg1"/>
                </a:solidFill>
                <a:ea typeface="方正大黑简体" charset="-122"/>
              </a:rPr>
              <a:t>名单</a:t>
            </a:r>
            <a:br>
              <a:rPr lang="zh-CN" altLang="en-US" sz="3200" dirty="0">
                <a:solidFill>
                  <a:schemeClr val="bg1"/>
                </a:solidFill>
                <a:ea typeface="方正大黑简体" charset="-122"/>
              </a:rPr>
            </a:br>
            <a:r>
              <a:rPr lang="zh-CN" altLang="en-US" sz="2200" b="1" dirty="0">
                <a:solidFill>
                  <a:schemeClr val="folHlink"/>
                </a:solidFill>
                <a:ea typeface="仿宋" panose="02010609060101010101" pitchFamily="1" charset="-122"/>
              </a:rPr>
              <a:t>严厉打击老赖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</a:t>
            </a:r>
            <a:r>
              <a:rPr lang="en-US" altLang="zh-CN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         </a:t>
            </a:r>
            <a:r>
              <a:rPr lang="zh-CN" altLang="en-US" sz="2200" b="1" dirty="0">
                <a:solidFill>
                  <a:schemeClr val="folHlink"/>
                </a:solidFill>
                <a:latin typeface="仿宋" panose="02010609060101010101" pitchFamily="1" charset="-122"/>
                <a:ea typeface="仿宋" panose="02010609060101010101" pitchFamily="1" charset="-122"/>
              </a:rPr>
              <a:t>  重塑诚信榆林</a:t>
            </a:r>
            <a:endParaRPr lang="zh-CN" altLang="en-US" sz="2200" b="1" dirty="0">
              <a:solidFill>
                <a:schemeClr val="folHlink"/>
              </a:solidFill>
              <a:latin typeface="仿宋" panose="02010609060101010101" pitchFamily="1" charset="-122"/>
              <a:ea typeface="仿宋" panose="02010609060101010101" pitchFamily="1" charset="-122"/>
            </a:endParaRPr>
          </a:p>
        </p:txBody>
      </p:sp>
      <p:sp>
        <p:nvSpPr>
          <p:cNvPr id="23554" name="Rectangle 3"/>
          <p:cNvSpPr>
            <a:spLocks noGrp="1"/>
          </p:cNvSpPr>
          <p:nvPr>
            <p:ph type="subTitle"/>
          </p:nvPr>
        </p:nvSpPr>
        <p:spPr>
          <a:xfrm>
            <a:off x="1316038" y="4271963"/>
            <a:ext cx="2903537" cy="1928812"/>
          </a:xfrm>
        </p:spPr>
        <p:txBody>
          <a:bodyPr wrap="square" lIns="91440" tIns="45720" rIns="91440" bIns="45720" anchor="t"/>
          <a:lstStyle>
            <a:lvl1pPr marL="0" lvl="0" indent="0" algn="ctr">
              <a:defRPr/>
            </a:lvl1pPr>
            <a:lvl2pPr marL="457200" lvl="1" indent="0" algn="ctr">
              <a:defRPr/>
            </a:lvl2pPr>
            <a:lvl3pPr marL="914400" lvl="2" indent="0" algn="ctr">
              <a:defRPr/>
            </a:lvl3pPr>
            <a:lvl4pPr marL="1371600" lvl="3" indent="0" algn="ctr">
              <a:defRPr/>
            </a:lvl4pPr>
            <a:lvl5pPr marL="1828800" lvl="4" indent="0" algn="ctr">
              <a:defRPr/>
            </a:lvl5pPr>
          </a:lstStyle>
          <a:p>
            <a:pPr marL="0" lvl="0" indent="0" algn="just" eaLnBrk="1" hangingPunct="1">
              <a:spcBef>
                <a:spcPct val="80000"/>
              </a:spcBef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</a:rPr>
              <a:t>米脂县人民法院</a:t>
            </a:r>
            <a:endParaRPr lang="zh-CN" altLang="en-US"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被执行人姓名：</a:t>
            </a:r>
            <a:r>
              <a:rPr lang="zh-CN" altLang="en-US" sz="1800" b="1" dirty="0">
                <a:solidFill>
                  <a:srgbClr val="92D050"/>
                </a:solidFill>
              </a:rPr>
              <a:t>郝益宏</a:t>
            </a:r>
            <a:endParaRPr lang="zh-CN" altLang="en-US" sz="1800" b="1" dirty="0">
              <a:solidFill>
                <a:srgbClr val="92D050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sz="1200" dirty="0">
                <a:solidFill>
                  <a:schemeClr val="bg1"/>
                </a:solidFill>
              </a:rPr>
              <a:t>6127221962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</a:rPr>
              <a:t>0019</a:t>
            </a:r>
            <a:endParaRPr sz="1200" dirty="0">
              <a:solidFill>
                <a:schemeClr val="bg1"/>
              </a:solidFill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户籍所在地：陕西省榆林市神木县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</a:rPr>
              <a:t>17.5736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ea typeface="方正大黑简体" charset="-122"/>
            </a:endParaRPr>
          </a:p>
          <a:p>
            <a:pPr marL="0" lvl="0" indent="0" algn="just" eaLnBrk="1" hangingPunct="1">
              <a:buNone/>
            </a:pPr>
            <a:r>
              <a:rPr lang="zh-CN" altLang="en-US" sz="1200" dirty="0">
                <a:solidFill>
                  <a:schemeClr val="bg1"/>
                </a:solidFill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</a:rPr>
              <a:t> </a:t>
            </a:r>
            <a:r>
              <a:rPr sz="1200" dirty="0">
                <a:solidFill>
                  <a:schemeClr val="bg1"/>
                </a:solidFill>
              </a:rPr>
              <a:t>（2017）陕0827执47号</a:t>
            </a:r>
            <a:endParaRPr sz="1200" dirty="0">
              <a:solidFill>
                <a:schemeClr val="bg1"/>
              </a:solidFill>
            </a:endParaRPr>
          </a:p>
        </p:txBody>
      </p:sp>
      <p:sp>
        <p:nvSpPr>
          <p:cNvPr id="23555" name="Rectangle 4"/>
          <p:cNvSpPr/>
          <p:nvPr/>
        </p:nvSpPr>
        <p:spPr>
          <a:xfrm>
            <a:off x="1430338" y="1439863"/>
            <a:ext cx="2366962" cy="28321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pic>
        <p:nvPicPr>
          <p:cNvPr id="23556" name="Picture 5" descr="fh2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01638" y="339725"/>
            <a:ext cx="914400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7" name="Rectangle 16"/>
          <p:cNvSpPr>
            <a:spLocks noGrp="1"/>
          </p:cNvSpPr>
          <p:nvPr/>
        </p:nvSpPr>
        <p:spPr>
          <a:xfrm>
            <a:off x="512763" y="6503988"/>
            <a:ext cx="8012112" cy="354012"/>
          </a:xfrm>
          <a:prstGeom prst="rect">
            <a:avLst/>
          </a:prstGeom>
          <a:noFill/>
          <a:ln w="9525">
            <a:noFill/>
          </a:ln>
        </p:spPr>
        <p:txBody>
          <a:bodyPr lIns="90170" tIns="46990" rIns="90170" bIns="46990" anchor="t"/>
          <a:lstStyle/>
          <a:p>
            <a:pPr lvl="0" indent="0" algn="ctr">
              <a:lnSpc>
                <a:spcPct val="80000"/>
              </a:lnSpc>
              <a:spcBef>
                <a:spcPct val="80000"/>
              </a:spcBef>
            </a:pPr>
            <a:r>
              <a:rPr lang="zh-CN" altLang="en-US" sz="2000" dirty="0">
                <a:solidFill>
                  <a:srgbClr val="FFFF00"/>
                </a:solidFill>
                <a:latin typeface="Arial" panose="020B0604020202020204" pitchFamily="34" charset="0"/>
                <a:ea typeface="方正美黑简体" charset="-122"/>
              </a:rPr>
              <a:t>榆林市中级人民法院举报电话：0912-3260553       </a:t>
            </a:r>
            <a:endParaRPr lang="zh-CN" altLang="en-US" sz="2000" dirty="0">
              <a:solidFill>
                <a:srgbClr val="FFFF00"/>
              </a:solidFill>
              <a:latin typeface="Arial" panose="020B0604020202020204" pitchFamily="34" charset="0"/>
              <a:ea typeface="方正美黑简体" charset="-122"/>
            </a:endParaRPr>
          </a:p>
        </p:txBody>
      </p:sp>
      <p:sp>
        <p:nvSpPr>
          <p:cNvPr id="23558" name="Rectangle 4"/>
          <p:cNvSpPr/>
          <p:nvPr/>
        </p:nvSpPr>
        <p:spPr>
          <a:xfrm>
            <a:off x="5216525" y="1430338"/>
            <a:ext cx="2274888" cy="2841625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lstStyle/>
          <a:p>
            <a:pPr lvl="0" indent="0"/>
            <a:endParaRPr lang="zh-CN" altLang="en-US" sz="1200" dirty="0">
              <a:latin typeface="Arial" panose="020B0604020202020204" pitchFamily="34" charset="0"/>
              <a:ea typeface="方正大黑简体" charset="-122"/>
            </a:endParaRPr>
          </a:p>
        </p:txBody>
      </p:sp>
      <p:sp>
        <p:nvSpPr>
          <p:cNvPr id="23559" name="Rectangle 3"/>
          <p:cNvSpPr txBox="1"/>
          <p:nvPr/>
        </p:nvSpPr>
        <p:spPr>
          <a:xfrm>
            <a:off x="5121275" y="4271963"/>
            <a:ext cx="2903538" cy="1928812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 indent="0" algn="just">
              <a:lnSpc>
                <a:spcPts val="2000"/>
              </a:lnSpc>
              <a:spcBef>
                <a:spcPct val="80000"/>
              </a:spcBef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执行法院：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米脂县人民法院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被执行人姓名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b="1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刘秀生</a:t>
            </a:r>
            <a:r>
              <a:rPr lang="zh-CN" altLang="en-US" dirty="0">
                <a:solidFill>
                  <a:srgbClr val="92D05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endParaRPr lang="zh-CN" altLang="en-US" b="1" dirty="0">
              <a:solidFill>
                <a:srgbClr val="92D05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身份证号码：</a:t>
            </a:r>
            <a:endParaRPr lang="en-US" altLang="zh-CN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6127221974</a:t>
            </a:r>
            <a:r>
              <a:rPr lang="en-US" sz="1200" dirty="0">
                <a:solidFill>
                  <a:schemeClr val="bg1"/>
                </a:solidFill>
                <a:sym typeface="+mn-ea"/>
              </a:rPr>
              <a:t>****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</a:rPr>
              <a:t>1618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户籍所在地：</a:t>
            </a:r>
            <a:r>
              <a:rPr lang="zh-CN" altLang="en-US" sz="1200" dirty="0">
                <a:solidFill>
                  <a:schemeClr val="bg1"/>
                </a:solidFill>
                <a:ea typeface="方正大黑简体" charset="-122"/>
                <a:sym typeface="+mn-ea"/>
              </a:rPr>
              <a:t>陕西省榆林市神木县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执行标的：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33.789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万元</a:t>
            </a:r>
            <a:endParaRPr lang="zh-CN" altLang="en-US" sz="1200" dirty="0">
              <a:solidFill>
                <a:schemeClr val="bg1"/>
              </a:solidFill>
              <a:latin typeface="Arial" panose="020B0604020202020204" pitchFamily="34" charset="0"/>
              <a:ea typeface="方正大黑简体" charset="-122"/>
            </a:endParaRPr>
          </a:p>
          <a:p>
            <a:pPr lvl="0" indent="0" algn="just">
              <a:lnSpc>
                <a:spcPts val="2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执行案号</a:t>
            </a:r>
            <a:r>
              <a: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方正大黑简体" charset="-122"/>
              </a:rPr>
              <a:t>:</a:t>
            </a:r>
            <a:r>
              <a:rPr lang="zh-CN" altLang="en-US"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sz="1200" dirty="0">
                <a:solidFill>
                  <a:schemeClr val="bg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(2017)陕0827执45号</a:t>
            </a:r>
            <a:endParaRPr sz="1200" dirty="0">
              <a:solidFill>
                <a:schemeClr val="bg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" name="图片 1" descr="郝益宏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0655" y="1430655"/>
            <a:ext cx="2366645" cy="2841625"/>
          </a:xfrm>
          <a:prstGeom prst="rect">
            <a:avLst/>
          </a:prstGeom>
        </p:spPr>
      </p:pic>
      <p:pic>
        <p:nvPicPr>
          <p:cNvPr id="3" name="图片 2" descr="刘秀生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525" y="1440180"/>
            <a:ext cx="2274570" cy="283273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A7C6E5"/>
      </a:accent1>
      <a:accent2>
        <a:srgbClr val="333399"/>
      </a:accent2>
      <a:accent3>
        <a:srgbClr val="FFFFFF"/>
      </a:accent3>
      <a:accent4>
        <a:srgbClr val="000000"/>
      </a:accent4>
      <a:accent5>
        <a:srgbClr val="D0DFF0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A7C6E5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0DFF0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000120141203A11PWBG">
  <a:themeElements>
    <a:clrScheme name="A000120141203A11PW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6A953"/>
      </a:accent1>
      <a:accent2>
        <a:srgbClr val="8F7E53"/>
      </a:accent2>
      <a:accent3>
        <a:srgbClr val="FFFFFF"/>
      </a:accent3>
      <a:accent4>
        <a:srgbClr val="5C5E5F"/>
      </a:accent4>
      <a:accent5>
        <a:srgbClr val="E8D1B3"/>
      </a:accent5>
      <a:accent6>
        <a:srgbClr val="81724A"/>
      </a:accent6>
      <a:hlink>
        <a:srgbClr val="00B0F0"/>
      </a:hlink>
      <a:folHlink>
        <a:srgbClr val="AFB2B4"/>
      </a:folHlink>
    </a:clrScheme>
    <a:fontScheme name="A000120141203A11PWBG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1203A11PW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C5E5F"/>
        </a:accent4>
        <a:accent5>
          <a:srgbClr val="E8D1B3"/>
        </a:accent5>
        <a:accent6>
          <a:srgbClr val="81724A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000120141203A11PWBG">
  <a:themeElements>
    <a:clrScheme name="1_A000120141203A11PWBG 1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D6A953"/>
      </a:accent1>
      <a:accent2>
        <a:srgbClr val="8F7E53"/>
      </a:accent2>
      <a:accent3>
        <a:srgbClr val="FFFFFF"/>
      </a:accent3>
      <a:accent4>
        <a:srgbClr val="5C5E5F"/>
      </a:accent4>
      <a:accent5>
        <a:srgbClr val="E8D1B3"/>
      </a:accent5>
      <a:accent6>
        <a:srgbClr val="81724A"/>
      </a:accent6>
      <a:hlink>
        <a:srgbClr val="00B0F0"/>
      </a:hlink>
      <a:folHlink>
        <a:srgbClr val="AFB2B4"/>
      </a:folHlink>
    </a:clrScheme>
    <a:fontScheme name="1_A000120141203A11PWBG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1_A000120141203A11PWBG 1">
        <a:dk1>
          <a:srgbClr val="6D6F71"/>
        </a:dk1>
        <a:lt1>
          <a:srgbClr val="FFFFFF"/>
        </a:lt1>
        <a:dk2>
          <a:srgbClr val="6D6F71"/>
        </a:dk2>
        <a:lt2>
          <a:srgbClr val="FFFFFF"/>
        </a:lt2>
        <a:accent1>
          <a:srgbClr val="D6A953"/>
        </a:accent1>
        <a:accent2>
          <a:srgbClr val="8F7E53"/>
        </a:accent2>
        <a:accent3>
          <a:srgbClr val="FFFFFF"/>
        </a:accent3>
        <a:accent4>
          <a:srgbClr val="5C5E5F"/>
        </a:accent4>
        <a:accent5>
          <a:srgbClr val="E8D1B3"/>
        </a:accent5>
        <a:accent6>
          <a:srgbClr val="81724A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8606</Words>
  <Application>WPS 演示</Application>
  <PresentationFormat>全屏显示(4:3)</PresentationFormat>
  <Paragraphs>586</Paragraphs>
  <Slides>32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32</vt:i4>
      </vt:variant>
    </vt:vector>
  </HeadingPairs>
  <TitlesOfParts>
    <vt:vector size="48" baseType="lpstr">
      <vt:lpstr>Arial</vt:lpstr>
      <vt:lpstr>宋体</vt:lpstr>
      <vt:lpstr>Wingdings</vt:lpstr>
      <vt:lpstr>华文中宋</vt:lpstr>
      <vt:lpstr>Wingdings 2</vt:lpstr>
      <vt:lpstr>Calibri</vt:lpstr>
      <vt:lpstr>方正大标宋简体</vt:lpstr>
      <vt:lpstr>方正大黑简体</vt:lpstr>
      <vt:lpstr>仿宋</vt:lpstr>
      <vt:lpstr>方正美黑简体</vt:lpstr>
      <vt:lpstr>微软雅黑</vt:lpstr>
      <vt:lpstr>黑体</vt:lpstr>
      <vt:lpstr>Wingdings</vt:lpstr>
      <vt:lpstr>默认设计模板</vt:lpstr>
      <vt:lpstr>A000120141203A11PWBG</vt:lpstr>
      <vt:lpstr>1_A000120141203A11PWBG</vt:lpstr>
      <vt:lpstr>第 九 批 失 信 被 执 行 人 名 单 （二）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  <vt:lpstr>榆林市中级人民法院第九批失信被 执 行 人 名单 严厉打击老赖                重塑诚信榆林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600</cp:revision>
  <dcterms:created xsi:type="dcterms:W3CDTF">2013-01-25T01:44:00Z</dcterms:created>
  <dcterms:modified xsi:type="dcterms:W3CDTF">2017-03-31T01:38:26Z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2052-10.1.0.6146</vt:lpwstr>
  </property>
</Properties>
</file>